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ags/tag73.xml" ContentType="application/vnd.openxmlformats-officedocument.presentationml.tags+xml"/>
  <Override PartName="/ppt/tags/tag74.xml" ContentType="application/vnd.openxmlformats-officedocument.presentationml.tags+xml"/>
  <Override PartName="/ppt/notesSlides/notesSlide1.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8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20.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00.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 id="2147483720" r:id="rId2"/>
    <p:sldMasterId id="2147483733" r:id="rId3"/>
    <p:sldMasterId id="2147483757" r:id="rId4"/>
  </p:sldMasterIdLst>
  <p:notesMasterIdLst>
    <p:notesMasterId r:id="rId37"/>
  </p:notesMasterIdLst>
  <p:handoutMasterIdLst>
    <p:handoutMasterId r:id="rId38"/>
  </p:handoutMasterIdLst>
  <p:sldIdLst>
    <p:sldId id="317" r:id="rId5"/>
    <p:sldId id="300" r:id="rId6"/>
    <p:sldId id="361" r:id="rId7"/>
    <p:sldId id="395" r:id="rId8"/>
    <p:sldId id="396" r:id="rId9"/>
    <p:sldId id="397" r:id="rId10"/>
    <p:sldId id="398" r:id="rId11"/>
    <p:sldId id="394" r:id="rId12"/>
    <p:sldId id="362" r:id="rId13"/>
    <p:sldId id="353" r:id="rId14"/>
    <p:sldId id="354" r:id="rId15"/>
    <p:sldId id="338" r:id="rId16"/>
    <p:sldId id="301" r:id="rId17"/>
    <p:sldId id="385" r:id="rId18"/>
    <p:sldId id="277" r:id="rId19"/>
    <p:sldId id="377" r:id="rId20"/>
    <p:sldId id="264" r:id="rId21"/>
    <p:sldId id="374" r:id="rId22"/>
    <p:sldId id="378" r:id="rId23"/>
    <p:sldId id="388" r:id="rId24"/>
    <p:sldId id="368" r:id="rId25"/>
    <p:sldId id="304" r:id="rId26"/>
    <p:sldId id="350" r:id="rId27"/>
    <p:sldId id="346" r:id="rId28"/>
    <p:sldId id="341" r:id="rId29"/>
    <p:sldId id="309" r:id="rId30"/>
    <p:sldId id="342" r:id="rId31"/>
    <p:sldId id="352" r:id="rId32"/>
    <p:sldId id="308" r:id="rId33"/>
    <p:sldId id="344" r:id="rId34"/>
    <p:sldId id="327" r:id="rId35"/>
    <p:sldId id="315" r:id="rId36"/>
  </p:sldIdLst>
  <p:sldSz cx="12192000" cy="6858000"/>
  <p:notesSz cx="6858000" cy="9144000"/>
  <p:custDataLst>
    <p:tags r:id="rId3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908" userDrawn="1">
          <p15:clr>
            <a:srgbClr val="A4A3A4"/>
          </p15:clr>
        </p15:guide>
        <p15:guide id="2" orient="horz" pos="1480" userDrawn="1">
          <p15:clr>
            <a:srgbClr val="A4A3A4"/>
          </p15:clr>
        </p15:guide>
        <p15:guide id="3" pos="4679" userDrawn="1">
          <p15:clr>
            <a:srgbClr val="A4A3A4"/>
          </p15:clr>
        </p15:guide>
        <p15:guide id="4" orient="horz" pos="37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B7FB"/>
    <a:srgbClr val="1777CA"/>
    <a:srgbClr val="AAD3FF"/>
    <a:srgbClr val="4B9BD5"/>
    <a:srgbClr val="0070C0"/>
    <a:srgbClr val="3F9AFF"/>
    <a:srgbClr val="D9D9D9"/>
    <a:srgbClr val="75B7FF"/>
    <a:srgbClr val="BDD7EE"/>
    <a:srgbClr val="8FF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8674" autoAdjust="0"/>
  </p:normalViewPr>
  <p:slideViewPr>
    <p:cSldViewPr snapToGrid="0">
      <p:cViewPr varScale="1">
        <p:scale>
          <a:sx n="82" d="100"/>
          <a:sy n="82" d="100"/>
        </p:scale>
        <p:origin x="225" y="51"/>
      </p:cViewPr>
      <p:guideLst>
        <p:guide pos="3908"/>
        <p:guide orient="horz" pos="1480"/>
        <p:guide pos="4679"/>
        <p:guide orient="horz" pos="3748"/>
      </p:guideLst>
    </p:cSldViewPr>
  </p:slideViewPr>
  <p:notesTextViewPr>
    <p:cViewPr>
      <p:scale>
        <a:sx n="1" d="1"/>
        <a:sy n="1" d="1"/>
      </p:scale>
      <p:origin x="0" y="0"/>
    </p:cViewPr>
  </p:notesTextViewPr>
  <p:sorterViewPr>
    <p:cViewPr>
      <p:scale>
        <a:sx n="150" d="100"/>
        <a:sy n="150" d="100"/>
      </p:scale>
      <p:origin x="0" y="-52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gs" Target="tags/tag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70C0"/>
                </a:solidFill>
                <a:latin typeface="方正兰亭黑简体" panose="02000000000000000000" pitchFamily="2" charset="-122"/>
                <a:ea typeface="方正兰亭黑简体" panose="02000000000000000000" pitchFamily="2" charset="-122"/>
                <a:cs typeface="+mn-cs"/>
              </a:defRPr>
            </a:pPr>
            <a:r>
              <a:rPr lang="zh-CN" altLang="en-US" b="1" dirty="0">
                <a:solidFill>
                  <a:srgbClr val="0070C0"/>
                </a:solidFill>
                <a:latin typeface="方正兰亭黑简体" panose="02000000000000000000" pitchFamily="2" charset="-122"/>
                <a:ea typeface="方正兰亭黑简体" panose="02000000000000000000" pitchFamily="2" charset="-122"/>
              </a:rPr>
              <a:t>数据并行</a:t>
            </a:r>
            <a:r>
              <a:rPr lang="en-US" altLang="zh-CN" b="1" dirty="0">
                <a:solidFill>
                  <a:srgbClr val="0070C0"/>
                </a:solidFill>
                <a:latin typeface="方正兰亭黑简体" panose="02000000000000000000" pitchFamily="2" charset="-122"/>
                <a:ea typeface="方正兰亭黑简体" panose="02000000000000000000" pitchFamily="2" charset="-122"/>
              </a:rPr>
              <a:t>-</a:t>
            </a:r>
            <a:r>
              <a:rPr lang="zh-CN" altLang="en-US" b="1" dirty="0">
                <a:solidFill>
                  <a:srgbClr val="0070C0"/>
                </a:solidFill>
                <a:latin typeface="方正兰亭黑简体" panose="02000000000000000000" pitchFamily="2" charset="-122"/>
                <a:ea typeface="方正兰亭黑简体" panose="02000000000000000000" pitchFamily="2" charset="-122"/>
              </a:rPr>
              <a:t>自动并行对比</a:t>
            </a:r>
          </a:p>
        </c:rich>
      </c:tx>
      <c:layout>
        <c:manualLayout>
          <c:xMode val="edge"/>
          <c:yMode val="edge"/>
          <c:x val="0.25476327741261429"/>
          <c:y val="0.10461086816312376"/>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rgbClr val="0070C0"/>
              </a:solidFill>
              <a:latin typeface="方正兰亭黑简体" panose="02000000000000000000" pitchFamily="2" charset="-122"/>
              <a:ea typeface="方正兰亭黑简体" panose="02000000000000000000" pitchFamily="2" charset="-122"/>
              <a:cs typeface="+mn-cs"/>
            </a:defRPr>
          </a:pPr>
          <a:endParaRPr lang="zh-CN"/>
        </a:p>
      </c:txPr>
    </c:title>
    <c:autoTitleDeleted val="0"/>
    <c:plotArea>
      <c:layout>
        <c:manualLayout>
          <c:layoutTarget val="inner"/>
          <c:xMode val="edge"/>
          <c:yMode val="edge"/>
          <c:x val="0.13964199833891022"/>
          <c:y val="0.24666872044434085"/>
          <c:w val="0.80704659456079897"/>
          <c:h val="0.34339751229694404"/>
        </c:manualLayout>
      </c:layout>
      <c:barChart>
        <c:barDir val="col"/>
        <c:grouping val="clustered"/>
        <c:varyColors val="0"/>
        <c:ser>
          <c:idx val="0"/>
          <c:order val="0"/>
          <c:tx>
            <c:v>数据并行</c:v>
          </c:tx>
          <c:spPr>
            <a:solidFill>
              <a:schemeClr val="accent1"/>
            </a:solidFill>
            <a:ln>
              <a:noFill/>
            </a:ln>
            <a:effectLst/>
          </c:spPr>
          <c:invertIfNegative val="0"/>
          <c:cat>
            <c:numRef>
              <c:f>Sheet1!$B$3:$B$56</c:f>
              <c:numCache>
                <c:formatCode>General</c:formatCode>
                <c:ptCount val="11"/>
                <c:pt idx="0">
                  <c:v>1001</c:v>
                </c:pt>
                <c:pt idx="1">
                  <c:v>4096</c:v>
                </c:pt>
                <c:pt idx="2">
                  <c:v>8192</c:v>
                </c:pt>
                <c:pt idx="3">
                  <c:v>16384</c:v>
                </c:pt>
                <c:pt idx="4">
                  <c:v>32768</c:v>
                </c:pt>
                <c:pt idx="5">
                  <c:v>65536</c:v>
                </c:pt>
                <c:pt idx="6">
                  <c:v>131072</c:v>
                </c:pt>
                <c:pt idx="7">
                  <c:v>262144</c:v>
                </c:pt>
                <c:pt idx="8">
                  <c:v>524288</c:v>
                </c:pt>
                <c:pt idx="9">
                  <c:v>1048576</c:v>
                </c:pt>
                <c:pt idx="10">
                  <c:v>2097152</c:v>
                </c:pt>
              </c:numCache>
            </c:numRef>
          </c:cat>
          <c:val>
            <c:numRef>
              <c:f>Sheet1!$R$3:$R$56</c:f>
              <c:numCache>
                <c:formatCode>General</c:formatCode>
                <c:ptCount val="11"/>
                <c:pt idx="0">
                  <c:v>30.820509999999999</c:v>
                </c:pt>
                <c:pt idx="1">
                  <c:v>31.42051</c:v>
                </c:pt>
                <c:pt idx="2">
                  <c:v>33.061540000000001</c:v>
                </c:pt>
                <c:pt idx="3">
                  <c:v>36.789740000000002</c:v>
                </c:pt>
                <c:pt idx="4">
                  <c:v>45.461539999999999</c:v>
                </c:pt>
                <c:pt idx="5">
                  <c:v>67.092309999999998</c:v>
                </c:pt>
                <c:pt idx="6">
                  <c:v>111.25641</c:v>
                </c:pt>
              </c:numCache>
            </c:numRef>
          </c:val>
          <c:extLst>
            <c:ext xmlns:c16="http://schemas.microsoft.com/office/drawing/2014/chart" uri="{C3380CC4-5D6E-409C-BE32-E72D297353CC}">
              <c16:uniqueId val="{00000000-0F34-49BD-BA1C-7EE245F954C6}"/>
            </c:ext>
          </c:extLst>
        </c:ser>
        <c:ser>
          <c:idx val="1"/>
          <c:order val="1"/>
          <c:tx>
            <c:v>自动并行</c:v>
          </c:tx>
          <c:spPr>
            <a:solidFill>
              <a:schemeClr val="accent2"/>
            </a:solidFill>
            <a:ln>
              <a:noFill/>
            </a:ln>
            <a:effectLst/>
          </c:spPr>
          <c:invertIfNegative val="0"/>
          <c:cat>
            <c:numRef>
              <c:f>Sheet1!$B$3:$B$56</c:f>
              <c:numCache>
                <c:formatCode>General</c:formatCode>
                <c:ptCount val="11"/>
                <c:pt idx="0">
                  <c:v>1001</c:v>
                </c:pt>
                <c:pt idx="1">
                  <c:v>4096</c:v>
                </c:pt>
                <c:pt idx="2">
                  <c:v>8192</c:v>
                </c:pt>
                <c:pt idx="3">
                  <c:v>16384</c:v>
                </c:pt>
                <c:pt idx="4">
                  <c:v>32768</c:v>
                </c:pt>
                <c:pt idx="5">
                  <c:v>65536</c:v>
                </c:pt>
                <c:pt idx="6">
                  <c:v>131072</c:v>
                </c:pt>
                <c:pt idx="7">
                  <c:v>262144</c:v>
                </c:pt>
                <c:pt idx="8">
                  <c:v>524288</c:v>
                </c:pt>
                <c:pt idx="9">
                  <c:v>1048576</c:v>
                </c:pt>
                <c:pt idx="10">
                  <c:v>2097152</c:v>
                </c:pt>
              </c:numCache>
            </c:numRef>
          </c:cat>
          <c:val>
            <c:numRef>
              <c:f>Sheet1!$S$3:$S$56</c:f>
              <c:numCache>
                <c:formatCode>General</c:formatCode>
                <c:ptCount val="11"/>
                <c:pt idx="0">
                  <c:v>29.05641</c:v>
                </c:pt>
                <c:pt idx="1">
                  <c:v>30.133330000000001</c:v>
                </c:pt>
                <c:pt idx="2">
                  <c:v>31.687180000000001</c:v>
                </c:pt>
                <c:pt idx="3">
                  <c:v>35.533329999999999</c:v>
                </c:pt>
                <c:pt idx="4">
                  <c:v>44.23077</c:v>
                </c:pt>
                <c:pt idx="5">
                  <c:v>48.851280000000003</c:v>
                </c:pt>
                <c:pt idx="6">
                  <c:v>49.902560000000001</c:v>
                </c:pt>
                <c:pt idx="7">
                  <c:v>52.625639999999997</c:v>
                </c:pt>
                <c:pt idx="8">
                  <c:v>58.158969999999997</c:v>
                </c:pt>
                <c:pt idx="9">
                  <c:v>73.548720000000003</c:v>
                </c:pt>
                <c:pt idx="10">
                  <c:v>105.33333</c:v>
                </c:pt>
              </c:numCache>
            </c:numRef>
          </c:val>
          <c:extLst>
            <c:ext xmlns:c16="http://schemas.microsoft.com/office/drawing/2014/chart" uri="{C3380CC4-5D6E-409C-BE32-E72D297353CC}">
              <c16:uniqueId val="{00000001-0F34-49BD-BA1C-7EE245F954C6}"/>
            </c:ext>
          </c:extLst>
        </c:ser>
        <c:dLbls>
          <c:showLegendKey val="0"/>
          <c:showVal val="0"/>
          <c:showCatName val="0"/>
          <c:showSerName val="0"/>
          <c:showPercent val="0"/>
          <c:showBubbleSize val="0"/>
        </c:dLbls>
        <c:gapWidth val="219"/>
        <c:overlap val="-27"/>
        <c:axId val="-1794305168"/>
        <c:axId val="-1794313328"/>
      </c:barChart>
      <c:catAx>
        <c:axId val="-179430516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方正兰亭黑简体" panose="02000000000000000000" pitchFamily="2" charset="-122"/>
                    <a:ea typeface="方正兰亭黑简体" panose="02000000000000000000" pitchFamily="2" charset="-122"/>
                    <a:cs typeface="+mn-cs"/>
                  </a:defRPr>
                </a:pPr>
                <a:r>
                  <a:rPr lang="zh-CN" altLang="en-US">
                    <a:latin typeface="方正兰亭黑简体" panose="02000000000000000000" pitchFamily="2" charset="-122"/>
                    <a:ea typeface="方正兰亭黑简体" panose="02000000000000000000" pitchFamily="2" charset="-122"/>
                  </a:rPr>
                  <a:t>分类数</a:t>
                </a:r>
              </a:p>
            </c:rich>
          </c:tx>
          <c:layout>
            <c:manualLayout>
              <c:xMode val="edge"/>
              <c:yMode val="edge"/>
              <c:x val="0.48667532713361189"/>
              <c:y val="0.7707901744859858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方正兰亭黑简体" panose="02000000000000000000" pitchFamily="2" charset="-122"/>
                  <a:ea typeface="方正兰亭黑简体" panose="02000000000000000000" pitchFamily="2" charset="-122"/>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794313328"/>
        <c:crosses val="autoZero"/>
        <c:auto val="1"/>
        <c:lblAlgn val="ctr"/>
        <c:lblOffset val="100"/>
        <c:noMultiLvlLbl val="0"/>
      </c:catAx>
      <c:valAx>
        <c:axId val="-17943133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迭代时间（</a:t>
                </a:r>
                <a:r>
                  <a:rPr lang="en-US" altLang="zh-CN"/>
                  <a:t>ms</a:t>
                </a:r>
                <a:r>
                  <a:rPr lang="zh-CN" altLang="en-US"/>
                  <a: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794305168"/>
        <c:crosses val="autoZero"/>
        <c:crossBetween val="between"/>
      </c:valAx>
      <c:spPr>
        <a:noFill/>
        <a:ln>
          <a:noFill/>
        </a:ln>
        <a:effectLst/>
      </c:spPr>
    </c:plotArea>
    <c:legend>
      <c:legendPos val="b"/>
      <c:layout>
        <c:manualLayout>
          <c:xMode val="edge"/>
          <c:yMode val="edge"/>
          <c:x val="0.3805432569072249"/>
          <c:y val="0.87512015834955348"/>
          <c:w val="0.34561663323647351"/>
          <c:h val="8.82660377933531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altLang="zh-CN" sz="1600" dirty="0"/>
              <a:t>ResNet50</a:t>
            </a:r>
            <a:r>
              <a:rPr lang="en-US" altLang="zh-CN" sz="1600" baseline="0" dirty="0"/>
              <a:t> ImageNet</a:t>
            </a:r>
            <a:r>
              <a:rPr lang="zh-CN" altLang="en-US" sz="1600" baseline="0" dirty="0"/>
              <a:t>（</a:t>
            </a:r>
            <a:r>
              <a:rPr lang="en-US" altLang="zh-CN" sz="1600" baseline="0" dirty="0"/>
              <a:t>images/s</a:t>
            </a:r>
            <a:r>
              <a:rPr lang="zh-CN" altLang="en-US" sz="1600" baseline="0" dirty="0"/>
              <a:t>）</a:t>
            </a:r>
            <a:endParaRPr lang="zh-CN" sz="1600" dirty="0"/>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A+M</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numRef>
              <c:f>Sheet1!$A$2:$A$4</c:f>
              <c:numCache>
                <c:formatCode>General</c:formatCode>
                <c:ptCount val="3"/>
                <c:pt idx="0">
                  <c:v>1</c:v>
                </c:pt>
                <c:pt idx="1">
                  <c:v>8</c:v>
                </c:pt>
                <c:pt idx="2">
                  <c:v>16</c:v>
                </c:pt>
              </c:numCache>
            </c:numRef>
          </c:cat>
          <c:val>
            <c:numRef>
              <c:f>Sheet1!$B$2:$B$4</c:f>
              <c:numCache>
                <c:formatCode>General</c:formatCode>
                <c:ptCount val="3"/>
                <c:pt idx="0">
                  <c:v>2188</c:v>
                </c:pt>
                <c:pt idx="1">
                  <c:v>17355</c:v>
                </c:pt>
                <c:pt idx="2">
                  <c:v>34000</c:v>
                </c:pt>
              </c:numCache>
            </c:numRef>
          </c:val>
          <c:extLst>
            <c:ext xmlns:c16="http://schemas.microsoft.com/office/drawing/2014/chart" uri="{C3380CC4-5D6E-409C-BE32-E72D297353CC}">
              <c16:uniqueId val="{00000000-5A52-4D77-BC37-33CD2D64EC74}"/>
            </c:ext>
          </c:extLst>
        </c:ser>
        <c:ser>
          <c:idx val="1"/>
          <c:order val="1"/>
          <c:tx>
            <c:strRef>
              <c:f>Sheet1!$C$1</c:f>
              <c:strCache>
                <c:ptCount val="1"/>
                <c:pt idx="0">
                  <c:v>T+G</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numRef>
              <c:f>Sheet1!$A$2:$A$4</c:f>
              <c:numCache>
                <c:formatCode>General</c:formatCode>
                <c:ptCount val="3"/>
                <c:pt idx="0">
                  <c:v>1</c:v>
                </c:pt>
                <c:pt idx="1">
                  <c:v>8</c:v>
                </c:pt>
                <c:pt idx="2">
                  <c:v>16</c:v>
                </c:pt>
              </c:numCache>
            </c:numRef>
          </c:cat>
          <c:val>
            <c:numRef>
              <c:f>Sheet1!$C$2:$C$4</c:f>
              <c:numCache>
                <c:formatCode>General</c:formatCode>
                <c:ptCount val="3"/>
                <c:pt idx="0">
                  <c:v>1336</c:v>
                </c:pt>
                <c:pt idx="1">
                  <c:v>9519</c:v>
                </c:pt>
                <c:pt idx="2">
                  <c:v>15903</c:v>
                </c:pt>
              </c:numCache>
            </c:numRef>
          </c:val>
          <c:extLst>
            <c:ext xmlns:c16="http://schemas.microsoft.com/office/drawing/2014/chart" uri="{C3380CC4-5D6E-409C-BE32-E72D297353CC}">
              <c16:uniqueId val="{00000001-5A52-4D77-BC37-33CD2D64EC74}"/>
            </c:ext>
          </c:extLst>
        </c:ser>
        <c:dLbls>
          <c:showLegendKey val="0"/>
          <c:showVal val="0"/>
          <c:showCatName val="0"/>
          <c:showSerName val="0"/>
          <c:showPercent val="0"/>
          <c:showBubbleSize val="0"/>
        </c:dLbls>
        <c:gapWidth val="100"/>
        <c:overlap val="-24"/>
        <c:axId val="-1794307344"/>
        <c:axId val="-1794304624"/>
      </c:barChart>
      <c:catAx>
        <c:axId val="-179430734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1794304624"/>
        <c:crosses val="autoZero"/>
        <c:auto val="1"/>
        <c:lblAlgn val="ctr"/>
        <c:lblOffset val="100"/>
        <c:noMultiLvlLbl val="0"/>
      </c:catAx>
      <c:valAx>
        <c:axId val="-1794304624"/>
        <c:scaling>
          <c:orientation val="minMax"/>
          <c:max val="350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17943073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sz="1600" dirty="0"/>
              <a:t>Bert-Large Wiki</a:t>
            </a:r>
            <a:r>
              <a:rPr lang="zh-CN" altLang="en-US" sz="1600" dirty="0"/>
              <a:t> </a:t>
            </a:r>
            <a:r>
              <a:rPr lang="en-US" altLang="zh-CN" sz="1600" dirty="0"/>
              <a:t>(sentences/s)</a:t>
            </a:r>
            <a:endParaRPr lang="zh-CN" sz="1600" dirty="0"/>
          </a:p>
        </c:rich>
      </c:tx>
      <c:layout>
        <c:manualLayout>
          <c:xMode val="edge"/>
          <c:yMode val="edge"/>
          <c:x val="0.21829110457481929"/>
          <c:y val="1.4145130149119745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A+M</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numRef>
              <c:f>Sheet1!$A$2:$A$4</c:f>
              <c:numCache>
                <c:formatCode>General</c:formatCode>
                <c:ptCount val="3"/>
                <c:pt idx="0">
                  <c:v>1</c:v>
                </c:pt>
                <c:pt idx="1">
                  <c:v>8</c:v>
                </c:pt>
                <c:pt idx="2">
                  <c:v>16</c:v>
                </c:pt>
              </c:numCache>
            </c:numRef>
          </c:cat>
          <c:val>
            <c:numRef>
              <c:f>Sheet1!$B$2:$B$4</c:f>
              <c:numCache>
                <c:formatCode>General</c:formatCode>
                <c:ptCount val="3"/>
                <c:pt idx="0">
                  <c:v>63.1</c:v>
                </c:pt>
                <c:pt idx="1">
                  <c:v>524.79999999999995</c:v>
                </c:pt>
                <c:pt idx="2">
                  <c:v>1044</c:v>
                </c:pt>
              </c:numCache>
            </c:numRef>
          </c:val>
          <c:extLst>
            <c:ext xmlns:c16="http://schemas.microsoft.com/office/drawing/2014/chart" uri="{C3380CC4-5D6E-409C-BE32-E72D297353CC}">
              <c16:uniqueId val="{00000000-87F4-4D38-8D77-1BB46C91B3BB}"/>
            </c:ext>
          </c:extLst>
        </c:ser>
        <c:ser>
          <c:idx val="1"/>
          <c:order val="1"/>
          <c:tx>
            <c:strRef>
              <c:f>Sheet1!$C$1</c:f>
              <c:strCache>
                <c:ptCount val="1"/>
                <c:pt idx="0">
                  <c:v>T+G</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numRef>
              <c:f>Sheet1!$A$2:$A$4</c:f>
              <c:numCache>
                <c:formatCode>General</c:formatCode>
                <c:ptCount val="3"/>
                <c:pt idx="0">
                  <c:v>1</c:v>
                </c:pt>
                <c:pt idx="1">
                  <c:v>8</c:v>
                </c:pt>
                <c:pt idx="2">
                  <c:v>16</c:v>
                </c:pt>
              </c:numCache>
            </c:numRef>
          </c:cat>
          <c:val>
            <c:numRef>
              <c:f>Sheet1!$C$2:$C$4</c:f>
              <c:numCache>
                <c:formatCode>General</c:formatCode>
                <c:ptCount val="3"/>
                <c:pt idx="0">
                  <c:v>26.9</c:v>
                </c:pt>
                <c:pt idx="1">
                  <c:v>189</c:v>
                </c:pt>
                <c:pt idx="2">
                  <c:v>354.3</c:v>
                </c:pt>
              </c:numCache>
            </c:numRef>
          </c:val>
          <c:extLst>
            <c:ext xmlns:c16="http://schemas.microsoft.com/office/drawing/2014/chart" uri="{C3380CC4-5D6E-409C-BE32-E72D297353CC}">
              <c16:uniqueId val="{00000001-87F4-4D38-8D77-1BB46C91B3BB}"/>
            </c:ext>
          </c:extLst>
        </c:ser>
        <c:dLbls>
          <c:showLegendKey val="0"/>
          <c:showVal val="0"/>
          <c:showCatName val="0"/>
          <c:showSerName val="0"/>
          <c:showPercent val="0"/>
          <c:showBubbleSize val="0"/>
        </c:dLbls>
        <c:gapWidth val="100"/>
        <c:overlap val="-24"/>
        <c:axId val="-1794316592"/>
        <c:axId val="-1794308976"/>
      </c:barChart>
      <c:catAx>
        <c:axId val="-179431659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1794308976"/>
        <c:crosses val="autoZero"/>
        <c:auto val="1"/>
        <c:lblAlgn val="ctr"/>
        <c:lblOffset val="100"/>
        <c:noMultiLvlLbl val="0"/>
      </c:catAx>
      <c:valAx>
        <c:axId val="-17943089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1794316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ACF5D5-BE7F-4FD0-8FD4-53FA1D59B822}" type="doc">
      <dgm:prSet loTypeId="urn:microsoft.com/office/officeart/2008/layout/IncreasingCircleProcess" loCatId="process" qsTypeId="urn:microsoft.com/office/officeart/2005/8/quickstyle/simple1" qsCatId="simple" csTypeId="urn:microsoft.com/office/officeart/2005/8/colors/accent0_3" csCatId="mainScheme" phldr="1"/>
      <dgm:spPr/>
      <dgm:t>
        <a:bodyPr/>
        <a:lstStyle/>
        <a:p>
          <a:endParaRPr lang="zh-CN" altLang="en-US"/>
        </a:p>
      </dgm:t>
    </dgm:pt>
    <dgm:pt modelId="{5CEE8746-B053-444E-9554-D40F7A9ECB56}">
      <dgm:prSet phldrT="[文本]" custT="1"/>
      <dgm:spPr/>
      <dgm:t>
        <a:bodyPr/>
        <a:lstStyle/>
        <a:p>
          <a:r>
            <a:rPr lang="zh-CN" altLang="en-US" sz="1600">
              <a:latin typeface="微软雅黑" panose="020B0503020204020204" pitchFamily="34" charset="-122"/>
              <a:ea typeface="微软雅黑" panose="020B0503020204020204" pitchFamily="34" charset="-122"/>
            </a:rPr>
            <a:t>易上手</a:t>
          </a:r>
          <a:endParaRPr lang="zh-CN" altLang="en-US" sz="1600" dirty="0">
            <a:latin typeface="微软雅黑" panose="020B0503020204020204" pitchFamily="34" charset="-122"/>
            <a:ea typeface="微软雅黑" panose="020B0503020204020204" pitchFamily="34" charset="-122"/>
          </a:endParaRPr>
        </a:p>
      </dgm:t>
    </dgm:pt>
    <dgm:pt modelId="{50723751-F763-444C-ACE2-5101462B3944}" type="parTrans" cxnId="{9947C8E8-0C32-47CC-A340-4AF132FED938}">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F7F9932A-A7C5-4B43-9623-C997AD430CEC}" type="sibTrans" cxnId="{9947C8E8-0C32-47CC-A340-4AF132FED938}">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3E24095E-C25B-4BE6-AE59-854712705BBC}">
      <dgm:prSet phldrT="[文本]" custT="1"/>
      <dgm:spPr/>
      <dgm:t>
        <a:bodyPr/>
        <a:lstStyle/>
        <a:p>
          <a:r>
            <a:rPr lang="zh-CN" altLang="en-US" sz="1600">
              <a:latin typeface="微软雅黑" panose="020B0503020204020204" pitchFamily="34" charset="-122"/>
              <a:ea typeface="微软雅黑" panose="020B0503020204020204" pitchFamily="34" charset="-122"/>
            </a:rPr>
            <a:t>代码组织好，</a:t>
          </a:r>
          <a:endParaRPr lang="en-US" altLang="zh-CN" sz="1600">
            <a:latin typeface="微软雅黑" panose="020B0503020204020204" pitchFamily="34" charset="-122"/>
            <a:ea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rPr>
            <a:t>可读性强</a:t>
          </a:r>
          <a:endParaRPr lang="en-US" altLang="zh-CN" sz="1600">
            <a:latin typeface="微软雅黑" panose="020B0503020204020204" pitchFamily="34" charset="-122"/>
            <a:ea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rPr>
            <a:t>案例多</a:t>
          </a:r>
          <a:endParaRPr lang="en-US" altLang="zh-CN" sz="160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dgm:t>
    </dgm:pt>
    <dgm:pt modelId="{B530265F-8407-477B-8583-0F793E6A4246}" type="parTrans" cxnId="{DC7565A4-950F-4E6F-BE44-3DFDFDB6C949}">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58D0A0CB-4B7B-419F-BD82-9759AA3200CA}" type="sibTrans" cxnId="{DC7565A4-950F-4E6F-BE44-3DFDFDB6C949}">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CC079508-A49E-4A50-B31D-C7FA8BC6D3B4}">
      <dgm:prSet phldrT="[文本]" custT="1"/>
      <dgm:spPr/>
      <dgm:t>
        <a:bodyPr/>
        <a:lstStyle/>
        <a:p>
          <a:r>
            <a:rPr lang="zh-CN" altLang="en-US" sz="1600">
              <a:latin typeface="微软雅黑" panose="020B0503020204020204" pitchFamily="34" charset="-122"/>
              <a:ea typeface="微软雅黑" panose="020B0503020204020204" pitchFamily="34" charset="-122"/>
            </a:rPr>
            <a:t>多语言</a:t>
          </a:r>
          <a:endParaRPr lang="zh-CN" altLang="en-US" sz="1600" dirty="0">
            <a:latin typeface="微软雅黑" panose="020B0503020204020204" pitchFamily="34" charset="-122"/>
            <a:ea typeface="微软雅黑" panose="020B0503020204020204" pitchFamily="34" charset="-122"/>
          </a:endParaRPr>
        </a:p>
      </dgm:t>
    </dgm:pt>
    <dgm:pt modelId="{EAFEAC67-A43E-4C61-9C7E-8A4AB92DF238}" type="parTrans" cxnId="{6E442D6C-EF53-4C99-98A9-E05B2E4F95B3}">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BB1C9CB3-624F-4BFF-832C-4E4B6A7B6371}" type="sibTrans" cxnId="{6E442D6C-EF53-4C99-98A9-E05B2E4F95B3}">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1BFF943A-77D1-4825-B2CD-E75D979D7C2F}">
      <dgm:prSet phldrT="[文本]" custT="1"/>
      <dgm:spPr/>
      <dgm:t>
        <a:bodyPr/>
        <a:lstStyle/>
        <a:p>
          <a:r>
            <a:rPr lang="zh-CN" altLang="en-US" sz="1600">
              <a:latin typeface="微软雅黑" panose="020B0503020204020204" pitchFamily="34" charset="-122"/>
              <a:ea typeface="微软雅黑" panose="020B0503020204020204" pitchFamily="34" charset="-122"/>
            </a:rPr>
            <a:t>支持</a:t>
          </a:r>
          <a:r>
            <a:rPr lang="en-US" altLang="zh-CN" sz="1600">
              <a:latin typeface="微软雅黑" panose="020B0503020204020204" pitchFamily="34" charset="-122"/>
              <a:ea typeface="微软雅黑" panose="020B0503020204020204" pitchFamily="34" charset="-122"/>
            </a:rPr>
            <a:t>C++</a:t>
          </a:r>
        </a:p>
        <a:p>
          <a:r>
            <a:rPr lang="en-US" altLang="zh-CN" sz="1600">
              <a:latin typeface="微软雅黑" panose="020B0503020204020204" pitchFamily="34" charset="-122"/>
              <a:ea typeface="微软雅黑" panose="020B0503020204020204" pitchFamily="34" charset="-122"/>
            </a:rPr>
            <a:t>Python</a:t>
          </a:r>
          <a:r>
            <a:rPr lang="zh-CN" altLang="en-US" sz="1600">
              <a:latin typeface="微软雅黑" panose="020B0503020204020204" pitchFamily="34" charset="-122"/>
              <a:ea typeface="微软雅黑" panose="020B0503020204020204" pitchFamily="34" charset="-122"/>
            </a:rPr>
            <a:t>、</a:t>
          </a:r>
          <a:endParaRPr lang="en-US" altLang="zh-CN" sz="1600">
            <a:latin typeface="微软雅黑" panose="020B0503020204020204" pitchFamily="34" charset="-122"/>
            <a:ea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rPr>
            <a:t>Matlab</a:t>
          </a:r>
          <a:r>
            <a:rPr lang="zh-CN" altLang="en-US" sz="1600">
              <a:latin typeface="微软雅黑" panose="020B0503020204020204" pitchFamily="34" charset="-122"/>
              <a:ea typeface="微软雅黑" panose="020B0503020204020204" pitchFamily="34" charset="-122"/>
            </a:rPr>
            <a:t>等</a:t>
          </a:r>
          <a:endParaRPr lang="en-US" altLang="zh-CN" sz="1600" dirty="0">
            <a:latin typeface="微软雅黑" panose="020B0503020204020204" pitchFamily="34" charset="-122"/>
            <a:ea typeface="微软雅黑" panose="020B0503020204020204" pitchFamily="34" charset="-122"/>
          </a:endParaRPr>
        </a:p>
      </dgm:t>
    </dgm:pt>
    <dgm:pt modelId="{511696B6-9E6D-4C48-8137-8AD6B6F579B8}" type="parTrans" cxnId="{41C897BC-0460-493A-B6AD-153FA08A4709}">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689BBB0E-9CE7-4912-96CB-359454735FAF}" type="sibTrans" cxnId="{41C897BC-0460-493A-B6AD-153FA08A4709}">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A2098A7E-3F03-4BED-8550-38225BCCC4F9}">
      <dgm:prSet phldrT="[文本]" custT="1"/>
      <dgm:spPr/>
      <dgm:t>
        <a:bodyPr/>
        <a:lstStyle/>
        <a:p>
          <a:r>
            <a:rPr lang="zh-CN" altLang="en-US" sz="1600">
              <a:latin typeface="微软雅黑" panose="020B0503020204020204" pitchFamily="34" charset="-122"/>
              <a:ea typeface="微软雅黑" panose="020B0503020204020204" pitchFamily="34" charset="-122"/>
            </a:rPr>
            <a:t>速度快</a:t>
          </a:r>
          <a:r>
            <a:rPr lang="en-US" altLang="zh-CN" sz="160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dgm:t>
    </dgm:pt>
    <dgm:pt modelId="{11E377B7-350C-41DB-AA0C-90276833A10B}" type="parTrans" cxnId="{EA83721B-318C-4AFE-8F39-C9D92E45BC04}">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E22688DE-9DCD-4F44-B888-F9EF47F309F0}" type="sibTrans" cxnId="{EA83721B-318C-4AFE-8F39-C9D92E45BC04}">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0F94325B-0176-4301-B1CE-3946A300A8E0}">
      <dgm:prSet phldrT="[文本]" custT="1"/>
      <dgm:spPr/>
      <dgm:t>
        <a:bodyPr/>
        <a:lstStyle/>
        <a:p>
          <a:r>
            <a:rPr lang="zh-CN" altLang="en-US" sz="1600">
              <a:latin typeface="微软雅黑" panose="020B0503020204020204" pitchFamily="34" charset="-122"/>
              <a:ea typeface="微软雅黑" panose="020B0503020204020204" pitchFamily="34" charset="-122"/>
            </a:rPr>
            <a:t>采用</a:t>
          </a:r>
          <a:r>
            <a:rPr lang="en-US" altLang="zh-CN" sz="1600">
              <a:latin typeface="微软雅黑" panose="020B0503020204020204" pitchFamily="34" charset="-122"/>
              <a:ea typeface="微软雅黑" panose="020B0503020204020204" pitchFamily="34" charset="-122"/>
            </a:rPr>
            <a:t>MKL</a:t>
          </a:r>
          <a:r>
            <a:rPr lang="zh-CN" altLang="en-US" sz="1600">
              <a:latin typeface="微软雅黑" panose="020B0503020204020204" pitchFamily="34" charset="-122"/>
              <a:ea typeface="微软雅黑" panose="020B0503020204020204" pitchFamily="34" charset="-122"/>
            </a:rPr>
            <a:t>、</a:t>
          </a:r>
          <a:endParaRPr lang="en-US" altLang="zh-CN" sz="1600">
            <a:latin typeface="微软雅黑" panose="020B0503020204020204" pitchFamily="34" charset="-122"/>
            <a:ea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rPr>
            <a:t>OpenBLAS</a:t>
          </a:r>
          <a:r>
            <a:rPr lang="zh-CN" altLang="en-US" sz="1600">
              <a:latin typeface="微软雅黑" panose="020B0503020204020204" pitchFamily="34" charset="-122"/>
              <a:ea typeface="微软雅黑" panose="020B0503020204020204" pitchFamily="34" charset="-122"/>
            </a:rPr>
            <a:t>等计算库，支持</a:t>
          </a:r>
          <a:r>
            <a:rPr lang="en-US" altLang="zh-CN" sz="1600">
              <a:latin typeface="微软雅黑" panose="020B0503020204020204" pitchFamily="34" charset="-122"/>
              <a:ea typeface="微软雅黑" panose="020B0503020204020204" pitchFamily="34" charset="-122"/>
            </a:rPr>
            <a:t>GPU</a:t>
          </a:r>
          <a:r>
            <a:rPr lang="zh-CN" altLang="en-US" sz="1600">
              <a:latin typeface="微软雅黑" panose="020B0503020204020204" pitchFamily="34" charset="-122"/>
              <a:ea typeface="微软雅黑" panose="020B0503020204020204" pitchFamily="34" charset="-122"/>
            </a:rPr>
            <a:t>加速</a:t>
          </a:r>
          <a:endParaRPr lang="zh-CN" altLang="en-US" sz="1600" dirty="0">
            <a:latin typeface="微软雅黑" panose="020B0503020204020204" pitchFamily="34" charset="-122"/>
            <a:ea typeface="微软雅黑" panose="020B0503020204020204" pitchFamily="34" charset="-122"/>
          </a:endParaRPr>
        </a:p>
      </dgm:t>
    </dgm:pt>
    <dgm:pt modelId="{B615445C-FE05-470C-947D-7C593267BF24}" type="parTrans" cxnId="{A2C2230C-17D0-4543-AC9E-F42D66FBB1E1}">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165F67BD-53E3-4492-A903-05D6AD46B4FE}" type="sibTrans" cxnId="{A2C2230C-17D0-4543-AC9E-F42D66FBB1E1}">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8C6CD7C3-8F9C-4AD6-B081-EC8D950FAEA9}">
      <dgm:prSet custT="1"/>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F68B6CC6-363A-40D0-BF09-9A2730B7E2B6}" type="parTrans" cxnId="{9D2FD1A4-6BB6-4B16-A7F7-FA51EA5907CD}">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175F2F0F-D478-498A-B510-09A0587A0234}" type="sibTrans" cxnId="{9D2FD1A4-6BB6-4B16-A7F7-FA51EA5907CD}">
      <dgm:prSet/>
      <dgm:spPr/>
      <dgm:t>
        <a:bodyPr/>
        <a:lstStyle/>
        <a:p>
          <a:endParaRPr lang="zh-CN" altLang="en-US" sz="1600">
            <a:solidFill>
              <a:schemeClr val="tx1"/>
            </a:solidFill>
            <a:latin typeface="微软雅黑" panose="020B0503020204020204" pitchFamily="34" charset="-122"/>
            <a:ea typeface="微软雅黑" panose="020B0503020204020204" pitchFamily="34" charset="-122"/>
          </a:endParaRPr>
        </a:p>
      </dgm:t>
    </dgm:pt>
    <dgm:pt modelId="{BD28A3DE-F4D6-4603-BD26-9499CBB84D76}" type="pres">
      <dgm:prSet presAssocID="{82ACF5D5-BE7F-4FD0-8FD4-53FA1D59B822}" presName="Name0" presStyleCnt="0">
        <dgm:presLayoutVars>
          <dgm:chMax val="7"/>
          <dgm:chPref val="7"/>
          <dgm:dir/>
          <dgm:animOne val="branch"/>
          <dgm:animLvl val="lvl"/>
        </dgm:presLayoutVars>
      </dgm:prSet>
      <dgm:spPr/>
    </dgm:pt>
    <dgm:pt modelId="{2DC1D06E-4E74-4DE4-A879-3C1F421B9E7E}" type="pres">
      <dgm:prSet presAssocID="{5CEE8746-B053-444E-9554-D40F7A9ECB56}" presName="composite" presStyleCnt="0"/>
      <dgm:spPr/>
    </dgm:pt>
    <dgm:pt modelId="{D926D35A-B4F0-46FF-BB25-703E93BA6BD9}" type="pres">
      <dgm:prSet presAssocID="{5CEE8746-B053-444E-9554-D40F7A9ECB56}" presName="BackAccent" presStyleLbl="bgShp" presStyleIdx="0" presStyleCnt="4"/>
      <dgm:spPr/>
    </dgm:pt>
    <dgm:pt modelId="{6633C43C-33B7-46CB-944F-FF63CA9E1D66}" type="pres">
      <dgm:prSet presAssocID="{5CEE8746-B053-444E-9554-D40F7A9ECB56}" presName="Accent" presStyleLbl="alignNode1" presStyleIdx="0" presStyleCnt="4"/>
      <dgm:spPr/>
    </dgm:pt>
    <dgm:pt modelId="{5FD493AD-FD61-4ABD-8F8C-FFEEA8A77047}" type="pres">
      <dgm:prSet presAssocID="{5CEE8746-B053-444E-9554-D40F7A9ECB56}" presName="Child" presStyleLbl="revTx" presStyleIdx="0" presStyleCnt="7">
        <dgm:presLayoutVars>
          <dgm:chMax val="0"/>
          <dgm:chPref val="0"/>
          <dgm:bulletEnabled val="1"/>
        </dgm:presLayoutVars>
      </dgm:prSet>
      <dgm:spPr/>
    </dgm:pt>
    <dgm:pt modelId="{4838506C-04EA-490D-A12A-FBD11967CFCE}" type="pres">
      <dgm:prSet presAssocID="{5CEE8746-B053-444E-9554-D40F7A9ECB56}" presName="Parent" presStyleLbl="revTx" presStyleIdx="1" presStyleCnt="7">
        <dgm:presLayoutVars>
          <dgm:chMax val="1"/>
          <dgm:chPref val="1"/>
          <dgm:bulletEnabled val="1"/>
        </dgm:presLayoutVars>
      </dgm:prSet>
      <dgm:spPr/>
    </dgm:pt>
    <dgm:pt modelId="{A5CDC9EF-8495-4B31-83DB-8A5730BDA3E0}" type="pres">
      <dgm:prSet presAssocID="{F7F9932A-A7C5-4B43-9623-C997AD430CEC}" presName="sibTrans" presStyleCnt="0"/>
      <dgm:spPr/>
    </dgm:pt>
    <dgm:pt modelId="{CAE6E2C8-5DE7-4B9E-B43B-D0C49F4DDA20}" type="pres">
      <dgm:prSet presAssocID="{CC079508-A49E-4A50-B31D-C7FA8BC6D3B4}" presName="composite" presStyleCnt="0"/>
      <dgm:spPr/>
    </dgm:pt>
    <dgm:pt modelId="{32A1A61F-9AB0-4EF3-A028-5D04E8843FB1}" type="pres">
      <dgm:prSet presAssocID="{CC079508-A49E-4A50-B31D-C7FA8BC6D3B4}" presName="BackAccent" presStyleLbl="bgShp" presStyleIdx="1" presStyleCnt="4"/>
      <dgm:spPr/>
    </dgm:pt>
    <dgm:pt modelId="{DACEDF20-D59D-43F2-9404-AE754C3378F2}" type="pres">
      <dgm:prSet presAssocID="{CC079508-A49E-4A50-B31D-C7FA8BC6D3B4}" presName="Accent" presStyleLbl="alignNode1" presStyleIdx="1" presStyleCnt="4"/>
      <dgm:spPr/>
    </dgm:pt>
    <dgm:pt modelId="{B31E44CB-2F1D-4585-91AD-26DE23F0CDF6}" type="pres">
      <dgm:prSet presAssocID="{CC079508-A49E-4A50-B31D-C7FA8BC6D3B4}" presName="Child" presStyleLbl="revTx" presStyleIdx="2" presStyleCnt="7">
        <dgm:presLayoutVars>
          <dgm:chMax val="0"/>
          <dgm:chPref val="0"/>
          <dgm:bulletEnabled val="1"/>
        </dgm:presLayoutVars>
      </dgm:prSet>
      <dgm:spPr/>
    </dgm:pt>
    <dgm:pt modelId="{FE26230B-3D4E-4824-B5A2-619BC80EEEF7}" type="pres">
      <dgm:prSet presAssocID="{CC079508-A49E-4A50-B31D-C7FA8BC6D3B4}" presName="Parent" presStyleLbl="revTx" presStyleIdx="3" presStyleCnt="7">
        <dgm:presLayoutVars>
          <dgm:chMax val="1"/>
          <dgm:chPref val="1"/>
          <dgm:bulletEnabled val="1"/>
        </dgm:presLayoutVars>
      </dgm:prSet>
      <dgm:spPr/>
    </dgm:pt>
    <dgm:pt modelId="{D4EDD23E-089E-40BF-9A74-238EFA7F4268}" type="pres">
      <dgm:prSet presAssocID="{BB1C9CB3-624F-4BFF-832C-4E4B6A7B6371}" presName="sibTrans" presStyleCnt="0"/>
      <dgm:spPr/>
    </dgm:pt>
    <dgm:pt modelId="{CFCEED44-CCB0-45E7-9C03-26BE655D1816}" type="pres">
      <dgm:prSet presAssocID="{A2098A7E-3F03-4BED-8550-38225BCCC4F9}" presName="composite" presStyleCnt="0"/>
      <dgm:spPr/>
    </dgm:pt>
    <dgm:pt modelId="{A431BD38-B5E8-4C21-9094-271F963898A0}" type="pres">
      <dgm:prSet presAssocID="{A2098A7E-3F03-4BED-8550-38225BCCC4F9}" presName="BackAccent" presStyleLbl="bgShp" presStyleIdx="2" presStyleCnt="4"/>
      <dgm:spPr/>
    </dgm:pt>
    <dgm:pt modelId="{3BCCC54A-C379-4E5F-87CD-31D9BDD3F1BE}" type="pres">
      <dgm:prSet presAssocID="{A2098A7E-3F03-4BED-8550-38225BCCC4F9}" presName="Accent" presStyleLbl="alignNode1" presStyleIdx="2" presStyleCnt="4"/>
      <dgm:spPr/>
    </dgm:pt>
    <dgm:pt modelId="{DABFF864-1894-4AEA-BD74-658E3ECFED51}" type="pres">
      <dgm:prSet presAssocID="{A2098A7E-3F03-4BED-8550-38225BCCC4F9}" presName="Child" presStyleLbl="revTx" presStyleIdx="4" presStyleCnt="7">
        <dgm:presLayoutVars>
          <dgm:chMax val="0"/>
          <dgm:chPref val="0"/>
          <dgm:bulletEnabled val="1"/>
        </dgm:presLayoutVars>
      </dgm:prSet>
      <dgm:spPr/>
    </dgm:pt>
    <dgm:pt modelId="{9B5DCDE0-28B2-4EF3-9430-34B3F551839D}" type="pres">
      <dgm:prSet presAssocID="{A2098A7E-3F03-4BED-8550-38225BCCC4F9}" presName="Parent" presStyleLbl="revTx" presStyleIdx="5" presStyleCnt="7">
        <dgm:presLayoutVars>
          <dgm:chMax val="1"/>
          <dgm:chPref val="1"/>
          <dgm:bulletEnabled val="1"/>
        </dgm:presLayoutVars>
      </dgm:prSet>
      <dgm:spPr/>
    </dgm:pt>
    <dgm:pt modelId="{8346C2C8-01E9-4918-94F9-9A46F9559C71}" type="pres">
      <dgm:prSet presAssocID="{E22688DE-9DCD-4F44-B888-F9EF47F309F0}" presName="sibTrans" presStyleCnt="0"/>
      <dgm:spPr/>
    </dgm:pt>
    <dgm:pt modelId="{6D1BDE41-98FD-4512-8233-4D1F6C78E821}" type="pres">
      <dgm:prSet presAssocID="{8C6CD7C3-8F9C-4AD6-B081-EC8D950FAEA9}" presName="composite" presStyleCnt="0"/>
      <dgm:spPr/>
    </dgm:pt>
    <dgm:pt modelId="{FBAE4EBA-4781-407B-8D64-11261A9D938E}" type="pres">
      <dgm:prSet presAssocID="{8C6CD7C3-8F9C-4AD6-B081-EC8D950FAEA9}" presName="BackAccent" presStyleLbl="bgShp" presStyleIdx="3" presStyleCnt="4"/>
      <dgm:spPr/>
    </dgm:pt>
    <dgm:pt modelId="{1552D681-9012-4307-A411-3428855B8598}" type="pres">
      <dgm:prSet presAssocID="{8C6CD7C3-8F9C-4AD6-B081-EC8D950FAEA9}" presName="Accent" presStyleLbl="alignNode1" presStyleIdx="3" presStyleCnt="4"/>
      <dgm:spPr/>
    </dgm:pt>
    <dgm:pt modelId="{A5B2A890-BEDD-4EA5-81B3-BBA08FC72B5E}" type="pres">
      <dgm:prSet presAssocID="{8C6CD7C3-8F9C-4AD6-B081-EC8D950FAEA9}" presName="Child" presStyleLbl="revTx" presStyleIdx="5" presStyleCnt="7">
        <dgm:presLayoutVars>
          <dgm:chMax val="0"/>
          <dgm:chPref val="0"/>
          <dgm:bulletEnabled val="1"/>
        </dgm:presLayoutVars>
      </dgm:prSet>
      <dgm:spPr/>
    </dgm:pt>
    <dgm:pt modelId="{50419BAC-229E-4C55-A9C7-408A34E1BF60}" type="pres">
      <dgm:prSet presAssocID="{8C6CD7C3-8F9C-4AD6-B081-EC8D950FAEA9}" presName="Parent" presStyleLbl="revTx" presStyleIdx="6" presStyleCnt="7">
        <dgm:presLayoutVars>
          <dgm:chMax val="1"/>
          <dgm:chPref val="1"/>
          <dgm:bulletEnabled val="1"/>
        </dgm:presLayoutVars>
      </dgm:prSet>
      <dgm:spPr/>
    </dgm:pt>
  </dgm:ptLst>
  <dgm:cxnLst>
    <dgm:cxn modelId="{A2C2230C-17D0-4543-AC9E-F42D66FBB1E1}" srcId="{A2098A7E-3F03-4BED-8550-38225BCCC4F9}" destId="{0F94325B-0176-4301-B1CE-3946A300A8E0}" srcOrd="0" destOrd="0" parTransId="{B615445C-FE05-470C-947D-7C593267BF24}" sibTransId="{165F67BD-53E3-4492-A903-05D6AD46B4FE}"/>
    <dgm:cxn modelId="{1696A51A-9CE0-4E0F-8C35-6F65C4A9D533}" type="presOf" srcId="{A2098A7E-3F03-4BED-8550-38225BCCC4F9}" destId="{9B5DCDE0-28B2-4EF3-9430-34B3F551839D}" srcOrd="0" destOrd="0" presId="urn:microsoft.com/office/officeart/2008/layout/IncreasingCircleProcess"/>
    <dgm:cxn modelId="{EA83721B-318C-4AFE-8F39-C9D92E45BC04}" srcId="{82ACF5D5-BE7F-4FD0-8FD4-53FA1D59B822}" destId="{A2098A7E-3F03-4BED-8550-38225BCCC4F9}" srcOrd="2" destOrd="0" parTransId="{11E377B7-350C-41DB-AA0C-90276833A10B}" sibTransId="{E22688DE-9DCD-4F44-B888-F9EF47F309F0}"/>
    <dgm:cxn modelId="{6D33D320-C125-4191-8BCC-DFC24F505ED6}" type="presOf" srcId="{1BFF943A-77D1-4825-B2CD-E75D979D7C2F}" destId="{B31E44CB-2F1D-4585-91AD-26DE23F0CDF6}" srcOrd="0" destOrd="0" presId="urn:microsoft.com/office/officeart/2008/layout/IncreasingCircleProcess"/>
    <dgm:cxn modelId="{80873D3E-1221-4AC0-A229-AD88C4238043}" type="presOf" srcId="{0F94325B-0176-4301-B1CE-3946A300A8E0}" destId="{DABFF864-1894-4AEA-BD74-658E3ECFED51}" srcOrd="0" destOrd="0" presId="urn:microsoft.com/office/officeart/2008/layout/IncreasingCircleProcess"/>
    <dgm:cxn modelId="{6E442D6C-EF53-4C99-98A9-E05B2E4F95B3}" srcId="{82ACF5D5-BE7F-4FD0-8FD4-53FA1D59B822}" destId="{CC079508-A49E-4A50-B31D-C7FA8BC6D3B4}" srcOrd="1" destOrd="0" parTransId="{EAFEAC67-A43E-4C61-9C7E-8A4AB92DF238}" sibTransId="{BB1C9CB3-624F-4BFF-832C-4E4B6A7B6371}"/>
    <dgm:cxn modelId="{FFCB5758-E3AE-4E22-A565-C665BDC044B1}" type="presOf" srcId="{5CEE8746-B053-444E-9554-D40F7A9ECB56}" destId="{4838506C-04EA-490D-A12A-FBD11967CFCE}" srcOrd="0" destOrd="0" presId="urn:microsoft.com/office/officeart/2008/layout/IncreasingCircleProcess"/>
    <dgm:cxn modelId="{DC7565A4-950F-4E6F-BE44-3DFDFDB6C949}" srcId="{5CEE8746-B053-444E-9554-D40F7A9ECB56}" destId="{3E24095E-C25B-4BE6-AE59-854712705BBC}" srcOrd="0" destOrd="0" parTransId="{B530265F-8407-477B-8583-0F793E6A4246}" sibTransId="{58D0A0CB-4B7B-419F-BD82-9759AA3200CA}"/>
    <dgm:cxn modelId="{9D2FD1A4-6BB6-4B16-A7F7-FA51EA5907CD}" srcId="{82ACF5D5-BE7F-4FD0-8FD4-53FA1D59B822}" destId="{8C6CD7C3-8F9C-4AD6-B081-EC8D950FAEA9}" srcOrd="3" destOrd="0" parTransId="{F68B6CC6-363A-40D0-BF09-9A2730B7E2B6}" sibTransId="{175F2F0F-D478-498A-B510-09A0587A0234}"/>
    <dgm:cxn modelId="{81EF68BC-FAD7-4F16-A6F4-6292B73C21FD}" type="presOf" srcId="{8C6CD7C3-8F9C-4AD6-B081-EC8D950FAEA9}" destId="{50419BAC-229E-4C55-A9C7-408A34E1BF60}" srcOrd="0" destOrd="0" presId="urn:microsoft.com/office/officeart/2008/layout/IncreasingCircleProcess"/>
    <dgm:cxn modelId="{41C897BC-0460-493A-B6AD-153FA08A4709}" srcId="{CC079508-A49E-4A50-B31D-C7FA8BC6D3B4}" destId="{1BFF943A-77D1-4825-B2CD-E75D979D7C2F}" srcOrd="0" destOrd="0" parTransId="{511696B6-9E6D-4C48-8137-8AD6B6F579B8}" sibTransId="{689BBB0E-9CE7-4912-96CB-359454735FAF}"/>
    <dgm:cxn modelId="{E4C43CD0-356F-473F-9819-37636DDC3E2A}" type="presOf" srcId="{82ACF5D5-BE7F-4FD0-8FD4-53FA1D59B822}" destId="{BD28A3DE-F4D6-4603-BD26-9499CBB84D76}" srcOrd="0" destOrd="0" presId="urn:microsoft.com/office/officeart/2008/layout/IncreasingCircleProcess"/>
    <dgm:cxn modelId="{27A4A8D6-B702-4EA1-9833-F15786C3FB1A}" type="presOf" srcId="{3E24095E-C25B-4BE6-AE59-854712705BBC}" destId="{5FD493AD-FD61-4ABD-8F8C-FFEEA8A77047}" srcOrd="0" destOrd="0" presId="urn:microsoft.com/office/officeart/2008/layout/IncreasingCircleProcess"/>
    <dgm:cxn modelId="{EC2D30E4-BD6A-49C9-AB0D-F6A1F937BBF2}" type="presOf" srcId="{CC079508-A49E-4A50-B31D-C7FA8BC6D3B4}" destId="{FE26230B-3D4E-4824-B5A2-619BC80EEEF7}" srcOrd="0" destOrd="0" presId="urn:microsoft.com/office/officeart/2008/layout/IncreasingCircleProcess"/>
    <dgm:cxn modelId="{9947C8E8-0C32-47CC-A340-4AF132FED938}" srcId="{82ACF5D5-BE7F-4FD0-8FD4-53FA1D59B822}" destId="{5CEE8746-B053-444E-9554-D40F7A9ECB56}" srcOrd="0" destOrd="0" parTransId="{50723751-F763-444C-ACE2-5101462B3944}" sibTransId="{F7F9932A-A7C5-4B43-9623-C997AD430CEC}"/>
    <dgm:cxn modelId="{425FCD51-0379-4E36-A819-5F84B5BE97ED}" type="presParOf" srcId="{BD28A3DE-F4D6-4603-BD26-9499CBB84D76}" destId="{2DC1D06E-4E74-4DE4-A879-3C1F421B9E7E}" srcOrd="0" destOrd="0" presId="urn:microsoft.com/office/officeart/2008/layout/IncreasingCircleProcess"/>
    <dgm:cxn modelId="{BED87A43-C01A-45AB-B5D4-B2F20E87DD64}" type="presParOf" srcId="{2DC1D06E-4E74-4DE4-A879-3C1F421B9E7E}" destId="{D926D35A-B4F0-46FF-BB25-703E93BA6BD9}" srcOrd="0" destOrd="0" presId="urn:microsoft.com/office/officeart/2008/layout/IncreasingCircleProcess"/>
    <dgm:cxn modelId="{31C6F59F-A5CE-4700-9E2A-1B48A1FF510F}" type="presParOf" srcId="{2DC1D06E-4E74-4DE4-A879-3C1F421B9E7E}" destId="{6633C43C-33B7-46CB-944F-FF63CA9E1D66}" srcOrd="1" destOrd="0" presId="urn:microsoft.com/office/officeart/2008/layout/IncreasingCircleProcess"/>
    <dgm:cxn modelId="{BE0F4880-A2E6-4084-9575-AC935C813881}" type="presParOf" srcId="{2DC1D06E-4E74-4DE4-A879-3C1F421B9E7E}" destId="{5FD493AD-FD61-4ABD-8F8C-FFEEA8A77047}" srcOrd="2" destOrd="0" presId="urn:microsoft.com/office/officeart/2008/layout/IncreasingCircleProcess"/>
    <dgm:cxn modelId="{5E5AF248-E246-4DAF-9F8E-8A3DBC8FC2E9}" type="presParOf" srcId="{2DC1D06E-4E74-4DE4-A879-3C1F421B9E7E}" destId="{4838506C-04EA-490D-A12A-FBD11967CFCE}" srcOrd="3" destOrd="0" presId="urn:microsoft.com/office/officeart/2008/layout/IncreasingCircleProcess"/>
    <dgm:cxn modelId="{5E74F763-C00A-4F25-8C3A-224E1B1CBF4E}" type="presParOf" srcId="{BD28A3DE-F4D6-4603-BD26-9499CBB84D76}" destId="{A5CDC9EF-8495-4B31-83DB-8A5730BDA3E0}" srcOrd="1" destOrd="0" presId="urn:microsoft.com/office/officeart/2008/layout/IncreasingCircleProcess"/>
    <dgm:cxn modelId="{38514518-FE92-4A1D-B3E9-F1E4D54499E7}" type="presParOf" srcId="{BD28A3DE-F4D6-4603-BD26-9499CBB84D76}" destId="{CAE6E2C8-5DE7-4B9E-B43B-D0C49F4DDA20}" srcOrd="2" destOrd="0" presId="urn:microsoft.com/office/officeart/2008/layout/IncreasingCircleProcess"/>
    <dgm:cxn modelId="{A462F742-60EE-4FAD-8554-6B7B5AFEF798}" type="presParOf" srcId="{CAE6E2C8-5DE7-4B9E-B43B-D0C49F4DDA20}" destId="{32A1A61F-9AB0-4EF3-A028-5D04E8843FB1}" srcOrd="0" destOrd="0" presId="urn:microsoft.com/office/officeart/2008/layout/IncreasingCircleProcess"/>
    <dgm:cxn modelId="{871B9906-4024-4294-9D96-8780DF06F96D}" type="presParOf" srcId="{CAE6E2C8-5DE7-4B9E-B43B-D0C49F4DDA20}" destId="{DACEDF20-D59D-43F2-9404-AE754C3378F2}" srcOrd="1" destOrd="0" presId="urn:microsoft.com/office/officeart/2008/layout/IncreasingCircleProcess"/>
    <dgm:cxn modelId="{ACD8AE84-9D67-488B-B6E7-B97834615C4E}" type="presParOf" srcId="{CAE6E2C8-5DE7-4B9E-B43B-D0C49F4DDA20}" destId="{B31E44CB-2F1D-4585-91AD-26DE23F0CDF6}" srcOrd="2" destOrd="0" presId="urn:microsoft.com/office/officeart/2008/layout/IncreasingCircleProcess"/>
    <dgm:cxn modelId="{55B49A51-F67D-433E-AA05-8D7E5D9473C3}" type="presParOf" srcId="{CAE6E2C8-5DE7-4B9E-B43B-D0C49F4DDA20}" destId="{FE26230B-3D4E-4824-B5A2-619BC80EEEF7}" srcOrd="3" destOrd="0" presId="urn:microsoft.com/office/officeart/2008/layout/IncreasingCircleProcess"/>
    <dgm:cxn modelId="{ED013014-F6C9-4DC9-BE04-B8D81DBC153F}" type="presParOf" srcId="{BD28A3DE-F4D6-4603-BD26-9499CBB84D76}" destId="{D4EDD23E-089E-40BF-9A74-238EFA7F4268}" srcOrd="3" destOrd="0" presId="urn:microsoft.com/office/officeart/2008/layout/IncreasingCircleProcess"/>
    <dgm:cxn modelId="{F4489267-53D8-4A46-9941-4483FF4BB55C}" type="presParOf" srcId="{BD28A3DE-F4D6-4603-BD26-9499CBB84D76}" destId="{CFCEED44-CCB0-45E7-9C03-26BE655D1816}" srcOrd="4" destOrd="0" presId="urn:microsoft.com/office/officeart/2008/layout/IncreasingCircleProcess"/>
    <dgm:cxn modelId="{F59EFA5F-918C-4E0C-8783-7FC44650194D}" type="presParOf" srcId="{CFCEED44-CCB0-45E7-9C03-26BE655D1816}" destId="{A431BD38-B5E8-4C21-9094-271F963898A0}" srcOrd="0" destOrd="0" presId="urn:microsoft.com/office/officeart/2008/layout/IncreasingCircleProcess"/>
    <dgm:cxn modelId="{0DA0F83B-4B51-4CBC-ACC0-3D0A16023691}" type="presParOf" srcId="{CFCEED44-CCB0-45E7-9C03-26BE655D1816}" destId="{3BCCC54A-C379-4E5F-87CD-31D9BDD3F1BE}" srcOrd="1" destOrd="0" presId="urn:microsoft.com/office/officeart/2008/layout/IncreasingCircleProcess"/>
    <dgm:cxn modelId="{2FE560AA-57BC-4CFA-8C46-68EF6D666FBA}" type="presParOf" srcId="{CFCEED44-CCB0-45E7-9C03-26BE655D1816}" destId="{DABFF864-1894-4AEA-BD74-658E3ECFED51}" srcOrd="2" destOrd="0" presId="urn:microsoft.com/office/officeart/2008/layout/IncreasingCircleProcess"/>
    <dgm:cxn modelId="{A20C508B-827B-44B5-8799-11ED42235F51}" type="presParOf" srcId="{CFCEED44-CCB0-45E7-9C03-26BE655D1816}" destId="{9B5DCDE0-28B2-4EF3-9430-34B3F551839D}" srcOrd="3" destOrd="0" presId="urn:microsoft.com/office/officeart/2008/layout/IncreasingCircleProcess"/>
    <dgm:cxn modelId="{0DE76D96-3DAD-497C-8FFD-2F9E06431EA8}" type="presParOf" srcId="{BD28A3DE-F4D6-4603-BD26-9499CBB84D76}" destId="{8346C2C8-01E9-4918-94F9-9A46F9559C71}" srcOrd="5" destOrd="0" presId="urn:microsoft.com/office/officeart/2008/layout/IncreasingCircleProcess"/>
    <dgm:cxn modelId="{EB4AC137-25C9-44EA-B1BA-6519D8151E1F}" type="presParOf" srcId="{BD28A3DE-F4D6-4603-BD26-9499CBB84D76}" destId="{6D1BDE41-98FD-4512-8233-4D1F6C78E821}" srcOrd="6" destOrd="0" presId="urn:microsoft.com/office/officeart/2008/layout/IncreasingCircleProcess"/>
    <dgm:cxn modelId="{892F70DB-33B2-4A56-B0AD-E533242A80DF}" type="presParOf" srcId="{6D1BDE41-98FD-4512-8233-4D1F6C78E821}" destId="{FBAE4EBA-4781-407B-8D64-11261A9D938E}" srcOrd="0" destOrd="0" presId="urn:microsoft.com/office/officeart/2008/layout/IncreasingCircleProcess"/>
    <dgm:cxn modelId="{17EF38E5-AE03-4D1E-85FF-6273D893CF12}" type="presParOf" srcId="{6D1BDE41-98FD-4512-8233-4D1F6C78E821}" destId="{1552D681-9012-4307-A411-3428855B8598}" srcOrd="1" destOrd="0" presId="urn:microsoft.com/office/officeart/2008/layout/IncreasingCircleProcess"/>
    <dgm:cxn modelId="{700C60B0-B7A2-48B1-92A3-A5F38326074D}" type="presParOf" srcId="{6D1BDE41-98FD-4512-8233-4D1F6C78E821}" destId="{A5B2A890-BEDD-4EA5-81B3-BBA08FC72B5E}" srcOrd="2" destOrd="0" presId="urn:microsoft.com/office/officeart/2008/layout/IncreasingCircleProcess"/>
    <dgm:cxn modelId="{70736FB8-729C-49D3-92D6-DEEF479BFD7B}" type="presParOf" srcId="{6D1BDE41-98FD-4512-8233-4D1F6C78E821}" destId="{50419BAC-229E-4C55-A9C7-408A34E1BF60}" srcOrd="3" destOrd="0" presId="urn:microsoft.com/office/officeart/2008/layout/Increasing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26D35A-B4F0-46FF-BB25-703E93BA6BD9}">
      <dsp:nvSpPr>
        <dsp:cNvPr id="0" name=""/>
        <dsp:cNvSpPr/>
      </dsp:nvSpPr>
      <dsp:spPr>
        <a:xfrm>
          <a:off x="5507" y="0"/>
          <a:ext cx="591763" cy="591763"/>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33C43C-33B7-46CB-944F-FF63CA9E1D66}">
      <dsp:nvSpPr>
        <dsp:cNvPr id="0" name=""/>
        <dsp:cNvSpPr/>
      </dsp:nvSpPr>
      <dsp:spPr>
        <a:xfrm>
          <a:off x="64683" y="59176"/>
          <a:ext cx="473411" cy="473411"/>
        </a:xfrm>
        <a:prstGeom prst="chord">
          <a:avLst>
            <a:gd name="adj1" fmla="val 1800000"/>
            <a:gd name="adj2" fmla="val 900000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493AD-FD61-4ABD-8F8C-FFEEA8A77047}">
      <dsp:nvSpPr>
        <dsp:cNvPr id="0" name=""/>
        <dsp:cNvSpPr/>
      </dsp:nvSpPr>
      <dsp:spPr>
        <a:xfrm>
          <a:off x="720555" y="591763"/>
          <a:ext cx="1750634" cy="2490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zh-CN" altLang="en-US" sz="1600" kern="1200">
              <a:latin typeface="微软雅黑" panose="020B0503020204020204" pitchFamily="34" charset="-122"/>
              <a:ea typeface="微软雅黑" panose="020B0503020204020204" pitchFamily="34" charset="-122"/>
            </a:rPr>
            <a:t>代码组织好，</a:t>
          </a:r>
          <a:endParaRPr lang="en-US" altLang="zh-CN" sz="1600" kern="1200">
            <a:latin typeface="微软雅黑" panose="020B0503020204020204" pitchFamily="34" charset="-122"/>
            <a:ea typeface="微软雅黑" panose="020B0503020204020204" pitchFamily="34" charset="-122"/>
          </a:endParaRPr>
        </a:p>
        <a:p>
          <a:pPr marL="0" lvl="0" indent="0" algn="l" defTabSz="711200">
            <a:lnSpc>
              <a:spcPct val="90000"/>
            </a:lnSpc>
            <a:spcBef>
              <a:spcPct val="0"/>
            </a:spcBef>
            <a:spcAft>
              <a:spcPct val="35000"/>
            </a:spcAft>
            <a:buNone/>
          </a:pPr>
          <a:r>
            <a:rPr lang="zh-CN" altLang="en-US" sz="1600" kern="1200">
              <a:latin typeface="微软雅黑" panose="020B0503020204020204" pitchFamily="34" charset="-122"/>
              <a:ea typeface="微软雅黑" panose="020B0503020204020204" pitchFamily="34" charset="-122"/>
            </a:rPr>
            <a:t>可读性强</a:t>
          </a:r>
          <a:endParaRPr lang="en-US" altLang="zh-CN" sz="1600" kern="1200">
            <a:latin typeface="微软雅黑" panose="020B0503020204020204" pitchFamily="34" charset="-122"/>
            <a:ea typeface="微软雅黑" panose="020B0503020204020204" pitchFamily="34" charset="-122"/>
          </a:endParaRPr>
        </a:p>
        <a:p>
          <a:pPr marL="0" lvl="0" indent="0" algn="l" defTabSz="711200">
            <a:lnSpc>
              <a:spcPct val="90000"/>
            </a:lnSpc>
            <a:spcBef>
              <a:spcPct val="0"/>
            </a:spcBef>
            <a:spcAft>
              <a:spcPct val="35000"/>
            </a:spcAft>
            <a:buNone/>
          </a:pPr>
          <a:r>
            <a:rPr lang="zh-CN" altLang="en-US" sz="1600" kern="1200">
              <a:latin typeface="微软雅黑" panose="020B0503020204020204" pitchFamily="34" charset="-122"/>
              <a:ea typeface="微软雅黑" panose="020B0503020204020204" pitchFamily="34" charset="-122"/>
            </a:rPr>
            <a:t>案例多</a:t>
          </a:r>
          <a:endParaRPr lang="en-US" altLang="zh-CN" sz="1600" kern="1200">
            <a:latin typeface="微软雅黑" panose="020B0503020204020204" pitchFamily="34" charset="-122"/>
            <a:ea typeface="微软雅黑" panose="020B0503020204020204" pitchFamily="34" charset="-122"/>
          </a:endParaRPr>
        </a:p>
        <a:p>
          <a:pPr marL="0" lvl="0" indent="0" algn="l" defTabSz="711200">
            <a:lnSpc>
              <a:spcPct val="90000"/>
            </a:lnSpc>
            <a:spcBef>
              <a:spcPct val="0"/>
            </a:spcBef>
            <a:spcAft>
              <a:spcPct val="35000"/>
            </a:spcAft>
            <a:buNone/>
          </a:pPr>
          <a:endParaRPr lang="zh-CN" altLang="en-US" sz="1600" kern="1200" dirty="0">
            <a:latin typeface="微软雅黑" panose="020B0503020204020204" pitchFamily="34" charset="-122"/>
            <a:ea typeface="微软雅黑" panose="020B0503020204020204" pitchFamily="34" charset="-122"/>
          </a:endParaRPr>
        </a:p>
      </dsp:txBody>
      <dsp:txXfrm>
        <a:off x="720555" y="591763"/>
        <a:ext cx="1750634" cy="2490339"/>
      </dsp:txXfrm>
    </dsp:sp>
    <dsp:sp modelId="{4838506C-04EA-490D-A12A-FBD11967CFCE}">
      <dsp:nvSpPr>
        <dsp:cNvPr id="0" name=""/>
        <dsp:cNvSpPr/>
      </dsp:nvSpPr>
      <dsp:spPr>
        <a:xfrm>
          <a:off x="720555" y="0"/>
          <a:ext cx="1750634" cy="591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b" anchorCtr="0">
          <a:noAutofit/>
        </a:bodyPr>
        <a:lstStyle/>
        <a:p>
          <a:pPr marL="0" lvl="0" indent="0" algn="l" defTabSz="711200">
            <a:lnSpc>
              <a:spcPct val="90000"/>
            </a:lnSpc>
            <a:spcBef>
              <a:spcPct val="0"/>
            </a:spcBef>
            <a:spcAft>
              <a:spcPct val="35000"/>
            </a:spcAft>
            <a:buNone/>
          </a:pPr>
          <a:r>
            <a:rPr lang="zh-CN" altLang="en-US" sz="1600" kern="1200">
              <a:latin typeface="微软雅黑" panose="020B0503020204020204" pitchFamily="34" charset="-122"/>
              <a:ea typeface="微软雅黑" panose="020B0503020204020204" pitchFamily="34" charset="-122"/>
            </a:rPr>
            <a:t>易上手</a:t>
          </a:r>
          <a:endParaRPr lang="zh-CN" altLang="en-US" sz="1600" kern="1200" dirty="0">
            <a:latin typeface="微软雅黑" panose="020B0503020204020204" pitchFamily="34" charset="-122"/>
            <a:ea typeface="微软雅黑" panose="020B0503020204020204" pitchFamily="34" charset="-122"/>
          </a:endParaRPr>
        </a:p>
      </dsp:txBody>
      <dsp:txXfrm>
        <a:off x="720555" y="0"/>
        <a:ext cx="1750634" cy="591763"/>
      </dsp:txXfrm>
    </dsp:sp>
    <dsp:sp modelId="{32A1A61F-9AB0-4EF3-A028-5D04E8843FB1}">
      <dsp:nvSpPr>
        <dsp:cNvPr id="0" name=""/>
        <dsp:cNvSpPr/>
      </dsp:nvSpPr>
      <dsp:spPr>
        <a:xfrm>
          <a:off x="2594473" y="0"/>
          <a:ext cx="591763" cy="591763"/>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CEDF20-D59D-43F2-9404-AE754C3378F2}">
      <dsp:nvSpPr>
        <dsp:cNvPr id="0" name=""/>
        <dsp:cNvSpPr/>
      </dsp:nvSpPr>
      <dsp:spPr>
        <a:xfrm>
          <a:off x="2653650" y="59176"/>
          <a:ext cx="473411" cy="473411"/>
        </a:xfrm>
        <a:prstGeom prst="chord">
          <a:avLst>
            <a:gd name="adj1" fmla="val 0"/>
            <a:gd name="adj2" fmla="val 1080000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1E44CB-2F1D-4585-91AD-26DE23F0CDF6}">
      <dsp:nvSpPr>
        <dsp:cNvPr id="0" name=""/>
        <dsp:cNvSpPr/>
      </dsp:nvSpPr>
      <dsp:spPr>
        <a:xfrm>
          <a:off x="3309521" y="591763"/>
          <a:ext cx="1750634" cy="2490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zh-CN" altLang="en-US" sz="1600" kern="1200">
              <a:latin typeface="微软雅黑" panose="020B0503020204020204" pitchFamily="34" charset="-122"/>
              <a:ea typeface="微软雅黑" panose="020B0503020204020204" pitchFamily="34" charset="-122"/>
            </a:rPr>
            <a:t>支持</a:t>
          </a:r>
          <a:r>
            <a:rPr lang="en-US" altLang="zh-CN" sz="1600" kern="1200">
              <a:latin typeface="微软雅黑" panose="020B0503020204020204" pitchFamily="34" charset="-122"/>
              <a:ea typeface="微软雅黑" panose="020B0503020204020204" pitchFamily="34" charset="-122"/>
            </a:rPr>
            <a:t>C++</a:t>
          </a:r>
        </a:p>
        <a:p>
          <a:pPr marL="0" lvl="0" indent="0" algn="l" defTabSz="711200">
            <a:lnSpc>
              <a:spcPct val="90000"/>
            </a:lnSpc>
            <a:spcBef>
              <a:spcPct val="0"/>
            </a:spcBef>
            <a:spcAft>
              <a:spcPct val="35000"/>
            </a:spcAft>
            <a:buNone/>
          </a:pPr>
          <a:r>
            <a:rPr lang="en-US" altLang="zh-CN" sz="1600" kern="1200">
              <a:latin typeface="微软雅黑" panose="020B0503020204020204" pitchFamily="34" charset="-122"/>
              <a:ea typeface="微软雅黑" panose="020B0503020204020204" pitchFamily="34" charset="-122"/>
            </a:rPr>
            <a:t>Python</a:t>
          </a:r>
          <a:r>
            <a:rPr lang="zh-CN" altLang="en-US" sz="1600" kern="1200">
              <a:latin typeface="微软雅黑" panose="020B0503020204020204" pitchFamily="34" charset="-122"/>
              <a:ea typeface="微软雅黑" panose="020B0503020204020204" pitchFamily="34" charset="-122"/>
            </a:rPr>
            <a:t>、</a:t>
          </a:r>
          <a:endParaRPr lang="en-US" altLang="zh-CN" sz="1600" kern="1200">
            <a:latin typeface="微软雅黑" panose="020B0503020204020204" pitchFamily="34" charset="-122"/>
            <a:ea typeface="微软雅黑" panose="020B0503020204020204" pitchFamily="34" charset="-122"/>
          </a:endParaRPr>
        </a:p>
        <a:p>
          <a:pPr marL="0" lvl="0" indent="0" algn="l" defTabSz="711200">
            <a:lnSpc>
              <a:spcPct val="90000"/>
            </a:lnSpc>
            <a:spcBef>
              <a:spcPct val="0"/>
            </a:spcBef>
            <a:spcAft>
              <a:spcPct val="35000"/>
            </a:spcAft>
            <a:buNone/>
          </a:pPr>
          <a:r>
            <a:rPr lang="en-US" altLang="zh-CN" sz="1600" kern="1200">
              <a:latin typeface="微软雅黑" panose="020B0503020204020204" pitchFamily="34" charset="-122"/>
              <a:ea typeface="微软雅黑" panose="020B0503020204020204" pitchFamily="34" charset="-122"/>
            </a:rPr>
            <a:t>Matlab</a:t>
          </a:r>
          <a:r>
            <a:rPr lang="zh-CN" altLang="en-US" sz="1600" kern="1200">
              <a:latin typeface="微软雅黑" panose="020B0503020204020204" pitchFamily="34" charset="-122"/>
              <a:ea typeface="微软雅黑" panose="020B0503020204020204" pitchFamily="34" charset="-122"/>
            </a:rPr>
            <a:t>等</a:t>
          </a:r>
          <a:endParaRPr lang="en-US" altLang="zh-CN" sz="1600" kern="1200" dirty="0">
            <a:latin typeface="微软雅黑" panose="020B0503020204020204" pitchFamily="34" charset="-122"/>
            <a:ea typeface="微软雅黑" panose="020B0503020204020204" pitchFamily="34" charset="-122"/>
          </a:endParaRPr>
        </a:p>
      </dsp:txBody>
      <dsp:txXfrm>
        <a:off x="3309521" y="591763"/>
        <a:ext cx="1750634" cy="2490339"/>
      </dsp:txXfrm>
    </dsp:sp>
    <dsp:sp modelId="{FE26230B-3D4E-4824-B5A2-619BC80EEEF7}">
      <dsp:nvSpPr>
        <dsp:cNvPr id="0" name=""/>
        <dsp:cNvSpPr/>
      </dsp:nvSpPr>
      <dsp:spPr>
        <a:xfrm>
          <a:off x="3309521" y="0"/>
          <a:ext cx="1750634" cy="591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b" anchorCtr="0">
          <a:noAutofit/>
        </a:bodyPr>
        <a:lstStyle/>
        <a:p>
          <a:pPr marL="0" lvl="0" indent="0" algn="l" defTabSz="711200">
            <a:lnSpc>
              <a:spcPct val="90000"/>
            </a:lnSpc>
            <a:spcBef>
              <a:spcPct val="0"/>
            </a:spcBef>
            <a:spcAft>
              <a:spcPct val="35000"/>
            </a:spcAft>
            <a:buNone/>
          </a:pPr>
          <a:r>
            <a:rPr lang="zh-CN" altLang="en-US" sz="1600" kern="1200">
              <a:latin typeface="微软雅黑" panose="020B0503020204020204" pitchFamily="34" charset="-122"/>
              <a:ea typeface="微软雅黑" panose="020B0503020204020204" pitchFamily="34" charset="-122"/>
            </a:rPr>
            <a:t>多语言</a:t>
          </a:r>
          <a:endParaRPr lang="zh-CN" altLang="en-US" sz="1600" kern="1200" dirty="0">
            <a:latin typeface="微软雅黑" panose="020B0503020204020204" pitchFamily="34" charset="-122"/>
            <a:ea typeface="微软雅黑" panose="020B0503020204020204" pitchFamily="34" charset="-122"/>
          </a:endParaRPr>
        </a:p>
      </dsp:txBody>
      <dsp:txXfrm>
        <a:off x="3309521" y="0"/>
        <a:ext cx="1750634" cy="591763"/>
      </dsp:txXfrm>
    </dsp:sp>
    <dsp:sp modelId="{A431BD38-B5E8-4C21-9094-271F963898A0}">
      <dsp:nvSpPr>
        <dsp:cNvPr id="0" name=""/>
        <dsp:cNvSpPr/>
      </dsp:nvSpPr>
      <dsp:spPr>
        <a:xfrm>
          <a:off x="5183440" y="0"/>
          <a:ext cx="591763" cy="591763"/>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CCC54A-C379-4E5F-87CD-31D9BDD3F1BE}">
      <dsp:nvSpPr>
        <dsp:cNvPr id="0" name=""/>
        <dsp:cNvSpPr/>
      </dsp:nvSpPr>
      <dsp:spPr>
        <a:xfrm>
          <a:off x="5242616" y="59176"/>
          <a:ext cx="473411" cy="473411"/>
        </a:xfrm>
        <a:prstGeom prst="chord">
          <a:avLst>
            <a:gd name="adj1" fmla="val 19800000"/>
            <a:gd name="adj2" fmla="val 1260000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BFF864-1894-4AEA-BD74-658E3ECFED51}">
      <dsp:nvSpPr>
        <dsp:cNvPr id="0" name=""/>
        <dsp:cNvSpPr/>
      </dsp:nvSpPr>
      <dsp:spPr>
        <a:xfrm>
          <a:off x="5898488" y="591763"/>
          <a:ext cx="1750634" cy="2490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zh-CN" altLang="en-US" sz="1600" kern="1200">
              <a:latin typeface="微软雅黑" panose="020B0503020204020204" pitchFamily="34" charset="-122"/>
              <a:ea typeface="微软雅黑" panose="020B0503020204020204" pitchFamily="34" charset="-122"/>
            </a:rPr>
            <a:t>采用</a:t>
          </a:r>
          <a:r>
            <a:rPr lang="en-US" altLang="zh-CN" sz="1600" kern="1200">
              <a:latin typeface="微软雅黑" panose="020B0503020204020204" pitchFamily="34" charset="-122"/>
              <a:ea typeface="微软雅黑" panose="020B0503020204020204" pitchFamily="34" charset="-122"/>
            </a:rPr>
            <a:t>MKL</a:t>
          </a:r>
          <a:r>
            <a:rPr lang="zh-CN" altLang="en-US" sz="1600" kern="1200">
              <a:latin typeface="微软雅黑" panose="020B0503020204020204" pitchFamily="34" charset="-122"/>
              <a:ea typeface="微软雅黑" panose="020B0503020204020204" pitchFamily="34" charset="-122"/>
            </a:rPr>
            <a:t>、</a:t>
          </a:r>
          <a:endParaRPr lang="en-US" altLang="zh-CN" sz="1600" kern="1200">
            <a:latin typeface="微软雅黑" panose="020B0503020204020204" pitchFamily="34" charset="-122"/>
            <a:ea typeface="微软雅黑" panose="020B0503020204020204" pitchFamily="34" charset="-122"/>
          </a:endParaRPr>
        </a:p>
        <a:p>
          <a:pPr marL="0" lvl="0" indent="0" algn="l" defTabSz="711200">
            <a:lnSpc>
              <a:spcPct val="90000"/>
            </a:lnSpc>
            <a:spcBef>
              <a:spcPct val="0"/>
            </a:spcBef>
            <a:spcAft>
              <a:spcPct val="35000"/>
            </a:spcAft>
            <a:buNone/>
          </a:pPr>
          <a:r>
            <a:rPr lang="en-US" altLang="zh-CN" sz="1600" kern="1200">
              <a:latin typeface="微软雅黑" panose="020B0503020204020204" pitchFamily="34" charset="-122"/>
              <a:ea typeface="微软雅黑" panose="020B0503020204020204" pitchFamily="34" charset="-122"/>
            </a:rPr>
            <a:t>OpenBLAS</a:t>
          </a:r>
          <a:r>
            <a:rPr lang="zh-CN" altLang="en-US" sz="1600" kern="1200">
              <a:latin typeface="微软雅黑" panose="020B0503020204020204" pitchFamily="34" charset="-122"/>
              <a:ea typeface="微软雅黑" panose="020B0503020204020204" pitchFamily="34" charset="-122"/>
            </a:rPr>
            <a:t>等计算库，支持</a:t>
          </a:r>
          <a:r>
            <a:rPr lang="en-US" altLang="zh-CN" sz="1600" kern="1200">
              <a:latin typeface="微软雅黑" panose="020B0503020204020204" pitchFamily="34" charset="-122"/>
              <a:ea typeface="微软雅黑" panose="020B0503020204020204" pitchFamily="34" charset="-122"/>
            </a:rPr>
            <a:t>GPU</a:t>
          </a:r>
          <a:r>
            <a:rPr lang="zh-CN" altLang="en-US" sz="1600" kern="1200">
              <a:latin typeface="微软雅黑" panose="020B0503020204020204" pitchFamily="34" charset="-122"/>
              <a:ea typeface="微软雅黑" panose="020B0503020204020204" pitchFamily="34" charset="-122"/>
            </a:rPr>
            <a:t>加速</a:t>
          </a:r>
          <a:endParaRPr lang="zh-CN" altLang="en-US" sz="1600" kern="1200" dirty="0">
            <a:latin typeface="微软雅黑" panose="020B0503020204020204" pitchFamily="34" charset="-122"/>
            <a:ea typeface="微软雅黑" panose="020B0503020204020204" pitchFamily="34" charset="-122"/>
          </a:endParaRPr>
        </a:p>
      </dsp:txBody>
      <dsp:txXfrm>
        <a:off x="5898488" y="591763"/>
        <a:ext cx="1750634" cy="2490339"/>
      </dsp:txXfrm>
    </dsp:sp>
    <dsp:sp modelId="{9B5DCDE0-28B2-4EF3-9430-34B3F551839D}">
      <dsp:nvSpPr>
        <dsp:cNvPr id="0" name=""/>
        <dsp:cNvSpPr/>
      </dsp:nvSpPr>
      <dsp:spPr>
        <a:xfrm>
          <a:off x="5898488" y="0"/>
          <a:ext cx="1750634" cy="591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b" anchorCtr="0">
          <a:noAutofit/>
        </a:bodyPr>
        <a:lstStyle/>
        <a:p>
          <a:pPr marL="0" lvl="0" indent="0" algn="l" defTabSz="711200">
            <a:lnSpc>
              <a:spcPct val="90000"/>
            </a:lnSpc>
            <a:spcBef>
              <a:spcPct val="0"/>
            </a:spcBef>
            <a:spcAft>
              <a:spcPct val="35000"/>
            </a:spcAft>
            <a:buNone/>
          </a:pPr>
          <a:r>
            <a:rPr lang="zh-CN" altLang="en-US" sz="1600" kern="1200">
              <a:latin typeface="微软雅黑" panose="020B0503020204020204" pitchFamily="34" charset="-122"/>
              <a:ea typeface="微软雅黑" panose="020B0503020204020204" pitchFamily="34" charset="-122"/>
            </a:rPr>
            <a:t>速度快</a:t>
          </a:r>
          <a:r>
            <a:rPr lang="en-US" altLang="zh-CN" sz="1600" kern="1200">
              <a:latin typeface="微软雅黑" panose="020B0503020204020204" pitchFamily="34" charset="-122"/>
              <a:ea typeface="微软雅黑" panose="020B0503020204020204" pitchFamily="34" charset="-122"/>
            </a:rPr>
            <a:t>	</a:t>
          </a:r>
          <a:endParaRPr lang="en-US" altLang="zh-CN" sz="1600" kern="1200" dirty="0">
            <a:latin typeface="微软雅黑" panose="020B0503020204020204" pitchFamily="34" charset="-122"/>
            <a:ea typeface="微软雅黑" panose="020B0503020204020204" pitchFamily="34" charset="-122"/>
          </a:endParaRPr>
        </a:p>
      </dsp:txBody>
      <dsp:txXfrm>
        <a:off x="5898488" y="0"/>
        <a:ext cx="1750634" cy="591763"/>
      </dsp:txXfrm>
    </dsp:sp>
    <dsp:sp modelId="{FBAE4EBA-4781-407B-8D64-11261A9D938E}">
      <dsp:nvSpPr>
        <dsp:cNvPr id="0" name=""/>
        <dsp:cNvSpPr/>
      </dsp:nvSpPr>
      <dsp:spPr>
        <a:xfrm>
          <a:off x="7772407" y="0"/>
          <a:ext cx="591763" cy="591763"/>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52D681-9012-4307-A411-3428855B8598}">
      <dsp:nvSpPr>
        <dsp:cNvPr id="0" name=""/>
        <dsp:cNvSpPr/>
      </dsp:nvSpPr>
      <dsp:spPr>
        <a:xfrm>
          <a:off x="7831583" y="59176"/>
          <a:ext cx="473411" cy="473411"/>
        </a:xfrm>
        <a:prstGeom prst="chord">
          <a:avLst>
            <a:gd name="adj1" fmla="val 16200000"/>
            <a:gd name="adj2" fmla="val 1620000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419BAC-229E-4C55-A9C7-408A34E1BF60}">
      <dsp:nvSpPr>
        <dsp:cNvPr id="0" name=""/>
        <dsp:cNvSpPr/>
      </dsp:nvSpPr>
      <dsp:spPr>
        <a:xfrm>
          <a:off x="8487455" y="0"/>
          <a:ext cx="1750634" cy="591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b" anchorCtr="0">
          <a:noAutofit/>
        </a:bodyPr>
        <a:lstStyle/>
        <a:p>
          <a:pPr marL="0" lvl="0" indent="0" algn="l" defTabSz="711200">
            <a:lnSpc>
              <a:spcPct val="90000"/>
            </a:lnSpc>
            <a:spcBef>
              <a:spcPct val="0"/>
            </a:spcBef>
            <a:spcAft>
              <a:spcPct val="35000"/>
            </a:spcAft>
            <a:buNone/>
          </a:pPr>
          <a:endParaRPr lang="zh-CN" altLang="en-US" sz="1600" kern="1200">
            <a:solidFill>
              <a:schemeClr val="tx1"/>
            </a:solidFill>
            <a:latin typeface="微软雅黑" panose="020B0503020204020204" pitchFamily="34" charset="-122"/>
            <a:ea typeface="微软雅黑" panose="020B0503020204020204" pitchFamily="34" charset="-122"/>
          </a:endParaRPr>
        </a:p>
      </dsp:txBody>
      <dsp:txXfrm>
        <a:off x="8487455" y="0"/>
        <a:ext cx="1750634" cy="591763"/>
      </dsp:txXfrm>
    </dsp:sp>
  </dsp:spTree>
</dsp:drawing>
</file>

<file path=ppt/diagrams/layout1.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drawing1.xml><?xml version="1.0" encoding="utf-8"?>
<c:userShapes xmlns:c="http://schemas.openxmlformats.org/drawingml/2006/chart">
  <cdr:relSizeAnchor xmlns:cdr="http://schemas.openxmlformats.org/drawingml/2006/chartDrawing">
    <cdr:from>
      <cdr:x>0.20379</cdr:x>
      <cdr:y>0.69228</cdr:y>
    </cdr:from>
    <cdr:to>
      <cdr:x>0.4445</cdr:x>
      <cdr:y>0.76941</cdr:y>
    </cdr:to>
    <cdr:sp macro="" textlink="">
      <cdr:nvSpPr>
        <cdr:cNvPr id="2" name="文本框 32"/>
        <cdr:cNvSpPr txBox="1"/>
      </cdr:nvSpPr>
      <cdr:spPr>
        <a:xfrm xmlns:a="http://schemas.openxmlformats.org/drawingml/2006/main">
          <a:off x="518656" y="2486215"/>
          <a:ext cx="612651" cy="27699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xmlns:a="http://schemas.openxmlformats.org/drawingml/2006/main">
          <a:pPr algn="l"/>
          <a:r>
            <a:rPr lang="en-US" altLang="zh-CN" sz="1200" dirty="0">
              <a:latin typeface="Microsoft YaHei" panose="020B0503020204020204" pitchFamily="34" charset="-122"/>
              <a:ea typeface="Microsoft YaHei" panose="020B0503020204020204" pitchFamily="34" charset="-122"/>
            </a:rPr>
            <a:t>2.3X</a:t>
          </a:r>
          <a:endParaRPr lang="zh-CN" altLang="en-US" sz="1200" dirty="0">
            <a:latin typeface="Microsoft YaHei" panose="020B0503020204020204" pitchFamily="34" charset="-122"/>
            <a:ea typeface="Microsoft YaHei" panose="020B0503020204020204" pitchFamily="34" charset="-122"/>
          </a:endParaRPr>
        </a:p>
      </cdr:txBody>
    </cdr:sp>
  </cdr:relSizeAnchor>
  <cdr:relSizeAnchor xmlns:cdr="http://schemas.openxmlformats.org/drawingml/2006/chartDrawing">
    <cdr:from>
      <cdr:x>0.67731</cdr:x>
      <cdr:y>0.21524</cdr:y>
    </cdr:from>
    <cdr:to>
      <cdr:x>0.9437</cdr:x>
      <cdr:y>0.29237</cdr:y>
    </cdr:to>
    <cdr:sp macro="" textlink="">
      <cdr:nvSpPr>
        <cdr:cNvPr id="3" name="文本框 32"/>
        <cdr:cNvSpPr txBox="1"/>
      </cdr:nvSpPr>
      <cdr:spPr>
        <a:xfrm xmlns:a="http://schemas.openxmlformats.org/drawingml/2006/main">
          <a:off x="1723830" y="772996"/>
          <a:ext cx="677977" cy="27699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a:r>
            <a:rPr lang="en-US" altLang="zh-CN" sz="1200" dirty="0">
              <a:latin typeface="Microsoft YaHei" panose="020B0503020204020204" pitchFamily="34" charset="-122"/>
              <a:ea typeface="Microsoft YaHei" panose="020B0503020204020204" pitchFamily="34" charset="-122"/>
            </a:rPr>
            <a:t>3.0X</a:t>
          </a:r>
          <a:endParaRPr lang="zh-CN" altLang="en-US" sz="1200" dirty="0">
            <a:latin typeface="Microsoft YaHei" panose="020B0503020204020204" pitchFamily="34" charset="-122"/>
            <a:ea typeface="Microsoft YaHei" panose="020B0503020204020204" pitchFamily="34" charset="-122"/>
          </a:endParaRPr>
        </a:p>
      </cdr:txBody>
    </cdr:sp>
  </cdr:relSizeAnchor>
  <cdr:relSizeAnchor xmlns:cdr="http://schemas.openxmlformats.org/drawingml/2006/chartDrawing">
    <cdr:from>
      <cdr:x>0.42846</cdr:x>
      <cdr:y>0.48723</cdr:y>
    </cdr:from>
    <cdr:to>
      <cdr:x>0.65506</cdr:x>
      <cdr:y>0.56436</cdr:y>
    </cdr:to>
    <cdr:sp macro="" textlink="">
      <cdr:nvSpPr>
        <cdr:cNvPr id="4" name="文本框 32"/>
        <cdr:cNvSpPr txBox="1"/>
      </cdr:nvSpPr>
      <cdr:spPr>
        <a:xfrm xmlns:a="http://schemas.openxmlformats.org/drawingml/2006/main">
          <a:off x="1090482" y="1749815"/>
          <a:ext cx="576712" cy="27699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a:r>
            <a:rPr lang="en-US" altLang="zh-CN" sz="1200" dirty="0">
              <a:latin typeface="Microsoft YaHei" panose="020B0503020204020204" pitchFamily="34" charset="-122"/>
              <a:ea typeface="Microsoft YaHei" panose="020B0503020204020204" pitchFamily="34" charset="-122"/>
            </a:rPr>
            <a:t>2.8X</a:t>
          </a:r>
          <a:endParaRPr lang="zh-CN" altLang="en-US" sz="1200" dirty="0">
            <a:latin typeface="Microsoft YaHei" panose="020B0503020204020204" pitchFamily="34" charset="-122"/>
            <a:ea typeface="Microsoft YaHei" panose="020B0503020204020204" pitchFamily="34" charset="-122"/>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C106E1-CC6A-44BC-AC8B-9DDE1050BB89}" type="datetimeFigureOut">
              <a:rPr lang="zh-CN" altLang="en-US" smtClean="0"/>
              <a:t>2021/4/26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6EAEF8-A19B-4227-BA73-6C5CA977DEB4}" type="slidenum">
              <a:rPr lang="zh-CN" altLang="en-US" smtClean="0"/>
              <a:t>‹#›</a:t>
            </a:fld>
            <a:endParaRPr lang="zh-CN" altLang="en-US"/>
          </a:p>
        </p:txBody>
      </p:sp>
    </p:spTree>
    <p:extLst>
      <p:ext uri="{BB962C8B-B14F-4D97-AF65-F5344CB8AC3E}">
        <p14:creationId xmlns:p14="http://schemas.microsoft.com/office/powerpoint/2010/main" val="91437444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81A395-6CD6-4107-BA08-B0D482171A9A}" type="datetimeFigureOut">
              <a:rPr lang="zh-CN" altLang="en-US" smtClean="0"/>
              <a:t>2021/4/26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4CEEDF-A73A-4433-B2D2-65E6DA2B2772}" type="slidenum">
              <a:rPr lang="zh-CN" altLang="en-US" smtClean="0"/>
              <a:t>‹#›</a:t>
            </a:fld>
            <a:endParaRPr lang="zh-CN" altLang="en-US"/>
          </a:p>
        </p:txBody>
      </p:sp>
    </p:spTree>
    <p:extLst>
      <p:ext uri="{BB962C8B-B14F-4D97-AF65-F5344CB8AC3E}">
        <p14:creationId xmlns:p14="http://schemas.microsoft.com/office/powerpoint/2010/main" val="406447425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材料技术客户</a:t>
            </a:r>
          </a:p>
        </p:txBody>
      </p:sp>
      <p:sp>
        <p:nvSpPr>
          <p:cNvPr id="4" name="灯片编号占位符 3"/>
          <p:cNvSpPr>
            <a:spLocks noGrp="1"/>
          </p:cNvSpPr>
          <p:nvPr>
            <p:ph type="sldNum" sz="quarter" idx="10"/>
          </p:nvPr>
        </p:nvSpPr>
        <p:spPr/>
        <p:txBody>
          <a:bodyPr/>
          <a:lstStyle/>
          <a:p>
            <a:fld id="{334CEEDF-A73A-4433-B2D2-65E6DA2B2772}" type="slidenum">
              <a:rPr lang="zh-CN" altLang="en-US" smtClean="0"/>
              <a:t>1</a:t>
            </a:fld>
            <a:endParaRPr lang="zh-CN" altLang="en-US"/>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3032492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775B6F-3F39-4382-BCBA-7661A099A987}" type="slidenum">
              <a:rPr lang="zh-CN" altLang="en-US" smtClean="0">
                <a:solidFill>
                  <a:prstClr val="black"/>
                </a:solidFill>
              </a:rPr>
              <a:pPr/>
              <a:t>10</a:t>
            </a:fld>
            <a:endParaRPr lang="zh-CN" altLang="en-US">
              <a:solidFill>
                <a:prstClr val="black"/>
              </a:solidFill>
            </a:endParaRPr>
          </a:p>
        </p:txBody>
      </p:sp>
      <p:sp>
        <p:nvSpPr>
          <p:cNvPr id="5" name="页脚占位符 4"/>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val="660857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775B6F-3F39-4382-BCBA-7661A099A987}" type="slidenum">
              <a:rPr lang="zh-CN" altLang="en-US" smtClean="0">
                <a:solidFill>
                  <a:prstClr val="black"/>
                </a:solidFill>
              </a:rPr>
              <a:pPr/>
              <a:t>11</a:t>
            </a:fld>
            <a:endParaRPr lang="zh-CN" altLang="en-US">
              <a:solidFill>
                <a:prstClr val="black"/>
              </a:solidFill>
            </a:endParaRPr>
          </a:p>
        </p:txBody>
      </p:sp>
      <p:sp>
        <p:nvSpPr>
          <p:cNvPr id="5" name="页脚占位符 4"/>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val="3795680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775B6F-3F39-4382-BCBA-7661A099A987}" type="slidenum">
              <a:rPr lang="zh-CN" altLang="en-US" smtClean="0"/>
              <a:t>12</a:t>
            </a:fld>
            <a:endParaRPr lang="zh-CN" altLang="en-US"/>
          </a:p>
        </p:txBody>
      </p:sp>
      <p:sp>
        <p:nvSpPr>
          <p:cNvPr id="5" name="页脚占位符 4"/>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val="1418334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solidFill>
                  <a:prstClr val="black"/>
                </a:solidFill>
              </a:rPr>
              <a:pPr/>
              <a:t>14</a:t>
            </a:fld>
            <a:endParaRPr lang="zh-CN" altLang="en-US">
              <a:solidFill>
                <a:prstClr val="black"/>
              </a:solidFill>
            </a:endParaRPr>
          </a:p>
        </p:txBody>
      </p:sp>
      <p:sp>
        <p:nvSpPr>
          <p:cNvPr id="5" name="页脚占位符 4"/>
          <p:cNvSpPr>
            <a:spLocks noGrp="1"/>
          </p:cNvSpPr>
          <p:nvPr>
            <p:ph type="ftr" sz="quarter" idx="10"/>
          </p:nvPr>
        </p:nvSpPr>
        <p:spPr/>
        <p:txBody>
          <a:bodyPr/>
          <a:lstStyle/>
          <a:p>
            <a:endParaRPr lang="zh-CN" altLang="en-US">
              <a:solidFill>
                <a:prstClr val="black"/>
              </a:solidFill>
            </a:endParaRPr>
          </a:p>
        </p:txBody>
      </p:sp>
    </p:spTree>
    <p:extLst>
      <p:ext uri="{BB962C8B-B14F-4D97-AF65-F5344CB8AC3E}">
        <p14:creationId xmlns:p14="http://schemas.microsoft.com/office/powerpoint/2010/main" val="2633254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t>15</a:t>
            </a:fld>
            <a:endParaRPr lang="zh-CN" altLang="en-US"/>
          </a:p>
        </p:txBody>
      </p:sp>
      <p:sp>
        <p:nvSpPr>
          <p:cNvPr id="5" name="页脚占位符 4"/>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val="185443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775B6F-3F39-4382-BCBA-7661A099A987}" type="slidenum">
              <a:rPr lang="zh-CN" altLang="en-US" smtClean="0">
                <a:solidFill>
                  <a:prstClr val="black"/>
                </a:solidFill>
              </a:rPr>
              <a:pPr/>
              <a:t>16</a:t>
            </a:fld>
            <a:endParaRPr lang="zh-CN" altLang="en-US">
              <a:solidFill>
                <a:prstClr val="black"/>
              </a:solidFill>
            </a:endParaRPr>
          </a:p>
        </p:txBody>
      </p:sp>
      <p:sp>
        <p:nvSpPr>
          <p:cNvPr id="5" name="页脚占位符 4"/>
          <p:cNvSpPr>
            <a:spLocks noGrp="1"/>
          </p:cNvSpPr>
          <p:nvPr>
            <p:ph type="ftr" sz="quarter" idx="10"/>
          </p:nvPr>
        </p:nvSpPr>
        <p:spPr/>
        <p:txBody>
          <a:bodyPr/>
          <a:lstStyle/>
          <a:p>
            <a:endParaRPr lang="zh-CN" altLang="en-US">
              <a:solidFill>
                <a:prstClr val="black"/>
              </a:solidFill>
            </a:endParaRPr>
          </a:p>
        </p:txBody>
      </p:sp>
    </p:spTree>
    <p:extLst>
      <p:ext uri="{BB962C8B-B14F-4D97-AF65-F5344CB8AC3E}">
        <p14:creationId xmlns:p14="http://schemas.microsoft.com/office/powerpoint/2010/main" val="3188521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convolutional neural network (CNN)</a:t>
            </a:r>
            <a:r>
              <a:rPr lang="zh-CN" altLang="en-US" i="1" dirty="0">
                <a:effectLst/>
              </a:rPr>
              <a:t>卷积神经网络</a:t>
            </a:r>
            <a:endParaRPr lang="en-US" altLang="zh-CN" i="1" dirty="0">
              <a:effectLst/>
            </a:endParaRPr>
          </a:p>
          <a:p>
            <a:r>
              <a:rPr lang="zh-CN" altLang="en-US" i="1" dirty="0">
                <a:effectLst/>
              </a:rPr>
              <a:t>目前已验证的典型网络有：</a:t>
            </a:r>
            <a:r>
              <a:rPr lang="en-US" altLang="zh-CN" sz="1200" b="0" i="0" kern="1200" dirty="0" err="1">
                <a:solidFill>
                  <a:schemeClr val="tx1"/>
                </a:solidFill>
                <a:effectLst/>
                <a:latin typeface="+mn-lt"/>
                <a:ea typeface="+mn-ea"/>
                <a:cs typeface="+mn-cs"/>
              </a:rPr>
              <a:t>ResNet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Bert</a:t>
            </a:r>
            <a:endParaRPr lang="zh-CN" altLang="en-US" dirty="0"/>
          </a:p>
        </p:txBody>
      </p:sp>
      <p:sp>
        <p:nvSpPr>
          <p:cNvPr id="4" name="灯片编号占位符 3"/>
          <p:cNvSpPr>
            <a:spLocks noGrp="1"/>
          </p:cNvSpPr>
          <p:nvPr>
            <p:ph type="sldNum" sz="quarter" idx="5"/>
          </p:nvPr>
        </p:nvSpPr>
        <p:spPr/>
        <p:txBody>
          <a:bodyPr/>
          <a:lstStyle/>
          <a:p>
            <a:fld id="{A9775B6F-3F39-4382-BCBA-7661A099A987}" type="slidenum">
              <a:rPr lang="zh-CN" altLang="en-US" smtClean="0"/>
              <a:t>17</a:t>
            </a:fld>
            <a:endParaRPr lang="zh-CN" altLang="en-US"/>
          </a:p>
        </p:txBody>
      </p:sp>
      <p:sp>
        <p:nvSpPr>
          <p:cNvPr id="5" name="页脚占位符 4"/>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val="3244703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191943-51BD-4131-B271-DC25003004B7}" type="slidenum">
              <a:rPr lang="zh-CN" altLang="en-US" smtClean="0">
                <a:solidFill>
                  <a:prstClr val="black"/>
                </a:solidFill>
              </a:rPr>
              <a:pPr/>
              <a:t>18</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Tree>
    <p:extLst>
      <p:ext uri="{BB962C8B-B14F-4D97-AF65-F5344CB8AC3E}">
        <p14:creationId xmlns:p14="http://schemas.microsoft.com/office/powerpoint/2010/main" val="1699497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191943-51BD-4131-B271-DC25003004B7}" type="slidenum">
              <a:rPr lang="zh-CN" altLang="en-US" smtClean="0">
                <a:solidFill>
                  <a:prstClr val="black"/>
                </a:solidFill>
              </a:rPr>
              <a:pPr/>
              <a:t>19</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Tree>
    <p:extLst>
      <p:ext uri="{BB962C8B-B14F-4D97-AF65-F5344CB8AC3E}">
        <p14:creationId xmlns:p14="http://schemas.microsoft.com/office/powerpoint/2010/main" val="2442282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ResNet50</a:t>
            </a:r>
            <a:r>
              <a:rPr lang="zh-CN" altLang="en-US" sz="1200" b="1" dirty="0">
                <a:solidFill>
                  <a:prstClr val="black"/>
                </a:solidFill>
                <a:latin typeface="Microsoft YaHei" panose="020B0503020204020204" pitchFamily="34" charset="-122"/>
                <a:ea typeface="Microsoft YaHei" panose="020B0503020204020204" pitchFamily="34" charset="-122"/>
              </a:rPr>
              <a:t>，</a:t>
            </a:r>
            <a:r>
              <a:rPr lang="en-US" altLang="zh-CN" sz="1200" b="1" dirty="0" err="1">
                <a:solidFill>
                  <a:prstClr val="black"/>
                </a:solidFill>
                <a:latin typeface="Microsoft YaHei" panose="020B0503020204020204" pitchFamily="34" charset="-122"/>
                <a:ea typeface="Microsoft YaHei" panose="020B0503020204020204" pitchFamily="34" charset="-122"/>
              </a:rPr>
              <a:t>BatchSize</a:t>
            </a:r>
            <a:r>
              <a:rPr lang="zh-CN" altLang="en-US" sz="1200" b="1" dirty="0">
                <a:solidFill>
                  <a:prstClr val="black"/>
                </a:solidFill>
                <a:latin typeface="Microsoft YaHei" panose="020B0503020204020204" pitchFamily="34" charset="-122"/>
                <a:ea typeface="Microsoft YaHei" panose="020B0503020204020204" pitchFamily="34" charset="-122"/>
              </a:rPr>
              <a:t>：</a:t>
            </a:r>
            <a:r>
              <a:rPr lang="en-US" altLang="zh-CN" sz="1200" dirty="0">
                <a:solidFill>
                  <a:prstClr val="black"/>
                </a:solidFill>
                <a:latin typeface="Microsoft YaHei" panose="020B0503020204020204" pitchFamily="34" charset="-122"/>
                <a:ea typeface="Microsoft YaHei" panose="020B0503020204020204" pitchFamily="34" charset="-122"/>
              </a:rPr>
              <a:t>  </a:t>
            </a:r>
          </a:p>
          <a:p>
            <a:r>
              <a:rPr lang="en-US" altLang="zh-CN" sz="1200" dirty="0">
                <a:solidFill>
                  <a:prstClr val="black"/>
                </a:solidFill>
                <a:latin typeface="Microsoft YaHei" panose="020B0503020204020204" pitchFamily="34" charset="-122"/>
                <a:ea typeface="Microsoft YaHei" panose="020B0503020204020204" pitchFamily="34" charset="-122"/>
              </a:rPr>
              <a:t>                  A:256/256/256</a:t>
            </a:r>
            <a:r>
              <a:rPr lang="zh-CN" altLang="en-US" sz="1200" dirty="0">
                <a:solidFill>
                  <a:prstClr val="black"/>
                </a:solidFill>
                <a:latin typeface="Microsoft YaHei" panose="020B0503020204020204" pitchFamily="34" charset="-122"/>
                <a:ea typeface="Microsoft YaHei" panose="020B0503020204020204" pitchFamily="34" charset="-122"/>
              </a:rPr>
              <a:t>；</a:t>
            </a:r>
            <a:r>
              <a:rPr lang="en-US" altLang="zh-CN" sz="1200" dirty="0">
                <a:solidFill>
                  <a:prstClr val="black"/>
                </a:solidFill>
                <a:latin typeface="Microsoft YaHei" panose="020B0503020204020204" pitchFamily="34" charset="-122"/>
                <a:ea typeface="Microsoft YaHei" panose="020B0503020204020204" pitchFamily="34" charset="-122"/>
              </a:rPr>
              <a:t> G:256/512/512</a:t>
            </a:r>
          </a:p>
          <a:p>
            <a:r>
              <a:rPr lang="en-US" altLang="zh-CN" sz="1200" dirty="0"/>
              <a:t>Bert-Large</a:t>
            </a:r>
            <a:r>
              <a:rPr lang="zh-CN" altLang="en-US" sz="1200" b="1" i="0" dirty="0"/>
              <a:t>，</a:t>
            </a:r>
            <a:r>
              <a:rPr lang="en-US" altLang="zh-CN" sz="1200" dirty="0"/>
              <a:t> </a:t>
            </a:r>
            <a:r>
              <a:rPr lang="en-US" altLang="zh-CN" sz="1200" b="1" dirty="0" err="1">
                <a:solidFill>
                  <a:prstClr val="black"/>
                </a:solidFill>
                <a:latin typeface="Microsoft YaHei" panose="020B0503020204020204" pitchFamily="34" charset="-122"/>
                <a:ea typeface="Microsoft YaHei" panose="020B0503020204020204" pitchFamily="34" charset="-122"/>
              </a:rPr>
              <a:t>BatchSize</a:t>
            </a:r>
            <a:r>
              <a:rPr lang="zh-CN" altLang="en-US" sz="1200" b="1" dirty="0">
                <a:solidFill>
                  <a:prstClr val="black"/>
                </a:solidFill>
                <a:latin typeface="Microsoft YaHei" panose="020B0503020204020204" pitchFamily="34" charset="-122"/>
                <a:ea typeface="Microsoft YaHei" panose="020B0503020204020204" pitchFamily="34" charset="-122"/>
              </a:rPr>
              <a:t>：</a:t>
            </a:r>
            <a:r>
              <a:rPr lang="en-US" altLang="zh-CN" sz="1200" dirty="0">
                <a:solidFill>
                  <a:prstClr val="black"/>
                </a:solidFill>
                <a:latin typeface="Microsoft YaHei" panose="020B0503020204020204" pitchFamily="34" charset="-122"/>
                <a:ea typeface="Microsoft YaHei" panose="020B0503020204020204" pitchFamily="34" charset="-122"/>
              </a:rPr>
              <a:t>  </a:t>
            </a:r>
          </a:p>
          <a:p>
            <a:r>
              <a:rPr lang="en-US" altLang="zh-CN" sz="1200" dirty="0">
                <a:solidFill>
                  <a:prstClr val="black"/>
                </a:solidFill>
                <a:latin typeface="Microsoft YaHei" panose="020B0503020204020204" pitchFamily="34" charset="-122"/>
                <a:ea typeface="Microsoft YaHei" panose="020B0503020204020204" pitchFamily="34" charset="-122"/>
              </a:rPr>
              <a:t>                   A: 24/24/24</a:t>
            </a:r>
            <a:r>
              <a:rPr lang="zh-CN" altLang="en-US" sz="1200" dirty="0">
                <a:solidFill>
                  <a:prstClr val="black"/>
                </a:solidFill>
                <a:latin typeface="Microsoft YaHei" panose="020B0503020204020204" pitchFamily="34" charset="-122"/>
                <a:ea typeface="Microsoft YaHei" panose="020B0503020204020204" pitchFamily="34" charset="-122"/>
              </a:rPr>
              <a:t>；</a:t>
            </a:r>
            <a:r>
              <a:rPr lang="en-US" altLang="zh-CN" sz="1200" dirty="0">
                <a:solidFill>
                  <a:prstClr val="black"/>
                </a:solidFill>
                <a:latin typeface="Microsoft YaHei" panose="020B0503020204020204" pitchFamily="34" charset="-122"/>
                <a:ea typeface="Microsoft YaHei" panose="020B0503020204020204" pitchFamily="34" charset="-122"/>
              </a:rPr>
              <a:t>G: 8/8/8</a:t>
            </a:r>
            <a:endParaRPr lang="zh-CN" altLang="en-US" sz="1200" dirty="0">
              <a:solidFill>
                <a:prstClr val="black"/>
              </a:solidFill>
              <a:latin typeface="Microsoft YaHei" panose="020B0503020204020204" pitchFamily="34" charset="-122"/>
              <a:ea typeface="Microsoft YaHei" panose="020B0503020204020204" pitchFamily="34" charset="-122"/>
            </a:endParaRPr>
          </a:p>
          <a:p>
            <a:endParaRPr lang="zh-CN" altLang="en-US" sz="1200" dirty="0">
              <a:solidFill>
                <a:prstClr val="black"/>
              </a:solidFill>
              <a:latin typeface="Microsoft YaHei" panose="020B0503020204020204" pitchFamily="34" charset="-122"/>
              <a:ea typeface="Microsoft YaHei" panose="020B0503020204020204" pitchFamily="34" charset="-122"/>
            </a:endParaRPr>
          </a:p>
          <a:p>
            <a:endParaRPr lang="en-US" altLang="zh-CN" dirty="0"/>
          </a:p>
          <a:p>
            <a:r>
              <a:rPr lang="zh-CN" altLang="en-US" dirty="0"/>
              <a:t>每次迭代</a:t>
            </a:r>
            <a:r>
              <a:rPr lang="en-US" altLang="zh-CN" dirty="0"/>
              <a:t>256</a:t>
            </a:r>
            <a:r>
              <a:rPr lang="zh-CN" altLang="en-US" dirty="0"/>
              <a:t>张</a:t>
            </a:r>
          </a:p>
        </p:txBody>
      </p:sp>
      <p:sp>
        <p:nvSpPr>
          <p:cNvPr id="4" name="灯片编号占位符 3"/>
          <p:cNvSpPr>
            <a:spLocks noGrp="1"/>
          </p:cNvSpPr>
          <p:nvPr>
            <p:ph type="sldNum" sz="quarter" idx="10"/>
          </p:nvPr>
        </p:nvSpPr>
        <p:spPr/>
        <p:txBody>
          <a:bodyPr/>
          <a:lstStyle/>
          <a:p>
            <a:fld id="{5B191943-51BD-4131-B271-DC25003004B7}" type="slidenum">
              <a:rPr lang="zh-CN" altLang="en-US" smtClean="0">
                <a:solidFill>
                  <a:prstClr val="black"/>
                </a:solidFill>
              </a:rPr>
              <a:pPr/>
              <a:t>20</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Tree>
    <p:extLst>
      <p:ext uri="{BB962C8B-B14F-4D97-AF65-F5344CB8AC3E}">
        <p14:creationId xmlns:p14="http://schemas.microsoft.com/office/powerpoint/2010/main" val="719951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334CEEDF-A73A-4433-B2D2-65E6DA2B2772}" type="slidenum">
              <a:rPr lang="zh-CN" altLang="en-US" smtClean="0"/>
              <a:t>2</a:t>
            </a:fld>
            <a:endParaRPr lang="zh-CN" altLang="en-US"/>
          </a:p>
        </p:txBody>
      </p:sp>
    </p:spTree>
    <p:extLst>
      <p:ext uri="{BB962C8B-B14F-4D97-AF65-F5344CB8AC3E}">
        <p14:creationId xmlns:p14="http://schemas.microsoft.com/office/powerpoint/2010/main" val="3439310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9775B6F-3F39-4382-BCBA-7661A099A987}" type="slidenum">
              <a:rPr lang="zh-CN" altLang="en-US" smtClean="0">
                <a:solidFill>
                  <a:prstClr val="black"/>
                </a:solidFill>
              </a:rPr>
              <a:pPr/>
              <a:t>21</a:t>
            </a:fld>
            <a:endParaRPr lang="zh-CN" altLang="en-US">
              <a:solidFill>
                <a:prstClr val="black"/>
              </a:solidFill>
            </a:endParaRPr>
          </a:p>
        </p:txBody>
      </p:sp>
      <p:sp>
        <p:nvSpPr>
          <p:cNvPr id="5" name="页脚占位符 4"/>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val="2781252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先有算力</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部署模型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GPT3</a:t>
            </a:r>
          </a:p>
          <a:p>
            <a:endParaRPr lang="zh-CN" altLang="en-US" dirty="0"/>
          </a:p>
        </p:txBody>
      </p:sp>
      <p:sp>
        <p:nvSpPr>
          <p:cNvPr id="4" name="灯片编号占位符 3"/>
          <p:cNvSpPr>
            <a:spLocks noGrp="1"/>
          </p:cNvSpPr>
          <p:nvPr>
            <p:ph type="sldNum" sz="quarter" idx="10"/>
          </p:nvPr>
        </p:nvSpPr>
        <p:spPr/>
        <p:txBody>
          <a:bodyPr/>
          <a:lstStyle/>
          <a:p>
            <a:fld id="{5B191943-51BD-4131-B271-DC25003004B7}" type="slidenum">
              <a:rPr lang="zh-CN" altLang="en-US" smtClean="0">
                <a:solidFill>
                  <a:prstClr val="black"/>
                </a:solidFill>
              </a:rPr>
              <a:pPr/>
              <a:t>23</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2803335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prstClr val="black"/>
                </a:solidFill>
                <a:latin typeface="方正兰亭黑简体" panose="02000000000000000000" pitchFamily="2" charset="-122"/>
                <a:ea typeface="方正兰亭黑简体" panose="02000000000000000000" pitchFamily="2" charset="-122"/>
              </a:rPr>
              <a:t>分子动力学是根据体系当前各个原子的坐标得到当前的势能，根据原子当前的位置、速度获得一段时间后原子新的位置和速度，广泛应用在医药研究、新材料等领域。</a:t>
            </a:r>
            <a:endParaRPr lang="en-US" altLang="zh-CN" sz="1200" dirty="0">
              <a:solidFill>
                <a:prstClr val="black"/>
              </a:solidFill>
              <a:latin typeface="方正兰亭黑简体" panose="02000000000000000000" pitchFamily="2" charset="-122"/>
              <a:ea typeface="方正兰亭黑简体" panose="020000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endParaRPr lang="en-US" altLang="zh-CN" dirty="0"/>
          </a:p>
          <a:p>
            <a:r>
              <a:rPr lang="zh-CN" altLang="en-US" dirty="0"/>
              <a:t>矩阵灵活操作实现增强抽样</a:t>
            </a:r>
          </a:p>
        </p:txBody>
      </p:sp>
      <p:sp>
        <p:nvSpPr>
          <p:cNvPr id="4" name="灯片编号占位符 3"/>
          <p:cNvSpPr>
            <a:spLocks noGrp="1"/>
          </p:cNvSpPr>
          <p:nvPr>
            <p:ph type="sldNum" sz="quarter" idx="10"/>
          </p:nvPr>
        </p:nvSpPr>
        <p:spPr/>
        <p:txBody>
          <a:bodyPr/>
          <a:lstStyle/>
          <a:p>
            <a:fld id="{5B191943-51BD-4131-B271-DC25003004B7}" type="slidenum">
              <a:rPr lang="zh-CN" altLang="en-US" smtClean="0">
                <a:solidFill>
                  <a:prstClr val="black"/>
                </a:solidFill>
              </a:rPr>
              <a:pPr/>
              <a:t>24</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3515766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191943-51BD-4131-B271-DC25003004B7}" type="slidenum">
              <a:rPr lang="zh-CN" altLang="en-US" smtClean="0">
                <a:solidFill>
                  <a:prstClr val="black"/>
                </a:solidFill>
              </a:rPr>
              <a:pPr/>
              <a:t>27</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556516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4CEEDF-A73A-4433-B2D2-65E6DA2B2772}" type="slidenum">
              <a:rPr lang="zh-CN" altLang="en-US" smtClean="0">
                <a:solidFill>
                  <a:prstClr val="black"/>
                </a:solidFill>
              </a:rPr>
              <a:pPr/>
              <a:t>28</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1977094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191943-51BD-4131-B271-DC25003004B7}" type="slidenum">
              <a:rPr lang="zh-CN" altLang="en-US" smtClean="0"/>
              <a:t>29</a:t>
            </a:fld>
            <a:endParaRPr lang="zh-CN" altLang="en-US"/>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349980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191943-51BD-4131-B271-DC25003004B7}" type="slidenum">
              <a:rPr lang="zh-CN" altLang="en-US" smtClean="0"/>
              <a:t>31</a:t>
            </a:fld>
            <a:endParaRPr lang="zh-CN" altLang="en-US"/>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3698584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4CEEDF-A73A-4433-B2D2-65E6DA2B2772}" type="slidenum">
              <a:rPr lang="zh-CN" altLang="en-US" smtClean="0"/>
              <a:t>32</a:t>
            </a:fld>
            <a:endParaRPr lang="zh-CN" altLang="en-US"/>
          </a:p>
        </p:txBody>
      </p:sp>
      <p:sp>
        <p:nvSpPr>
          <p:cNvPr id="5" name="页脚占位符 4"/>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val="3997129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人脑神经元数量接近千亿</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突出数量（参数量）百万亿</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GPT-3</a:t>
            </a:r>
            <a:r>
              <a:rPr lang="zh-CN" altLang="en-US" sz="12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参数量达</a:t>
            </a:r>
            <a:r>
              <a:rPr lang="en-US" altLang="zh-CN" sz="12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1750</a:t>
            </a:r>
            <a:r>
              <a:rPr lang="zh-CN" altLang="en-US" sz="12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亿</a:t>
            </a:r>
            <a:endParaRPr lang="en-US" altLang="zh-CN" dirty="0"/>
          </a:p>
          <a:p>
            <a:r>
              <a:rPr lang="en-US" altLang="zh-CN" sz="1200" b="0" i="0" kern="1200">
                <a:solidFill>
                  <a:schemeClr val="tx1"/>
                </a:solidFill>
                <a:effectLst/>
                <a:latin typeface="+mn-lt"/>
                <a:ea typeface="+mn-ea"/>
                <a:cs typeface="+mn-cs"/>
              </a:rPr>
              <a:t>2.</a:t>
            </a:r>
            <a:r>
              <a:rPr lang="zh-CN" altLang="en-US" sz="1200" b="0" i="0" kern="1200">
                <a:solidFill>
                  <a:schemeClr val="tx1"/>
                </a:solidFill>
                <a:effectLst/>
                <a:latin typeface="+mn-lt"/>
                <a:ea typeface="+mn-ea"/>
                <a:cs typeface="+mn-cs"/>
              </a:rPr>
              <a:t>一</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级</a:t>
            </a:r>
            <a:r>
              <a:rPr lang="en-US" altLang="zh-CN" sz="1200" b="0" i="0" kern="1200" dirty="0">
                <a:solidFill>
                  <a:schemeClr val="tx1"/>
                </a:solidFill>
                <a:effectLst/>
                <a:latin typeface="+mn-lt"/>
                <a:ea typeface="+mn-ea"/>
                <a:cs typeface="+mn-cs"/>
              </a:rPr>
              <a:t>900</a:t>
            </a:r>
            <a:r>
              <a:rPr lang="zh-CN" altLang="en-US" sz="1200" b="0" i="0" kern="1200" dirty="0">
                <a:solidFill>
                  <a:schemeClr val="tx1"/>
                </a:solidFill>
                <a:effectLst/>
                <a:latin typeface="+mn-lt"/>
                <a:ea typeface="+mn-ea"/>
                <a:cs typeface="+mn-cs"/>
              </a:rPr>
              <a:t>集群计算中心，相当于</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万台</a:t>
            </a:r>
            <a:r>
              <a:rPr lang="en-US" altLang="zh-CN" sz="1200" b="0" i="0" kern="1200" dirty="0">
                <a:solidFill>
                  <a:schemeClr val="tx1"/>
                </a:solidFill>
                <a:effectLst/>
                <a:latin typeface="+mn-lt"/>
                <a:ea typeface="+mn-ea"/>
                <a:cs typeface="+mn-cs"/>
              </a:rPr>
              <a:t>PC</a:t>
            </a:r>
            <a:r>
              <a:rPr lang="zh-CN" altLang="en-US" sz="1200" b="0" i="0" kern="1200" dirty="0">
                <a:solidFill>
                  <a:schemeClr val="tx1"/>
                </a:solidFill>
                <a:effectLst/>
                <a:latin typeface="+mn-lt"/>
                <a:ea typeface="+mn-ea"/>
                <a:cs typeface="+mn-cs"/>
              </a:rPr>
              <a:t>电脑，一个时钟周期可以进行</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亿亿”次计算。</a:t>
            </a:r>
            <a:br>
              <a:rPr lang="zh-CN" altLang="en-US" dirty="0"/>
            </a:br>
            <a:r>
              <a:rPr lang="zh-CN" altLang="en-US" sz="1200" b="0" i="0" kern="1200" dirty="0">
                <a:solidFill>
                  <a:schemeClr val="tx1"/>
                </a:solidFill>
                <a:effectLst/>
                <a:latin typeface="+mn-lt"/>
                <a:ea typeface="+mn-ea"/>
                <a:cs typeface="+mn-cs"/>
              </a:rPr>
              <a:t>如果一个人去分析一组天文星体检测数据，需要</a:t>
            </a:r>
            <a:r>
              <a:rPr lang="en-US" altLang="zh-CN" sz="1200" b="0" i="0" kern="1200" dirty="0">
                <a:solidFill>
                  <a:schemeClr val="tx1"/>
                </a:solidFill>
                <a:effectLst/>
                <a:latin typeface="+mn-lt"/>
                <a:ea typeface="+mn-ea"/>
                <a:cs typeface="+mn-cs"/>
              </a:rPr>
              <a:t>169</a:t>
            </a:r>
            <a:r>
              <a:rPr lang="zh-CN" altLang="en-US" sz="1200" b="0" i="0" kern="1200" dirty="0">
                <a:solidFill>
                  <a:schemeClr val="tx1"/>
                </a:solidFill>
                <a:effectLst/>
                <a:latin typeface="+mn-lt"/>
                <a:ea typeface="+mn-ea"/>
                <a:cs typeface="+mn-cs"/>
              </a:rPr>
              <a:t>年，用集群只需要</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秒。</a:t>
            </a:r>
            <a:br>
              <a:rPr lang="zh-CN" altLang="en-US" dirty="0"/>
            </a:br>
            <a:r>
              <a:rPr lang="zh-CN" altLang="en-US" sz="1200" b="0" i="0" kern="1200" dirty="0">
                <a:solidFill>
                  <a:schemeClr val="tx1"/>
                </a:solidFill>
                <a:effectLst/>
                <a:latin typeface="+mn-lt"/>
                <a:ea typeface="+mn-ea"/>
                <a:cs typeface="+mn-cs"/>
              </a:rPr>
              <a:t>这个集群可以在</a:t>
            </a:r>
            <a:r>
              <a:rPr lang="en-US" altLang="zh-CN" sz="1200" b="0" i="0" kern="1200" dirty="0">
                <a:solidFill>
                  <a:schemeClr val="tx1"/>
                </a:solidFill>
                <a:effectLst/>
                <a:latin typeface="+mn-lt"/>
                <a:ea typeface="+mn-ea"/>
                <a:cs typeface="+mn-cs"/>
              </a:rPr>
              <a:t>26.9</a:t>
            </a:r>
            <a:r>
              <a:rPr lang="zh-CN" altLang="en-US" sz="1200" b="0" i="0" kern="1200" dirty="0">
                <a:solidFill>
                  <a:schemeClr val="tx1"/>
                </a:solidFill>
                <a:effectLst/>
                <a:latin typeface="+mn-lt"/>
                <a:ea typeface="+mn-ea"/>
                <a:cs typeface="+mn-cs"/>
              </a:rPr>
              <a:t>秒时间内学习</a:t>
            </a:r>
            <a:r>
              <a:rPr lang="en-US" altLang="zh-CN" sz="1200" b="0" i="0" kern="1200" dirty="0">
                <a:solidFill>
                  <a:schemeClr val="tx1"/>
                </a:solidFill>
                <a:effectLst/>
                <a:latin typeface="+mn-lt"/>
                <a:ea typeface="+mn-ea"/>
                <a:cs typeface="+mn-cs"/>
              </a:rPr>
              <a:t>1200</a:t>
            </a:r>
            <a:r>
              <a:rPr lang="zh-CN" altLang="en-US" sz="1200" b="0" i="0" kern="1200" dirty="0">
                <a:solidFill>
                  <a:schemeClr val="tx1"/>
                </a:solidFill>
                <a:effectLst/>
                <a:latin typeface="+mn-lt"/>
                <a:ea typeface="+mn-ea"/>
                <a:cs typeface="+mn-cs"/>
              </a:rPr>
              <a:t>万照照片，形成一个模型，用于图像识别。</a:t>
            </a:r>
            <a:endParaRPr lang="zh-CN" altLang="en-US" dirty="0"/>
          </a:p>
        </p:txBody>
      </p:sp>
      <p:sp>
        <p:nvSpPr>
          <p:cNvPr id="4" name="灯片编号占位符 3"/>
          <p:cNvSpPr>
            <a:spLocks noGrp="1"/>
          </p:cNvSpPr>
          <p:nvPr>
            <p:ph type="sldNum" sz="quarter" idx="5"/>
          </p:nvPr>
        </p:nvSpPr>
        <p:spPr/>
        <p:txBody>
          <a:bodyPr/>
          <a:lstStyle/>
          <a:p>
            <a:fld id="{A9775B6F-3F39-4382-BCBA-7661A099A987}" type="slidenum">
              <a:rPr lang="zh-CN" altLang="en-US" smtClean="0">
                <a:solidFill>
                  <a:prstClr val="black"/>
                </a:solidFill>
              </a:rPr>
              <a:pPr/>
              <a:t>3</a:t>
            </a:fld>
            <a:endParaRPr lang="zh-CN" altLang="en-US">
              <a:solidFill>
                <a:prstClr val="black"/>
              </a:solidFill>
            </a:endParaRPr>
          </a:p>
        </p:txBody>
      </p:sp>
      <p:sp>
        <p:nvSpPr>
          <p:cNvPr id="5" name="页脚占位符 4"/>
          <p:cNvSpPr>
            <a:spLocks noGrp="1"/>
          </p:cNvSpPr>
          <p:nvPr>
            <p:ph type="ftr" sz="quarter" idx="10"/>
          </p:nvPr>
        </p:nvSpPr>
        <p:spPr/>
        <p:txBody>
          <a:bodyPr/>
          <a:lstStyle/>
          <a:p>
            <a:endParaRPr lang="zh-CN" altLang="en-US">
              <a:solidFill>
                <a:prstClr val="black"/>
              </a:solidFill>
            </a:endParaRPr>
          </a:p>
        </p:txBody>
      </p:sp>
    </p:spTree>
    <p:extLst>
      <p:ext uri="{BB962C8B-B14F-4D97-AF65-F5344CB8AC3E}">
        <p14:creationId xmlns:p14="http://schemas.microsoft.com/office/powerpoint/2010/main" val="2899696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人脑神经元数量接近千亿</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突出数量（参数量）百万亿</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GPT-3</a:t>
            </a:r>
            <a:r>
              <a:rPr lang="zh-CN" altLang="en-US" sz="12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参数量达</a:t>
            </a:r>
            <a:r>
              <a:rPr lang="en-US" altLang="zh-CN" sz="12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1750</a:t>
            </a:r>
            <a:r>
              <a:rPr lang="zh-CN" altLang="en-US" sz="12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亿</a:t>
            </a:r>
            <a:endParaRPr lang="en-US" altLang="zh-CN" dirty="0"/>
          </a:p>
          <a:p>
            <a:r>
              <a:rPr lang="en-US" altLang="zh-CN" sz="1200" b="0" i="0" kern="1200">
                <a:solidFill>
                  <a:schemeClr val="tx1"/>
                </a:solidFill>
                <a:effectLst/>
                <a:latin typeface="+mn-lt"/>
                <a:ea typeface="+mn-ea"/>
                <a:cs typeface="+mn-cs"/>
              </a:rPr>
              <a:t>2.</a:t>
            </a:r>
            <a:r>
              <a:rPr lang="zh-CN" altLang="en-US" sz="1200" b="0" i="0" kern="1200">
                <a:solidFill>
                  <a:schemeClr val="tx1"/>
                </a:solidFill>
                <a:effectLst/>
                <a:latin typeface="+mn-lt"/>
                <a:ea typeface="+mn-ea"/>
                <a:cs typeface="+mn-cs"/>
              </a:rPr>
              <a:t>一</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级</a:t>
            </a:r>
            <a:r>
              <a:rPr lang="en-US" altLang="zh-CN" sz="1200" b="0" i="0" kern="1200" dirty="0">
                <a:solidFill>
                  <a:schemeClr val="tx1"/>
                </a:solidFill>
                <a:effectLst/>
                <a:latin typeface="+mn-lt"/>
                <a:ea typeface="+mn-ea"/>
                <a:cs typeface="+mn-cs"/>
              </a:rPr>
              <a:t>900</a:t>
            </a:r>
            <a:r>
              <a:rPr lang="zh-CN" altLang="en-US" sz="1200" b="0" i="0" kern="1200" dirty="0">
                <a:solidFill>
                  <a:schemeClr val="tx1"/>
                </a:solidFill>
                <a:effectLst/>
                <a:latin typeface="+mn-lt"/>
                <a:ea typeface="+mn-ea"/>
                <a:cs typeface="+mn-cs"/>
              </a:rPr>
              <a:t>集群计算中心，相当于</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万台</a:t>
            </a:r>
            <a:r>
              <a:rPr lang="en-US" altLang="zh-CN" sz="1200" b="0" i="0" kern="1200" dirty="0">
                <a:solidFill>
                  <a:schemeClr val="tx1"/>
                </a:solidFill>
                <a:effectLst/>
                <a:latin typeface="+mn-lt"/>
                <a:ea typeface="+mn-ea"/>
                <a:cs typeface="+mn-cs"/>
              </a:rPr>
              <a:t>PC</a:t>
            </a:r>
            <a:r>
              <a:rPr lang="zh-CN" altLang="en-US" sz="1200" b="0" i="0" kern="1200" dirty="0">
                <a:solidFill>
                  <a:schemeClr val="tx1"/>
                </a:solidFill>
                <a:effectLst/>
                <a:latin typeface="+mn-lt"/>
                <a:ea typeface="+mn-ea"/>
                <a:cs typeface="+mn-cs"/>
              </a:rPr>
              <a:t>电脑，一个时钟周期可以进行</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亿亿”次计算。</a:t>
            </a:r>
            <a:br>
              <a:rPr lang="zh-CN" altLang="en-US" dirty="0"/>
            </a:br>
            <a:r>
              <a:rPr lang="zh-CN" altLang="en-US" sz="1200" b="0" i="0" kern="1200" dirty="0">
                <a:solidFill>
                  <a:schemeClr val="tx1"/>
                </a:solidFill>
                <a:effectLst/>
                <a:latin typeface="+mn-lt"/>
                <a:ea typeface="+mn-ea"/>
                <a:cs typeface="+mn-cs"/>
              </a:rPr>
              <a:t>如果一个人去分析一组天文星体检测数据，需要</a:t>
            </a:r>
            <a:r>
              <a:rPr lang="en-US" altLang="zh-CN" sz="1200" b="0" i="0" kern="1200" dirty="0">
                <a:solidFill>
                  <a:schemeClr val="tx1"/>
                </a:solidFill>
                <a:effectLst/>
                <a:latin typeface="+mn-lt"/>
                <a:ea typeface="+mn-ea"/>
                <a:cs typeface="+mn-cs"/>
              </a:rPr>
              <a:t>169</a:t>
            </a:r>
            <a:r>
              <a:rPr lang="zh-CN" altLang="en-US" sz="1200" b="0" i="0" kern="1200" dirty="0">
                <a:solidFill>
                  <a:schemeClr val="tx1"/>
                </a:solidFill>
                <a:effectLst/>
                <a:latin typeface="+mn-lt"/>
                <a:ea typeface="+mn-ea"/>
                <a:cs typeface="+mn-cs"/>
              </a:rPr>
              <a:t>年，用集群只需要</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秒。</a:t>
            </a:r>
            <a:br>
              <a:rPr lang="zh-CN" altLang="en-US" dirty="0"/>
            </a:br>
            <a:r>
              <a:rPr lang="zh-CN" altLang="en-US" sz="1200" b="0" i="0" kern="1200" dirty="0">
                <a:solidFill>
                  <a:schemeClr val="tx1"/>
                </a:solidFill>
                <a:effectLst/>
                <a:latin typeface="+mn-lt"/>
                <a:ea typeface="+mn-ea"/>
                <a:cs typeface="+mn-cs"/>
              </a:rPr>
              <a:t>这个集群可以在</a:t>
            </a:r>
            <a:r>
              <a:rPr lang="en-US" altLang="zh-CN" sz="1200" b="0" i="0" kern="1200" dirty="0">
                <a:solidFill>
                  <a:schemeClr val="tx1"/>
                </a:solidFill>
                <a:effectLst/>
                <a:latin typeface="+mn-lt"/>
                <a:ea typeface="+mn-ea"/>
                <a:cs typeface="+mn-cs"/>
              </a:rPr>
              <a:t>26.9</a:t>
            </a:r>
            <a:r>
              <a:rPr lang="zh-CN" altLang="en-US" sz="1200" b="0" i="0" kern="1200" dirty="0">
                <a:solidFill>
                  <a:schemeClr val="tx1"/>
                </a:solidFill>
                <a:effectLst/>
                <a:latin typeface="+mn-lt"/>
                <a:ea typeface="+mn-ea"/>
                <a:cs typeface="+mn-cs"/>
              </a:rPr>
              <a:t>秒时间内学习</a:t>
            </a:r>
            <a:r>
              <a:rPr lang="en-US" altLang="zh-CN" sz="1200" b="0" i="0" kern="1200" dirty="0">
                <a:solidFill>
                  <a:schemeClr val="tx1"/>
                </a:solidFill>
                <a:effectLst/>
                <a:latin typeface="+mn-lt"/>
                <a:ea typeface="+mn-ea"/>
                <a:cs typeface="+mn-cs"/>
              </a:rPr>
              <a:t>1200</a:t>
            </a:r>
            <a:r>
              <a:rPr lang="zh-CN" altLang="en-US" sz="1200" b="0" i="0" kern="1200" dirty="0">
                <a:solidFill>
                  <a:schemeClr val="tx1"/>
                </a:solidFill>
                <a:effectLst/>
                <a:latin typeface="+mn-lt"/>
                <a:ea typeface="+mn-ea"/>
                <a:cs typeface="+mn-cs"/>
              </a:rPr>
              <a:t>万照照片，形成一个模型，用于图像识别。</a:t>
            </a:r>
            <a:endParaRPr lang="zh-CN" altLang="en-US" dirty="0"/>
          </a:p>
        </p:txBody>
      </p:sp>
      <p:sp>
        <p:nvSpPr>
          <p:cNvPr id="4" name="灯片编号占位符 3"/>
          <p:cNvSpPr>
            <a:spLocks noGrp="1"/>
          </p:cNvSpPr>
          <p:nvPr>
            <p:ph type="sldNum" sz="quarter" idx="5"/>
          </p:nvPr>
        </p:nvSpPr>
        <p:spPr/>
        <p:txBody>
          <a:bodyPr/>
          <a:lstStyle/>
          <a:p>
            <a:fld id="{A9775B6F-3F39-4382-BCBA-7661A099A987}" type="slidenum">
              <a:rPr lang="zh-CN" altLang="en-US" smtClean="0">
                <a:solidFill>
                  <a:prstClr val="black"/>
                </a:solidFill>
              </a:rPr>
              <a:pPr/>
              <a:t>4</a:t>
            </a:fld>
            <a:endParaRPr lang="zh-CN" altLang="en-US">
              <a:solidFill>
                <a:prstClr val="black"/>
              </a:solidFill>
            </a:endParaRPr>
          </a:p>
        </p:txBody>
      </p:sp>
      <p:sp>
        <p:nvSpPr>
          <p:cNvPr id="5" name="页脚占位符 4"/>
          <p:cNvSpPr>
            <a:spLocks noGrp="1"/>
          </p:cNvSpPr>
          <p:nvPr>
            <p:ph type="ftr" sz="quarter" idx="10"/>
          </p:nvPr>
        </p:nvSpPr>
        <p:spPr/>
        <p:txBody>
          <a:bodyPr/>
          <a:lstStyle/>
          <a:p>
            <a:endParaRPr lang="zh-CN" altLang="en-US">
              <a:solidFill>
                <a:prstClr val="black"/>
              </a:solidFill>
            </a:endParaRPr>
          </a:p>
        </p:txBody>
      </p:sp>
    </p:spTree>
    <p:extLst>
      <p:ext uri="{BB962C8B-B14F-4D97-AF65-F5344CB8AC3E}">
        <p14:creationId xmlns:p14="http://schemas.microsoft.com/office/powerpoint/2010/main" val="3648075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人脑神经元数量接近千亿</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突出数量（参数量）百万亿</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GPT-3</a:t>
            </a:r>
            <a:r>
              <a:rPr lang="zh-CN" altLang="en-US" sz="12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参数量达</a:t>
            </a:r>
            <a:r>
              <a:rPr lang="en-US" altLang="zh-CN" sz="12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1750</a:t>
            </a:r>
            <a:r>
              <a:rPr lang="zh-CN" altLang="en-US" sz="12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亿</a:t>
            </a:r>
            <a:endParaRPr lang="en-US" altLang="zh-CN" dirty="0"/>
          </a:p>
          <a:p>
            <a:r>
              <a:rPr lang="en-US" altLang="zh-CN" sz="1200" b="0" i="0" kern="1200">
                <a:solidFill>
                  <a:schemeClr val="tx1"/>
                </a:solidFill>
                <a:effectLst/>
                <a:latin typeface="+mn-lt"/>
                <a:ea typeface="+mn-ea"/>
                <a:cs typeface="+mn-cs"/>
              </a:rPr>
              <a:t>2.</a:t>
            </a:r>
            <a:r>
              <a:rPr lang="zh-CN" altLang="en-US" sz="1200" b="0" i="0" kern="1200">
                <a:solidFill>
                  <a:schemeClr val="tx1"/>
                </a:solidFill>
                <a:effectLst/>
                <a:latin typeface="+mn-lt"/>
                <a:ea typeface="+mn-ea"/>
                <a:cs typeface="+mn-cs"/>
              </a:rPr>
              <a:t>一</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级</a:t>
            </a:r>
            <a:r>
              <a:rPr lang="en-US" altLang="zh-CN" sz="1200" b="0" i="0" kern="1200" dirty="0">
                <a:solidFill>
                  <a:schemeClr val="tx1"/>
                </a:solidFill>
                <a:effectLst/>
                <a:latin typeface="+mn-lt"/>
                <a:ea typeface="+mn-ea"/>
                <a:cs typeface="+mn-cs"/>
              </a:rPr>
              <a:t>900</a:t>
            </a:r>
            <a:r>
              <a:rPr lang="zh-CN" altLang="en-US" sz="1200" b="0" i="0" kern="1200" dirty="0">
                <a:solidFill>
                  <a:schemeClr val="tx1"/>
                </a:solidFill>
                <a:effectLst/>
                <a:latin typeface="+mn-lt"/>
                <a:ea typeface="+mn-ea"/>
                <a:cs typeface="+mn-cs"/>
              </a:rPr>
              <a:t>集群计算中心，相当于</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万台</a:t>
            </a:r>
            <a:r>
              <a:rPr lang="en-US" altLang="zh-CN" sz="1200" b="0" i="0" kern="1200" dirty="0">
                <a:solidFill>
                  <a:schemeClr val="tx1"/>
                </a:solidFill>
                <a:effectLst/>
                <a:latin typeface="+mn-lt"/>
                <a:ea typeface="+mn-ea"/>
                <a:cs typeface="+mn-cs"/>
              </a:rPr>
              <a:t>PC</a:t>
            </a:r>
            <a:r>
              <a:rPr lang="zh-CN" altLang="en-US" sz="1200" b="0" i="0" kern="1200" dirty="0">
                <a:solidFill>
                  <a:schemeClr val="tx1"/>
                </a:solidFill>
                <a:effectLst/>
                <a:latin typeface="+mn-lt"/>
                <a:ea typeface="+mn-ea"/>
                <a:cs typeface="+mn-cs"/>
              </a:rPr>
              <a:t>电脑，一个时钟周期可以进行</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亿亿”次计算。</a:t>
            </a:r>
            <a:br>
              <a:rPr lang="zh-CN" altLang="en-US" dirty="0"/>
            </a:br>
            <a:r>
              <a:rPr lang="zh-CN" altLang="en-US" sz="1200" b="0" i="0" kern="1200" dirty="0">
                <a:solidFill>
                  <a:schemeClr val="tx1"/>
                </a:solidFill>
                <a:effectLst/>
                <a:latin typeface="+mn-lt"/>
                <a:ea typeface="+mn-ea"/>
                <a:cs typeface="+mn-cs"/>
              </a:rPr>
              <a:t>如果一个人去分析一组天文星体检测数据，需要</a:t>
            </a:r>
            <a:r>
              <a:rPr lang="en-US" altLang="zh-CN" sz="1200" b="0" i="0" kern="1200" dirty="0">
                <a:solidFill>
                  <a:schemeClr val="tx1"/>
                </a:solidFill>
                <a:effectLst/>
                <a:latin typeface="+mn-lt"/>
                <a:ea typeface="+mn-ea"/>
                <a:cs typeface="+mn-cs"/>
              </a:rPr>
              <a:t>169</a:t>
            </a:r>
            <a:r>
              <a:rPr lang="zh-CN" altLang="en-US" sz="1200" b="0" i="0" kern="1200" dirty="0">
                <a:solidFill>
                  <a:schemeClr val="tx1"/>
                </a:solidFill>
                <a:effectLst/>
                <a:latin typeface="+mn-lt"/>
                <a:ea typeface="+mn-ea"/>
                <a:cs typeface="+mn-cs"/>
              </a:rPr>
              <a:t>年，用集群只需要</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秒。</a:t>
            </a:r>
            <a:br>
              <a:rPr lang="zh-CN" altLang="en-US" dirty="0"/>
            </a:br>
            <a:r>
              <a:rPr lang="zh-CN" altLang="en-US" sz="1200" b="0" i="0" kern="1200" dirty="0">
                <a:solidFill>
                  <a:schemeClr val="tx1"/>
                </a:solidFill>
                <a:effectLst/>
                <a:latin typeface="+mn-lt"/>
                <a:ea typeface="+mn-ea"/>
                <a:cs typeface="+mn-cs"/>
              </a:rPr>
              <a:t>这个集群可以在</a:t>
            </a:r>
            <a:r>
              <a:rPr lang="en-US" altLang="zh-CN" sz="1200" b="0" i="0" kern="1200" dirty="0">
                <a:solidFill>
                  <a:schemeClr val="tx1"/>
                </a:solidFill>
                <a:effectLst/>
                <a:latin typeface="+mn-lt"/>
                <a:ea typeface="+mn-ea"/>
                <a:cs typeface="+mn-cs"/>
              </a:rPr>
              <a:t>26.9</a:t>
            </a:r>
            <a:r>
              <a:rPr lang="zh-CN" altLang="en-US" sz="1200" b="0" i="0" kern="1200" dirty="0">
                <a:solidFill>
                  <a:schemeClr val="tx1"/>
                </a:solidFill>
                <a:effectLst/>
                <a:latin typeface="+mn-lt"/>
                <a:ea typeface="+mn-ea"/>
                <a:cs typeface="+mn-cs"/>
              </a:rPr>
              <a:t>秒时间内学习</a:t>
            </a:r>
            <a:r>
              <a:rPr lang="en-US" altLang="zh-CN" sz="1200" b="0" i="0" kern="1200" dirty="0">
                <a:solidFill>
                  <a:schemeClr val="tx1"/>
                </a:solidFill>
                <a:effectLst/>
                <a:latin typeface="+mn-lt"/>
                <a:ea typeface="+mn-ea"/>
                <a:cs typeface="+mn-cs"/>
              </a:rPr>
              <a:t>1200</a:t>
            </a:r>
            <a:r>
              <a:rPr lang="zh-CN" altLang="en-US" sz="1200" b="0" i="0" kern="1200" dirty="0">
                <a:solidFill>
                  <a:schemeClr val="tx1"/>
                </a:solidFill>
                <a:effectLst/>
                <a:latin typeface="+mn-lt"/>
                <a:ea typeface="+mn-ea"/>
                <a:cs typeface="+mn-cs"/>
              </a:rPr>
              <a:t>万照照片，形成一个模型，用于图像识别。</a:t>
            </a:r>
            <a:endParaRPr lang="zh-CN" altLang="en-US" dirty="0"/>
          </a:p>
        </p:txBody>
      </p:sp>
      <p:sp>
        <p:nvSpPr>
          <p:cNvPr id="4" name="灯片编号占位符 3"/>
          <p:cNvSpPr>
            <a:spLocks noGrp="1"/>
          </p:cNvSpPr>
          <p:nvPr>
            <p:ph type="sldNum" sz="quarter" idx="5"/>
          </p:nvPr>
        </p:nvSpPr>
        <p:spPr/>
        <p:txBody>
          <a:bodyPr/>
          <a:lstStyle/>
          <a:p>
            <a:fld id="{A9775B6F-3F39-4382-BCBA-7661A099A987}" type="slidenum">
              <a:rPr lang="zh-CN" altLang="en-US" smtClean="0">
                <a:solidFill>
                  <a:prstClr val="black"/>
                </a:solidFill>
              </a:rPr>
              <a:pPr/>
              <a:t>5</a:t>
            </a:fld>
            <a:endParaRPr lang="zh-CN" altLang="en-US">
              <a:solidFill>
                <a:prstClr val="black"/>
              </a:solidFill>
            </a:endParaRPr>
          </a:p>
        </p:txBody>
      </p:sp>
      <p:sp>
        <p:nvSpPr>
          <p:cNvPr id="5" name="页脚占位符 4"/>
          <p:cNvSpPr>
            <a:spLocks noGrp="1"/>
          </p:cNvSpPr>
          <p:nvPr>
            <p:ph type="ftr" sz="quarter" idx="10"/>
          </p:nvPr>
        </p:nvSpPr>
        <p:spPr/>
        <p:txBody>
          <a:bodyPr/>
          <a:lstStyle/>
          <a:p>
            <a:endParaRPr lang="zh-CN" altLang="en-US">
              <a:solidFill>
                <a:prstClr val="black"/>
              </a:solidFill>
            </a:endParaRPr>
          </a:p>
        </p:txBody>
      </p:sp>
    </p:spTree>
    <p:extLst>
      <p:ext uri="{BB962C8B-B14F-4D97-AF65-F5344CB8AC3E}">
        <p14:creationId xmlns:p14="http://schemas.microsoft.com/office/powerpoint/2010/main" val="540915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人脑神经元数量接近千亿</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突出数量（参数量）百万亿</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GPT-3</a:t>
            </a:r>
            <a:r>
              <a:rPr lang="zh-CN" altLang="en-US" sz="12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参数量达</a:t>
            </a:r>
            <a:r>
              <a:rPr lang="en-US" altLang="zh-CN" sz="12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1750</a:t>
            </a:r>
            <a:r>
              <a:rPr lang="zh-CN" altLang="en-US" sz="12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亿</a:t>
            </a:r>
            <a:endParaRPr lang="en-US" altLang="zh-CN" dirty="0"/>
          </a:p>
          <a:p>
            <a:r>
              <a:rPr lang="en-US" altLang="zh-CN" sz="1200" b="0" i="0" kern="1200">
                <a:solidFill>
                  <a:schemeClr val="tx1"/>
                </a:solidFill>
                <a:effectLst/>
                <a:latin typeface="+mn-lt"/>
                <a:ea typeface="+mn-ea"/>
                <a:cs typeface="+mn-cs"/>
              </a:rPr>
              <a:t>2.</a:t>
            </a:r>
            <a:r>
              <a:rPr lang="zh-CN" altLang="en-US" sz="1200" b="0" i="0" kern="1200">
                <a:solidFill>
                  <a:schemeClr val="tx1"/>
                </a:solidFill>
                <a:effectLst/>
                <a:latin typeface="+mn-lt"/>
                <a:ea typeface="+mn-ea"/>
                <a:cs typeface="+mn-cs"/>
              </a:rPr>
              <a:t>一</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级</a:t>
            </a:r>
            <a:r>
              <a:rPr lang="en-US" altLang="zh-CN" sz="1200" b="0" i="0" kern="1200" dirty="0">
                <a:solidFill>
                  <a:schemeClr val="tx1"/>
                </a:solidFill>
                <a:effectLst/>
                <a:latin typeface="+mn-lt"/>
                <a:ea typeface="+mn-ea"/>
                <a:cs typeface="+mn-cs"/>
              </a:rPr>
              <a:t>900</a:t>
            </a:r>
            <a:r>
              <a:rPr lang="zh-CN" altLang="en-US" sz="1200" b="0" i="0" kern="1200" dirty="0">
                <a:solidFill>
                  <a:schemeClr val="tx1"/>
                </a:solidFill>
                <a:effectLst/>
                <a:latin typeface="+mn-lt"/>
                <a:ea typeface="+mn-ea"/>
                <a:cs typeface="+mn-cs"/>
              </a:rPr>
              <a:t>集群计算中心，相当于</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万台</a:t>
            </a:r>
            <a:r>
              <a:rPr lang="en-US" altLang="zh-CN" sz="1200" b="0" i="0" kern="1200" dirty="0">
                <a:solidFill>
                  <a:schemeClr val="tx1"/>
                </a:solidFill>
                <a:effectLst/>
                <a:latin typeface="+mn-lt"/>
                <a:ea typeface="+mn-ea"/>
                <a:cs typeface="+mn-cs"/>
              </a:rPr>
              <a:t>PC</a:t>
            </a:r>
            <a:r>
              <a:rPr lang="zh-CN" altLang="en-US" sz="1200" b="0" i="0" kern="1200" dirty="0">
                <a:solidFill>
                  <a:schemeClr val="tx1"/>
                </a:solidFill>
                <a:effectLst/>
                <a:latin typeface="+mn-lt"/>
                <a:ea typeface="+mn-ea"/>
                <a:cs typeface="+mn-cs"/>
              </a:rPr>
              <a:t>电脑，一个时钟周期可以进行</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亿亿”次计算。</a:t>
            </a:r>
            <a:br>
              <a:rPr lang="zh-CN" altLang="en-US" dirty="0"/>
            </a:br>
            <a:r>
              <a:rPr lang="zh-CN" altLang="en-US" sz="1200" b="0" i="0" kern="1200" dirty="0">
                <a:solidFill>
                  <a:schemeClr val="tx1"/>
                </a:solidFill>
                <a:effectLst/>
                <a:latin typeface="+mn-lt"/>
                <a:ea typeface="+mn-ea"/>
                <a:cs typeface="+mn-cs"/>
              </a:rPr>
              <a:t>如果一个人去分析一组天文星体检测数据，需要</a:t>
            </a:r>
            <a:r>
              <a:rPr lang="en-US" altLang="zh-CN" sz="1200" b="0" i="0" kern="1200" dirty="0">
                <a:solidFill>
                  <a:schemeClr val="tx1"/>
                </a:solidFill>
                <a:effectLst/>
                <a:latin typeface="+mn-lt"/>
                <a:ea typeface="+mn-ea"/>
                <a:cs typeface="+mn-cs"/>
              </a:rPr>
              <a:t>169</a:t>
            </a:r>
            <a:r>
              <a:rPr lang="zh-CN" altLang="en-US" sz="1200" b="0" i="0" kern="1200" dirty="0">
                <a:solidFill>
                  <a:schemeClr val="tx1"/>
                </a:solidFill>
                <a:effectLst/>
                <a:latin typeface="+mn-lt"/>
                <a:ea typeface="+mn-ea"/>
                <a:cs typeface="+mn-cs"/>
              </a:rPr>
              <a:t>年，用集群只需要</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秒。</a:t>
            </a:r>
            <a:br>
              <a:rPr lang="zh-CN" altLang="en-US" dirty="0"/>
            </a:br>
            <a:r>
              <a:rPr lang="zh-CN" altLang="en-US" sz="1200" b="0" i="0" kern="1200" dirty="0">
                <a:solidFill>
                  <a:schemeClr val="tx1"/>
                </a:solidFill>
                <a:effectLst/>
                <a:latin typeface="+mn-lt"/>
                <a:ea typeface="+mn-ea"/>
                <a:cs typeface="+mn-cs"/>
              </a:rPr>
              <a:t>这个集群可以在</a:t>
            </a:r>
            <a:r>
              <a:rPr lang="en-US" altLang="zh-CN" sz="1200" b="0" i="0" kern="1200" dirty="0">
                <a:solidFill>
                  <a:schemeClr val="tx1"/>
                </a:solidFill>
                <a:effectLst/>
                <a:latin typeface="+mn-lt"/>
                <a:ea typeface="+mn-ea"/>
                <a:cs typeface="+mn-cs"/>
              </a:rPr>
              <a:t>26.9</a:t>
            </a:r>
            <a:r>
              <a:rPr lang="zh-CN" altLang="en-US" sz="1200" b="0" i="0" kern="1200" dirty="0">
                <a:solidFill>
                  <a:schemeClr val="tx1"/>
                </a:solidFill>
                <a:effectLst/>
                <a:latin typeface="+mn-lt"/>
                <a:ea typeface="+mn-ea"/>
                <a:cs typeface="+mn-cs"/>
              </a:rPr>
              <a:t>秒时间内学习</a:t>
            </a:r>
            <a:r>
              <a:rPr lang="en-US" altLang="zh-CN" sz="1200" b="0" i="0" kern="1200" dirty="0">
                <a:solidFill>
                  <a:schemeClr val="tx1"/>
                </a:solidFill>
                <a:effectLst/>
                <a:latin typeface="+mn-lt"/>
                <a:ea typeface="+mn-ea"/>
                <a:cs typeface="+mn-cs"/>
              </a:rPr>
              <a:t>1200</a:t>
            </a:r>
            <a:r>
              <a:rPr lang="zh-CN" altLang="en-US" sz="1200" b="0" i="0" kern="1200" dirty="0">
                <a:solidFill>
                  <a:schemeClr val="tx1"/>
                </a:solidFill>
                <a:effectLst/>
                <a:latin typeface="+mn-lt"/>
                <a:ea typeface="+mn-ea"/>
                <a:cs typeface="+mn-cs"/>
              </a:rPr>
              <a:t>万照照片，形成一个模型，用于图像识别。</a:t>
            </a:r>
            <a:endParaRPr lang="zh-CN" altLang="en-US" dirty="0"/>
          </a:p>
        </p:txBody>
      </p:sp>
      <p:sp>
        <p:nvSpPr>
          <p:cNvPr id="4" name="灯片编号占位符 3"/>
          <p:cNvSpPr>
            <a:spLocks noGrp="1"/>
          </p:cNvSpPr>
          <p:nvPr>
            <p:ph type="sldNum" sz="quarter" idx="5"/>
          </p:nvPr>
        </p:nvSpPr>
        <p:spPr/>
        <p:txBody>
          <a:bodyPr/>
          <a:lstStyle/>
          <a:p>
            <a:fld id="{A9775B6F-3F39-4382-BCBA-7661A099A987}" type="slidenum">
              <a:rPr lang="zh-CN" altLang="en-US" smtClean="0">
                <a:solidFill>
                  <a:prstClr val="black"/>
                </a:solidFill>
              </a:rPr>
              <a:pPr/>
              <a:t>6</a:t>
            </a:fld>
            <a:endParaRPr lang="zh-CN" altLang="en-US">
              <a:solidFill>
                <a:prstClr val="black"/>
              </a:solidFill>
            </a:endParaRPr>
          </a:p>
        </p:txBody>
      </p:sp>
      <p:sp>
        <p:nvSpPr>
          <p:cNvPr id="5" name="页脚占位符 4"/>
          <p:cNvSpPr>
            <a:spLocks noGrp="1"/>
          </p:cNvSpPr>
          <p:nvPr>
            <p:ph type="ftr" sz="quarter" idx="10"/>
          </p:nvPr>
        </p:nvSpPr>
        <p:spPr/>
        <p:txBody>
          <a:bodyPr/>
          <a:lstStyle/>
          <a:p>
            <a:endParaRPr lang="zh-CN" altLang="en-US">
              <a:solidFill>
                <a:prstClr val="black"/>
              </a:solidFill>
            </a:endParaRPr>
          </a:p>
        </p:txBody>
      </p:sp>
    </p:spTree>
    <p:extLst>
      <p:ext uri="{BB962C8B-B14F-4D97-AF65-F5344CB8AC3E}">
        <p14:creationId xmlns:p14="http://schemas.microsoft.com/office/powerpoint/2010/main" val="1809566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人脑神经元数量接近千亿</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突出数量（参数量）百万亿</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GPT-3</a:t>
            </a:r>
            <a:r>
              <a:rPr lang="zh-CN" altLang="en-US" sz="12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参数量达</a:t>
            </a:r>
            <a:r>
              <a:rPr lang="en-US" altLang="zh-CN" sz="12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1750</a:t>
            </a:r>
            <a:r>
              <a:rPr lang="zh-CN" altLang="en-US" sz="12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亿</a:t>
            </a:r>
            <a:endParaRPr lang="en-US" altLang="zh-CN" dirty="0"/>
          </a:p>
          <a:p>
            <a:r>
              <a:rPr lang="en-US" altLang="zh-CN" sz="1200" b="0" i="0" kern="1200">
                <a:solidFill>
                  <a:schemeClr val="tx1"/>
                </a:solidFill>
                <a:effectLst/>
                <a:latin typeface="+mn-lt"/>
                <a:ea typeface="+mn-ea"/>
                <a:cs typeface="+mn-cs"/>
              </a:rPr>
              <a:t>2.</a:t>
            </a:r>
            <a:r>
              <a:rPr lang="zh-CN" altLang="en-US" sz="1200" b="0" i="0" kern="1200">
                <a:solidFill>
                  <a:schemeClr val="tx1"/>
                </a:solidFill>
                <a:effectLst/>
                <a:latin typeface="+mn-lt"/>
                <a:ea typeface="+mn-ea"/>
                <a:cs typeface="+mn-cs"/>
              </a:rPr>
              <a:t>一</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级</a:t>
            </a:r>
            <a:r>
              <a:rPr lang="en-US" altLang="zh-CN" sz="1200" b="0" i="0" kern="1200" dirty="0">
                <a:solidFill>
                  <a:schemeClr val="tx1"/>
                </a:solidFill>
                <a:effectLst/>
                <a:latin typeface="+mn-lt"/>
                <a:ea typeface="+mn-ea"/>
                <a:cs typeface="+mn-cs"/>
              </a:rPr>
              <a:t>900</a:t>
            </a:r>
            <a:r>
              <a:rPr lang="zh-CN" altLang="en-US" sz="1200" b="0" i="0" kern="1200" dirty="0">
                <a:solidFill>
                  <a:schemeClr val="tx1"/>
                </a:solidFill>
                <a:effectLst/>
                <a:latin typeface="+mn-lt"/>
                <a:ea typeface="+mn-ea"/>
                <a:cs typeface="+mn-cs"/>
              </a:rPr>
              <a:t>集群计算中心，相当于</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万台</a:t>
            </a:r>
            <a:r>
              <a:rPr lang="en-US" altLang="zh-CN" sz="1200" b="0" i="0" kern="1200" dirty="0">
                <a:solidFill>
                  <a:schemeClr val="tx1"/>
                </a:solidFill>
                <a:effectLst/>
                <a:latin typeface="+mn-lt"/>
                <a:ea typeface="+mn-ea"/>
                <a:cs typeface="+mn-cs"/>
              </a:rPr>
              <a:t>PC</a:t>
            </a:r>
            <a:r>
              <a:rPr lang="zh-CN" altLang="en-US" sz="1200" b="0" i="0" kern="1200" dirty="0">
                <a:solidFill>
                  <a:schemeClr val="tx1"/>
                </a:solidFill>
                <a:effectLst/>
                <a:latin typeface="+mn-lt"/>
                <a:ea typeface="+mn-ea"/>
                <a:cs typeface="+mn-cs"/>
              </a:rPr>
              <a:t>电脑，一个时钟周期可以进行</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亿亿”次计算。</a:t>
            </a:r>
            <a:br>
              <a:rPr lang="zh-CN" altLang="en-US" dirty="0"/>
            </a:br>
            <a:r>
              <a:rPr lang="zh-CN" altLang="en-US" sz="1200" b="0" i="0" kern="1200" dirty="0">
                <a:solidFill>
                  <a:schemeClr val="tx1"/>
                </a:solidFill>
                <a:effectLst/>
                <a:latin typeface="+mn-lt"/>
                <a:ea typeface="+mn-ea"/>
                <a:cs typeface="+mn-cs"/>
              </a:rPr>
              <a:t>如果一个人去分析一组天文星体检测数据，需要</a:t>
            </a:r>
            <a:r>
              <a:rPr lang="en-US" altLang="zh-CN" sz="1200" b="0" i="0" kern="1200" dirty="0">
                <a:solidFill>
                  <a:schemeClr val="tx1"/>
                </a:solidFill>
                <a:effectLst/>
                <a:latin typeface="+mn-lt"/>
                <a:ea typeface="+mn-ea"/>
                <a:cs typeface="+mn-cs"/>
              </a:rPr>
              <a:t>169</a:t>
            </a:r>
            <a:r>
              <a:rPr lang="zh-CN" altLang="en-US" sz="1200" b="0" i="0" kern="1200" dirty="0">
                <a:solidFill>
                  <a:schemeClr val="tx1"/>
                </a:solidFill>
                <a:effectLst/>
                <a:latin typeface="+mn-lt"/>
                <a:ea typeface="+mn-ea"/>
                <a:cs typeface="+mn-cs"/>
              </a:rPr>
              <a:t>年，用集群只需要</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秒。</a:t>
            </a:r>
            <a:br>
              <a:rPr lang="zh-CN" altLang="en-US" dirty="0"/>
            </a:br>
            <a:r>
              <a:rPr lang="zh-CN" altLang="en-US" sz="1200" b="0" i="0" kern="1200" dirty="0">
                <a:solidFill>
                  <a:schemeClr val="tx1"/>
                </a:solidFill>
                <a:effectLst/>
                <a:latin typeface="+mn-lt"/>
                <a:ea typeface="+mn-ea"/>
                <a:cs typeface="+mn-cs"/>
              </a:rPr>
              <a:t>这个集群可以在</a:t>
            </a:r>
            <a:r>
              <a:rPr lang="en-US" altLang="zh-CN" sz="1200" b="0" i="0" kern="1200" dirty="0">
                <a:solidFill>
                  <a:schemeClr val="tx1"/>
                </a:solidFill>
                <a:effectLst/>
                <a:latin typeface="+mn-lt"/>
                <a:ea typeface="+mn-ea"/>
                <a:cs typeface="+mn-cs"/>
              </a:rPr>
              <a:t>26.9</a:t>
            </a:r>
            <a:r>
              <a:rPr lang="zh-CN" altLang="en-US" sz="1200" b="0" i="0" kern="1200" dirty="0">
                <a:solidFill>
                  <a:schemeClr val="tx1"/>
                </a:solidFill>
                <a:effectLst/>
                <a:latin typeface="+mn-lt"/>
                <a:ea typeface="+mn-ea"/>
                <a:cs typeface="+mn-cs"/>
              </a:rPr>
              <a:t>秒时间内学习</a:t>
            </a:r>
            <a:r>
              <a:rPr lang="en-US" altLang="zh-CN" sz="1200" b="0" i="0" kern="1200" dirty="0">
                <a:solidFill>
                  <a:schemeClr val="tx1"/>
                </a:solidFill>
                <a:effectLst/>
                <a:latin typeface="+mn-lt"/>
                <a:ea typeface="+mn-ea"/>
                <a:cs typeface="+mn-cs"/>
              </a:rPr>
              <a:t>1200</a:t>
            </a:r>
            <a:r>
              <a:rPr lang="zh-CN" altLang="en-US" sz="1200" b="0" i="0" kern="1200" dirty="0">
                <a:solidFill>
                  <a:schemeClr val="tx1"/>
                </a:solidFill>
                <a:effectLst/>
                <a:latin typeface="+mn-lt"/>
                <a:ea typeface="+mn-ea"/>
                <a:cs typeface="+mn-cs"/>
              </a:rPr>
              <a:t>万照照片，形成一个模型，用于图像识别。</a:t>
            </a:r>
            <a:endParaRPr lang="zh-CN" altLang="en-US" dirty="0"/>
          </a:p>
        </p:txBody>
      </p:sp>
      <p:sp>
        <p:nvSpPr>
          <p:cNvPr id="4" name="灯片编号占位符 3"/>
          <p:cNvSpPr>
            <a:spLocks noGrp="1"/>
          </p:cNvSpPr>
          <p:nvPr>
            <p:ph type="sldNum" sz="quarter" idx="5"/>
          </p:nvPr>
        </p:nvSpPr>
        <p:spPr/>
        <p:txBody>
          <a:bodyPr/>
          <a:lstStyle/>
          <a:p>
            <a:fld id="{A9775B6F-3F39-4382-BCBA-7661A099A987}" type="slidenum">
              <a:rPr lang="zh-CN" altLang="en-US" smtClean="0">
                <a:solidFill>
                  <a:prstClr val="black"/>
                </a:solidFill>
              </a:rPr>
              <a:pPr/>
              <a:t>7</a:t>
            </a:fld>
            <a:endParaRPr lang="zh-CN" altLang="en-US">
              <a:solidFill>
                <a:prstClr val="black"/>
              </a:solidFill>
            </a:endParaRPr>
          </a:p>
        </p:txBody>
      </p:sp>
      <p:sp>
        <p:nvSpPr>
          <p:cNvPr id="5" name="页脚占位符 4"/>
          <p:cNvSpPr>
            <a:spLocks noGrp="1"/>
          </p:cNvSpPr>
          <p:nvPr>
            <p:ph type="ftr" sz="quarter" idx="10"/>
          </p:nvPr>
        </p:nvSpPr>
        <p:spPr/>
        <p:txBody>
          <a:bodyPr/>
          <a:lstStyle/>
          <a:p>
            <a:endParaRPr lang="zh-CN" altLang="en-US">
              <a:solidFill>
                <a:prstClr val="black"/>
              </a:solidFill>
            </a:endParaRPr>
          </a:p>
        </p:txBody>
      </p:sp>
    </p:spTree>
    <p:extLst>
      <p:ext uri="{BB962C8B-B14F-4D97-AF65-F5344CB8AC3E}">
        <p14:creationId xmlns:p14="http://schemas.microsoft.com/office/powerpoint/2010/main" val="3610403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人脑神经元数量接近千亿</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突出数量（参数量）百万亿</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GPT-3</a:t>
            </a:r>
            <a:r>
              <a:rPr lang="zh-CN" altLang="en-US" sz="12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参数量达</a:t>
            </a:r>
            <a:r>
              <a:rPr lang="en-US" altLang="zh-CN" sz="12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1750</a:t>
            </a:r>
            <a:r>
              <a:rPr lang="zh-CN" altLang="en-US" sz="12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亿</a:t>
            </a:r>
            <a:endParaRPr lang="en-US" altLang="zh-CN" dirty="0"/>
          </a:p>
          <a:p>
            <a:r>
              <a:rPr lang="en-US" altLang="zh-CN" sz="1200" b="0" i="0" kern="1200">
                <a:solidFill>
                  <a:schemeClr val="tx1"/>
                </a:solidFill>
                <a:effectLst/>
                <a:latin typeface="+mn-lt"/>
                <a:ea typeface="+mn-ea"/>
                <a:cs typeface="+mn-cs"/>
              </a:rPr>
              <a:t>2.</a:t>
            </a:r>
            <a:r>
              <a:rPr lang="zh-CN" altLang="en-US" sz="1200" b="0" i="0" kern="1200">
                <a:solidFill>
                  <a:schemeClr val="tx1"/>
                </a:solidFill>
                <a:effectLst/>
                <a:latin typeface="+mn-lt"/>
                <a:ea typeface="+mn-ea"/>
                <a:cs typeface="+mn-cs"/>
              </a:rPr>
              <a:t>一</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级</a:t>
            </a:r>
            <a:r>
              <a:rPr lang="en-US" altLang="zh-CN" sz="1200" b="0" i="0" kern="1200" dirty="0">
                <a:solidFill>
                  <a:schemeClr val="tx1"/>
                </a:solidFill>
                <a:effectLst/>
                <a:latin typeface="+mn-lt"/>
                <a:ea typeface="+mn-ea"/>
                <a:cs typeface="+mn-cs"/>
              </a:rPr>
              <a:t>900</a:t>
            </a:r>
            <a:r>
              <a:rPr lang="zh-CN" altLang="en-US" sz="1200" b="0" i="0" kern="1200" dirty="0">
                <a:solidFill>
                  <a:schemeClr val="tx1"/>
                </a:solidFill>
                <a:effectLst/>
                <a:latin typeface="+mn-lt"/>
                <a:ea typeface="+mn-ea"/>
                <a:cs typeface="+mn-cs"/>
              </a:rPr>
              <a:t>集群计算中心，相当于</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万台</a:t>
            </a:r>
            <a:r>
              <a:rPr lang="en-US" altLang="zh-CN" sz="1200" b="0" i="0" kern="1200" dirty="0">
                <a:solidFill>
                  <a:schemeClr val="tx1"/>
                </a:solidFill>
                <a:effectLst/>
                <a:latin typeface="+mn-lt"/>
                <a:ea typeface="+mn-ea"/>
                <a:cs typeface="+mn-cs"/>
              </a:rPr>
              <a:t>PC</a:t>
            </a:r>
            <a:r>
              <a:rPr lang="zh-CN" altLang="en-US" sz="1200" b="0" i="0" kern="1200" dirty="0">
                <a:solidFill>
                  <a:schemeClr val="tx1"/>
                </a:solidFill>
                <a:effectLst/>
                <a:latin typeface="+mn-lt"/>
                <a:ea typeface="+mn-ea"/>
                <a:cs typeface="+mn-cs"/>
              </a:rPr>
              <a:t>电脑，一个时钟周期可以进行</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亿亿”次计算。</a:t>
            </a:r>
            <a:br>
              <a:rPr lang="zh-CN" altLang="en-US" dirty="0"/>
            </a:br>
            <a:r>
              <a:rPr lang="zh-CN" altLang="en-US" sz="1200" b="0" i="0" kern="1200" dirty="0">
                <a:solidFill>
                  <a:schemeClr val="tx1"/>
                </a:solidFill>
                <a:effectLst/>
                <a:latin typeface="+mn-lt"/>
                <a:ea typeface="+mn-ea"/>
                <a:cs typeface="+mn-cs"/>
              </a:rPr>
              <a:t>如果一个人去分析一组天文星体检测数据，需要</a:t>
            </a:r>
            <a:r>
              <a:rPr lang="en-US" altLang="zh-CN" sz="1200" b="0" i="0" kern="1200" dirty="0">
                <a:solidFill>
                  <a:schemeClr val="tx1"/>
                </a:solidFill>
                <a:effectLst/>
                <a:latin typeface="+mn-lt"/>
                <a:ea typeface="+mn-ea"/>
                <a:cs typeface="+mn-cs"/>
              </a:rPr>
              <a:t>169</a:t>
            </a:r>
            <a:r>
              <a:rPr lang="zh-CN" altLang="en-US" sz="1200" b="0" i="0" kern="1200" dirty="0">
                <a:solidFill>
                  <a:schemeClr val="tx1"/>
                </a:solidFill>
                <a:effectLst/>
                <a:latin typeface="+mn-lt"/>
                <a:ea typeface="+mn-ea"/>
                <a:cs typeface="+mn-cs"/>
              </a:rPr>
              <a:t>年，用集群只需要</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秒。</a:t>
            </a:r>
            <a:br>
              <a:rPr lang="zh-CN" altLang="en-US" dirty="0"/>
            </a:br>
            <a:r>
              <a:rPr lang="zh-CN" altLang="en-US" sz="1200" b="0" i="0" kern="1200" dirty="0">
                <a:solidFill>
                  <a:schemeClr val="tx1"/>
                </a:solidFill>
                <a:effectLst/>
                <a:latin typeface="+mn-lt"/>
                <a:ea typeface="+mn-ea"/>
                <a:cs typeface="+mn-cs"/>
              </a:rPr>
              <a:t>这个集群可以在</a:t>
            </a:r>
            <a:r>
              <a:rPr lang="en-US" altLang="zh-CN" sz="1200" b="0" i="0" kern="1200" dirty="0">
                <a:solidFill>
                  <a:schemeClr val="tx1"/>
                </a:solidFill>
                <a:effectLst/>
                <a:latin typeface="+mn-lt"/>
                <a:ea typeface="+mn-ea"/>
                <a:cs typeface="+mn-cs"/>
              </a:rPr>
              <a:t>26.9</a:t>
            </a:r>
            <a:r>
              <a:rPr lang="zh-CN" altLang="en-US" sz="1200" b="0" i="0" kern="1200" dirty="0">
                <a:solidFill>
                  <a:schemeClr val="tx1"/>
                </a:solidFill>
                <a:effectLst/>
                <a:latin typeface="+mn-lt"/>
                <a:ea typeface="+mn-ea"/>
                <a:cs typeface="+mn-cs"/>
              </a:rPr>
              <a:t>秒时间内学习</a:t>
            </a:r>
            <a:r>
              <a:rPr lang="en-US" altLang="zh-CN" sz="1200" b="0" i="0" kern="1200" dirty="0">
                <a:solidFill>
                  <a:schemeClr val="tx1"/>
                </a:solidFill>
                <a:effectLst/>
                <a:latin typeface="+mn-lt"/>
                <a:ea typeface="+mn-ea"/>
                <a:cs typeface="+mn-cs"/>
              </a:rPr>
              <a:t>1200</a:t>
            </a:r>
            <a:r>
              <a:rPr lang="zh-CN" altLang="en-US" sz="1200" b="0" i="0" kern="1200" dirty="0">
                <a:solidFill>
                  <a:schemeClr val="tx1"/>
                </a:solidFill>
                <a:effectLst/>
                <a:latin typeface="+mn-lt"/>
                <a:ea typeface="+mn-ea"/>
                <a:cs typeface="+mn-cs"/>
              </a:rPr>
              <a:t>万照照片，形成一个模型，用于图像识别。</a:t>
            </a:r>
            <a:endParaRPr lang="zh-CN" altLang="en-US" dirty="0"/>
          </a:p>
        </p:txBody>
      </p:sp>
      <p:sp>
        <p:nvSpPr>
          <p:cNvPr id="4" name="灯片编号占位符 3"/>
          <p:cNvSpPr>
            <a:spLocks noGrp="1"/>
          </p:cNvSpPr>
          <p:nvPr>
            <p:ph type="sldNum" sz="quarter" idx="5"/>
          </p:nvPr>
        </p:nvSpPr>
        <p:spPr/>
        <p:txBody>
          <a:bodyPr/>
          <a:lstStyle/>
          <a:p>
            <a:fld id="{A9775B6F-3F39-4382-BCBA-7661A099A987}" type="slidenum">
              <a:rPr lang="zh-CN" altLang="en-US" smtClean="0">
                <a:solidFill>
                  <a:prstClr val="black"/>
                </a:solidFill>
              </a:rPr>
              <a:pPr/>
              <a:t>8</a:t>
            </a:fld>
            <a:endParaRPr lang="zh-CN" altLang="en-US">
              <a:solidFill>
                <a:prstClr val="black"/>
              </a:solidFill>
            </a:endParaRPr>
          </a:p>
        </p:txBody>
      </p:sp>
      <p:sp>
        <p:nvSpPr>
          <p:cNvPr id="5" name="页脚占位符 4"/>
          <p:cNvSpPr>
            <a:spLocks noGrp="1"/>
          </p:cNvSpPr>
          <p:nvPr>
            <p:ph type="ftr" sz="quarter" idx="10"/>
          </p:nvPr>
        </p:nvSpPr>
        <p:spPr/>
        <p:txBody>
          <a:bodyPr/>
          <a:lstStyle/>
          <a:p>
            <a:endParaRPr lang="zh-CN" altLang="en-US">
              <a:solidFill>
                <a:prstClr val="black"/>
              </a:solidFill>
            </a:endParaRPr>
          </a:p>
        </p:txBody>
      </p:sp>
    </p:spTree>
    <p:extLst>
      <p:ext uri="{BB962C8B-B14F-4D97-AF65-F5344CB8AC3E}">
        <p14:creationId xmlns:p14="http://schemas.microsoft.com/office/powerpoint/2010/main" val="1829938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775B6F-3F39-4382-BCBA-7661A099A987}" type="slidenum">
              <a:rPr lang="zh-CN" altLang="en-US" smtClean="0">
                <a:solidFill>
                  <a:prstClr val="black"/>
                </a:solidFill>
              </a:rPr>
              <a:pPr/>
              <a:t>9</a:t>
            </a:fld>
            <a:endParaRPr lang="zh-CN" altLang="en-US">
              <a:solidFill>
                <a:prstClr val="black"/>
              </a:solidFill>
            </a:endParaRPr>
          </a:p>
        </p:txBody>
      </p:sp>
      <p:sp>
        <p:nvSpPr>
          <p:cNvPr id="5" name="页脚占位符 4"/>
          <p:cNvSpPr>
            <a:spLocks noGrp="1"/>
          </p:cNvSpPr>
          <p:nvPr>
            <p:ph type="ftr" sz="quarter" idx="10"/>
          </p:nvPr>
        </p:nvSpPr>
        <p:spPr/>
        <p:txBody>
          <a:bodyPr/>
          <a:lstStyle/>
          <a:p>
            <a:endParaRPr lang="zh-CN" altLang="en-US">
              <a:solidFill>
                <a:prstClr val="black"/>
              </a:solidFill>
            </a:endParaRPr>
          </a:p>
        </p:txBody>
      </p:sp>
    </p:spTree>
    <p:extLst>
      <p:ext uri="{BB962C8B-B14F-4D97-AF65-F5344CB8AC3E}">
        <p14:creationId xmlns:p14="http://schemas.microsoft.com/office/powerpoint/2010/main" val="81611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slideMaster" Target="../slideMasters/slideMaster1.xml"/><Relationship Id="rId4"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2.xml"/><Relationship Id="rId5" Type="http://schemas.openxmlformats.org/officeDocument/2006/relationships/tags" Target="../tags/tag16.xml"/><Relationship Id="rId4" Type="http://schemas.openxmlformats.org/officeDocument/2006/relationships/tags" Target="../tags/tag15.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2.xml"/><Relationship Id="rId5" Type="http://schemas.openxmlformats.org/officeDocument/2006/relationships/tags" Target="../tags/tag21.xml"/><Relationship Id="rId4" Type="http://schemas.openxmlformats.org/officeDocument/2006/relationships/tags" Target="../tags/tag2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1.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Master" Target="../slideMasters/slideMaster2.xml"/><Relationship Id="rId5" Type="http://schemas.openxmlformats.org/officeDocument/2006/relationships/tags" Target="../tags/tag26.xml"/><Relationship Id="rId4" Type="http://schemas.openxmlformats.org/officeDocument/2006/relationships/tags" Target="../tags/tag2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slideMaster" Target="../slideMasters/slideMaster2.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40.xml"/><Relationship Id="rId3" Type="http://schemas.openxmlformats.org/officeDocument/2006/relationships/tags" Target="../tags/tag35.xml"/><Relationship Id="rId7" Type="http://schemas.openxmlformats.org/officeDocument/2006/relationships/tags" Target="../tags/tag39.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slideMaster" Target="../slideMasters/slideMaster2.xml"/><Relationship Id="rId4" Type="http://schemas.openxmlformats.org/officeDocument/2006/relationships/tags" Target="../tags/tag44.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slideMaster" Target="../slideMasters/slideMaster2.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Master" Target="../slideMasters/slideMaster2.xml"/><Relationship Id="rId5" Type="http://schemas.openxmlformats.org/officeDocument/2006/relationships/tags" Target="../tags/tag58.xml"/><Relationship Id="rId4" Type="http://schemas.openxmlformats.org/officeDocument/2006/relationships/tags" Target="../tags/tag57.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slideMaster" Target="../slideMasters/slideMaster2.xml"/><Relationship Id="rId4" Type="http://schemas.openxmlformats.org/officeDocument/2006/relationships/tags" Target="../tags/tag62.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Master" Target="../slideMasters/slideMaster2.xml"/><Relationship Id="rId5" Type="http://schemas.openxmlformats.org/officeDocument/2006/relationships/tags" Target="../tags/tag67.xml"/><Relationship Id="rId4" Type="http://schemas.openxmlformats.org/officeDocument/2006/relationships/tags" Target="../tags/tag6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Master" Target="../slideMasters/slideMaster4.xml"/><Relationship Id="rId5" Type="http://schemas.openxmlformats.org/officeDocument/2006/relationships/tags" Target="../tags/tag72.xml"/><Relationship Id="rId4" Type="http://schemas.openxmlformats.org/officeDocument/2006/relationships/tags" Target="../tags/tag7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827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6AA932-020E-4995-9E25-B44E10A941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528" y="539262"/>
            <a:ext cx="9877989" cy="6858000"/>
          </a:xfrm>
          <a:prstGeom prst="rect">
            <a:avLst/>
          </a:prstGeom>
        </p:spPr>
      </p:pic>
    </p:spTree>
    <p:extLst>
      <p:ext uri="{BB962C8B-B14F-4D97-AF65-F5344CB8AC3E}">
        <p14:creationId xmlns:p14="http://schemas.microsoft.com/office/powerpoint/2010/main" val="2122009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a:prstGeom prst="rect">
            <a:avLst/>
          </a:prstGeo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a:prstGeom prst="rect">
            <a:avLst/>
          </a:prstGeo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9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5" name="页脚占位符 4"/>
          <p:cNvSpPr>
            <a:spLocks noGrp="1"/>
          </p:cNvSpPr>
          <p:nvPr>
            <p:ph type="ftr" sz="quarter" idx="11"/>
            <p:custDataLst>
              <p:tags r:id="rId3"/>
            </p:custDataLst>
          </p:nvPr>
        </p:nvSpPr>
        <p:spPr>
          <a:xfrm>
            <a:off x="4116000" y="6314400"/>
            <a:ext cx="3960000" cy="316800"/>
          </a:xfrm>
          <a:prstGeom prst="rect">
            <a:avLst/>
          </a:prstGeom>
        </p:spPr>
        <p:txBody>
          <a:bodyPr/>
          <a:lstStyle/>
          <a:p>
            <a:endParaRPr lang="zh-CN" altLang="en-US"/>
          </a:p>
        </p:txBody>
      </p:sp>
      <p:sp>
        <p:nvSpPr>
          <p:cNvPr id="6" name="灯片编号占位符 5"/>
          <p:cNvSpPr>
            <a:spLocks noGrp="1"/>
          </p:cNvSpPr>
          <p:nvPr>
            <p:ph type="sldNum" sz="quarter" idx="12"/>
            <p:custDataLst>
              <p:tags r:id="rId4"/>
            </p:custDataLst>
          </p:nvPr>
        </p:nvSpPr>
        <p:spPr>
          <a:xfrm>
            <a:off x="918638" y="6314400"/>
            <a:ext cx="2700000" cy="316800"/>
          </a:xfrm>
          <a:prstGeom prst="rect">
            <a:avLst/>
          </a:prstGeom>
        </p:spPr>
        <p:txBody>
          <a:bodyPr/>
          <a:lstStyle>
            <a:lvl1pPr algn="l">
              <a:defRPr/>
            </a:lvl1pPr>
          </a:lstStyle>
          <a:p>
            <a:fld id="{49AE70B2-8BF9-45C0-BB95-33D1B9D3A854}" type="slidenum">
              <a:rPr lang="zh-CN" altLang="en-US" smtClean="0"/>
              <a:pPr/>
              <a:t>‹#›</a:t>
            </a:fld>
            <a:endParaRPr lang="zh-CN" altLang="en-US" dirty="0"/>
          </a:p>
        </p:txBody>
      </p:sp>
    </p:spTree>
    <p:extLst>
      <p:ext uri="{BB962C8B-B14F-4D97-AF65-F5344CB8AC3E}">
        <p14:creationId xmlns:p14="http://schemas.microsoft.com/office/powerpoint/2010/main" val="40030745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64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r>
              <a:rPr lang="en-US" altLang="zh-CN">
                <a:solidFill>
                  <a:srgbClr val="000000">
                    <a:tint val="75000"/>
                  </a:srgbClr>
                </a:solidFill>
              </a:rPr>
              <a:t>‹#›</a:t>
            </a:r>
            <a:endParaRPr lang="zh-CN" altLang="en-US">
              <a:solidFill>
                <a:srgbClr val="000000">
                  <a:tint val="75000"/>
                </a:srgbClr>
              </a:solidFill>
            </a:endParaRPr>
          </a:p>
        </p:txBody>
      </p:sp>
      <p:sp>
        <p:nvSpPr>
          <p:cNvPr id="17" name="页脚占位符 16"/>
          <p:cNvSpPr>
            <a:spLocks noGrp="1"/>
          </p:cNvSpPr>
          <p:nvPr>
            <p:ph type="ftr" sz="quarter" idx="11"/>
            <p:custDataLst>
              <p:tags r:id="rId4"/>
            </p:custDataLst>
          </p:nvPr>
        </p:nvSpPr>
        <p:spPr/>
        <p:txBody>
          <a:bodyPr/>
          <a:lstStyle/>
          <a:p>
            <a:endParaRPr lang="zh-CN" altLang="en-US" dirty="0">
              <a:solidFill>
                <a:srgbClr val="000000">
                  <a:tint val="75000"/>
                </a:srgbClr>
              </a:solidFill>
            </a:endParaRPr>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solidFill>
                  <a:srgbClr val="000000">
                    <a:tint val="75000"/>
                  </a:srgbClr>
                </a:solidFill>
              </a:rPr>
              <a:pPr/>
              <a:t>‹#›</a:t>
            </a:fld>
            <a:endParaRPr lang="zh-CN" altLang="en-US" dirty="0">
              <a:solidFill>
                <a:srgbClr val="000000">
                  <a:tint val="75000"/>
                </a:srgbClr>
              </a:solidFill>
            </a:endParaRPr>
          </a:p>
        </p:txBody>
      </p:sp>
    </p:spTree>
    <p:extLst>
      <p:ext uri="{BB962C8B-B14F-4D97-AF65-F5344CB8AC3E}">
        <p14:creationId xmlns:p14="http://schemas.microsoft.com/office/powerpoint/2010/main" val="33435003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9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r>
              <a:rPr lang="en-US" altLang="zh-CN">
                <a:solidFill>
                  <a:srgbClr val="000000">
                    <a:tint val="75000"/>
                  </a:srgbClr>
                </a:solidFill>
              </a:rPr>
              <a:t>‹#›</a:t>
            </a:r>
            <a:endParaRPr lang="zh-CN" altLang="en-US">
              <a:solidFill>
                <a:srgbClr val="000000">
                  <a:tint val="75000"/>
                </a:srgbClr>
              </a:solidFill>
            </a:endParaRPr>
          </a:p>
        </p:txBody>
      </p:sp>
      <p:sp>
        <p:nvSpPr>
          <p:cNvPr id="5" name="页脚占位符 4"/>
          <p:cNvSpPr>
            <a:spLocks noGrp="1"/>
          </p:cNvSpPr>
          <p:nvPr>
            <p:ph type="ftr" sz="quarter" idx="11"/>
            <p:custDataLst>
              <p:tags r:id="rId4"/>
            </p:custDataLst>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3700477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r>
              <a:rPr lang="en-US" altLang="zh-CN">
                <a:solidFill>
                  <a:srgbClr val="000000">
                    <a:tint val="75000"/>
                  </a:srgbClr>
                </a:solidFill>
              </a:rPr>
              <a:t>‹#›</a:t>
            </a:r>
            <a:endParaRPr lang="zh-CN" altLang="en-US">
              <a:solidFill>
                <a:srgbClr val="000000">
                  <a:tint val="75000"/>
                </a:srgbClr>
              </a:solidFill>
            </a:endParaRPr>
          </a:p>
        </p:txBody>
      </p:sp>
      <p:sp>
        <p:nvSpPr>
          <p:cNvPr id="5" name="页脚占位符 4"/>
          <p:cNvSpPr>
            <a:spLocks noGrp="1"/>
          </p:cNvSpPr>
          <p:nvPr>
            <p:ph type="ftr" sz="quarter" idx="11"/>
            <p:custDataLst>
              <p:tags r:id="rId4"/>
            </p:custDataLst>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solidFill>
                  <a:srgbClr val="000000">
                    <a:tint val="75000"/>
                  </a:srgbClr>
                </a:solidFill>
              </a:rPr>
              <a:pPr/>
              <a:t>‹#›</a:t>
            </a:fld>
            <a:endParaRPr lang="zh-CN" altLang="en-US">
              <a:solidFill>
                <a:srgbClr val="000000">
                  <a:tint val="75000"/>
                </a:srgbClr>
              </a:solidFill>
            </a:endParaRPr>
          </a:p>
        </p:txBody>
      </p:sp>
      <p:pic>
        <p:nvPicPr>
          <p:cNvPr id="7" name="图片 6" descr="Logo 2"/>
          <p:cNvPicPr>
            <a:picLocks noChangeAspect="1"/>
          </p:cNvPicPr>
          <p:nvPr userDrawn="1"/>
        </p:nvPicPr>
        <p:blipFill>
          <a:blip r:embed="rId7"/>
          <a:stretch>
            <a:fillRect/>
          </a:stretch>
        </p:blipFill>
        <p:spPr>
          <a:xfrm>
            <a:off x="11321686" y="6040650"/>
            <a:ext cx="701446" cy="590550"/>
          </a:xfrm>
          <a:prstGeom prst="rect">
            <a:avLst/>
          </a:prstGeom>
        </p:spPr>
      </p:pic>
    </p:spTree>
    <p:extLst>
      <p:ext uri="{BB962C8B-B14F-4D97-AF65-F5344CB8AC3E}">
        <p14:creationId xmlns:p14="http://schemas.microsoft.com/office/powerpoint/2010/main" val="4063032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9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9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9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9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r>
              <a:rPr lang="en-US" altLang="zh-CN">
                <a:solidFill>
                  <a:srgbClr val="000000">
                    <a:tint val="75000"/>
                  </a:srgbClr>
                </a:solidFill>
              </a:rPr>
              <a:t>‹#›</a:t>
            </a:r>
            <a:endParaRPr lang="zh-CN" altLang="en-US">
              <a:solidFill>
                <a:srgbClr val="000000">
                  <a:tint val="75000"/>
                </a:srgbClr>
              </a:solidFill>
            </a:endParaRPr>
          </a:p>
        </p:txBody>
      </p:sp>
      <p:sp>
        <p:nvSpPr>
          <p:cNvPr id="6" name="页脚占位符 5"/>
          <p:cNvSpPr>
            <a:spLocks noGrp="1"/>
          </p:cNvSpPr>
          <p:nvPr>
            <p:ph type="ftr" sz="quarter" idx="11"/>
            <p:custDataLst>
              <p:tags r:id="rId5"/>
            </p:custDataLst>
          </p:nvPr>
        </p:nvSpPr>
        <p:spPr/>
        <p:txBody>
          <a:bodyPr/>
          <a:lstStyle/>
          <a:p>
            <a:endParaRPr lang="zh-CN" altLang="en-US">
              <a:solidFill>
                <a:srgbClr val="000000">
                  <a:tint val="75000"/>
                </a:srgbClr>
              </a:solidFill>
            </a:endParaRPr>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31979509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9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r>
              <a:rPr lang="en-US" altLang="zh-CN">
                <a:solidFill>
                  <a:srgbClr val="000000">
                    <a:tint val="75000"/>
                  </a:srgbClr>
                </a:solidFill>
              </a:rPr>
              <a:t>‹#›</a:t>
            </a:r>
            <a:endParaRPr lang="zh-CN" altLang="en-US">
              <a:solidFill>
                <a:srgbClr val="000000">
                  <a:tint val="75000"/>
                </a:srgbClr>
              </a:solidFill>
            </a:endParaRPr>
          </a:p>
        </p:txBody>
      </p:sp>
      <p:sp>
        <p:nvSpPr>
          <p:cNvPr id="8" name="页脚占位符 7"/>
          <p:cNvSpPr>
            <a:spLocks noGrp="1"/>
          </p:cNvSpPr>
          <p:nvPr>
            <p:ph type="ftr" sz="quarter" idx="11"/>
            <p:custDataLst>
              <p:tags r:id="rId7"/>
            </p:custDataLst>
          </p:nvPr>
        </p:nvSpPr>
        <p:spPr/>
        <p:txBody>
          <a:bodyPr/>
          <a:lstStyle/>
          <a:p>
            <a:endParaRPr lang="zh-CN" altLang="en-US">
              <a:solidFill>
                <a:srgbClr val="000000">
                  <a:tint val="75000"/>
                </a:srgbClr>
              </a:solidFill>
            </a:endParaRPr>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23712872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r>
              <a:rPr lang="en-US" altLang="zh-CN">
                <a:solidFill>
                  <a:srgbClr val="000000">
                    <a:tint val="75000"/>
                  </a:srgbClr>
                </a:solidFill>
              </a:rPr>
              <a:t>‹#›</a:t>
            </a:r>
            <a:endParaRPr lang="zh-CN" altLang="en-US">
              <a:solidFill>
                <a:srgbClr val="000000">
                  <a:tint val="75000"/>
                </a:srgbClr>
              </a:solidFill>
            </a:endParaRPr>
          </a:p>
        </p:txBody>
      </p:sp>
      <p:sp>
        <p:nvSpPr>
          <p:cNvPr id="4" name="页脚占位符 3"/>
          <p:cNvSpPr>
            <a:spLocks noGrp="1"/>
          </p:cNvSpPr>
          <p:nvPr>
            <p:ph type="ftr" sz="quarter" idx="11"/>
            <p:custDataLst>
              <p:tags r:id="rId3"/>
            </p:custDataLst>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585580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r>
              <a:rPr lang="en-US" altLang="zh-CN">
                <a:solidFill>
                  <a:srgbClr val="000000">
                    <a:tint val="75000"/>
                  </a:srgbClr>
                </a:solidFill>
              </a:rPr>
              <a:t>‹#›</a:t>
            </a:r>
            <a:endParaRPr lang="zh-CN" altLang="en-US">
              <a:solidFill>
                <a:srgbClr val="000000">
                  <a:tint val="75000"/>
                </a:srgbClr>
              </a:solidFill>
            </a:endParaRPr>
          </a:p>
        </p:txBody>
      </p:sp>
      <p:sp>
        <p:nvSpPr>
          <p:cNvPr id="3" name="页脚占位符 2"/>
          <p:cNvSpPr>
            <a:spLocks noGrp="1"/>
          </p:cNvSpPr>
          <p:nvPr>
            <p:ph type="ftr" sz="quarter" idx="11"/>
            <p:custDataLst>
              <p:tags r:id="rId2"/>
            </p:custDataLst>
          </p:nvPr>
        </p:nvSpPr>
        <p:spPr/>
        <p:txBody>
          <a:bodyPr/>
          <a:lstStyle/>
          <a:p>
            <a:endParaRPr lang="zh-CN" altLang="en-US">
              <a:solidFill>
                <a:srgbClr val="000000">
                  <a:tint val="75000"/>
                </a:srgbClr>
              </a:solidFill>
            </a:endParaRPr>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33730856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9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r>
              <a:rPr lang="en-US" altLang="zh-CN">
                <a:solidFill>
                  <a:srgbClr val="000000">
                    <a:tint val="75000"/>
                  </a:srgbClr>
                </a:solidFill>
              </a:rPr>
              <a:t>‹#›</a:t>
            </a:r>
            <a:endParaRPr lang="zh-CN" altLang="en-US" dirty="0">
              <a:solidFill>
                <a:srgbClr val="000000">
                  <a:tint val="75000"/>
                </a:srgbClr>
              </a:solidFill>
            </a:endParaRPr>
          </a:p>
        </p:txBody>
      </p:sp>
      <p:sp>
        <p:nvSpPr>
          <p:cNvPr id="6" name="页脚占位符 5"/>
          <p:cNvSpPr>
            <a:spLocks noGrp="1"/>
          </p:cNvSpPr>
          <p:nvPr>
            <p:ph type="ftr" sz="quarter" idx="11"/>
            <p:custDataLst>
              <p:tags r:id="rId4"/>
            </p:custDataLst>
          </p:nvPr>
        </p:nvSpPr>
        <p:spPr/>
        <p:txBody>
          <a:bodyPr/>
          <a:lstStyle/>
          <a:p>
            <a:endParaRPr lang="zh-CN" altLang="en-US" dirty="0">
              <a:solidFill>
                <a:srgbClr val="000000">
                  <a:tint val="75000"/>
                </a:srgbClr>
              </a:solidFill>
            </a:endParaRPr>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solidFill>
                  <a:srgbClr val="000000">
                    <a:tint val="75000"/>
                  </a:srgbClr>
                </a:solidFill>
              </a:rPr>
              <a:pPr/>
              <a:t>‹#›</a:t>
            </a:fld>
            <a:endParaRPr lang="zh-CN" altLang="en-US">
              <a:solidFill>
                <a:srgbClr val="000000">
                  <a:tint val="75000"/>
                </a:srgbClr>
              </a:solidFill>
            </a:endParaRPr>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extLst>
      <p:ext uri="{BB962C8B-B14F-4D97-AF65-F5344CB8AC3E}">
        <p14:creationId xmlns:p14="http://schemas.microsoft.com/office/powerpoint/2010/main" val="1183294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1_空白">
    <p:bg>
      <p:bgRef idx="1001">
        <a:schemeClr val="bg1"/>
      </p:bgRef>
    </p:bg>
    <p:spTree>
      <p:nvGrpSpPr>
        <p:cNvPr id="1" name=""/>
        <p:cNvGrpSpPr/>
        <p:nvPr/>
      </p:nvGrpSpPr>
      <p:grpSpPr>
        <a:xfrm>
          <a:off x="0" y="0"/>
          <a:ext cx="0" cy="0"/>
          <a:chOff x="0" y="0"/>
          <a:chExt cx="0" cy="0"/>
        </a:xfrm>
      </p:grpSpPr>
      <p:sp>
        <p:nvSpPr>
          <p:cNvPr id="2" name="Forma libre 26">
            <a:extLst>
              <a:ext uri="{FF2B5EF4-FFF2-40B4-BE49-F238E27FC236}">
                <a16:creationId xmlns:a16="http://schemas.microsoft.com/office/drawing/2014/main" id="{639B0905-CB5C-4197-AC27-0488304795C0}"/>
              </a:ext>
            </a:extLst>
          </p:cNvPr>
          <p:cNvSpPr/>
          <p:nvPr userDrawn="1"/>
        </p:nvSpPr>
        <p:spPr>
          <a:xfrm rot="1456695" flipH="1">
            <a:off x="-2193938" y="1566387"/>
            <a:ext cx="14889685" cy="5070161"/>
          </a:xfrm>
          <a:custGeom>
            <a:avLst/>
            <a:gdLst>
              <a:gd name="connsiteX0" fmla="*/ 27871858 w 27871858"/>
              <a:gd name="connsiteY0" fmla="*/ 1327660 h 8868085"/>
              <a:gd name="connsiteX1" fmla="*/ 24928440 w 27871858"/>
              <a:gd name="connsiteY1" fmla="*/ 1 h 8868085"/>
              <a:gd name="connsiteX2" fmla="*/ 1719206 w 27871858"/>
              <a:gd name="connsiteY2" fmla="*/ 0 h 8868085"/>
              <a:gd name="connsiteX3" fmla="*/ 0 w 27871858"/>
              <a:gd name="connsiteY3" fmla="*/ 3811476 h 8868085"/>
              <a:gd name="connsiteX4" fmla="*/ 11210493 w 27871858"/>
              <a:gd name="connsiteY4" fmla="*/ 8868085 h 8868085"/>
              <a:gd name="connsiteX5" fmla="*/ 24470670 w 27871858"/>
              <a:gd name="connsiteY5" fmla="*/ 8868085 h 88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71858" h="8868085">
                <a:moveTo>
                  <a:pt x="27871858" y="1327660"/>
                </a:moveTo>
                <a:lnTo>
                  <a:pt x="24928440" y="1"/>
                </a:lnTo>
                <a:lnTo>
                  <a:pt x="1719206" y="0"/>
                </a:lnTo>
                <a:lnTo>
                  <a:pt x="0" y="3811476"/>
                </a:lnTo>
                <a:lnTo>
                  <a:pt x="11210493" y="8868085"/>
                </a:lnTo>
                <a:lnTo>
                  <a:pt x="24470670" y="8868085"/>
                </a:lnTo>
                <a:close/>
              </a:path>
            </a:pathLst>
          </a:custGeom>
          <a:gradFill flip="none" rotWithShape="1">
            <a:gsLst>
              <a:gs pos="39000">
                <a:schemeClr val="bg1">
                  <a:alpha val="10000"/>
                </a:schemeClr>
              </a:gs>
              <a:gs pos="75000">
                <a:srgbClr val="8FF4FF">
                  <a:alpha val="10000"/>
                </a:srgbClr>
              </a:gs>
              <a:gs pos="100000">
                <a:srgbClr val="5F81FF">
                  <a:alpha val="15000"/>
                </a:srgbClr>
              </a:gs>
            </a:gsLst>
            <a:lin ang="8100000" scaled="0"/>
            <a:tileRect/>
          </a:gradFill>
          <a:ln>
            <a:noFill/>
          </a:ln>
        </p:spPr>
        <p:txBody>
          <a:bodyPr wrap="square" lIns="0" tIns="0" rIns="0" bIns="0" rtlCol="0" anchor="ctr">
            <a:noAutofit/>
          </a:bodyPr>
          <a:lstStyle/>
          <a:p>
            <a:pPr lvl="0" algn="ctr" defTabSz="1157364"/>
            <a:endParaRPr lang="es-SV" sz="1467">
              <a:solidFill>
                <a:srgbClr val="000000"/>
              </a:solidFill>
              <a:effectLst>
                <a:outerShdw blurRad="38100" dist="38100" dir="2700000" algn="tl">
                  <a:srgbClr val="000000">
                    <a:alpha val="43137"/>
                  </a:srgbClr>
                </a:outerShdw>
              </a:effectLst>
              <a:cs typeface="+mn-ea"/>
              <a:sym typeface="+mn-lt"/>
            </a:endParaRPr>
          </a:p>
        </p:txBody>
      </p:sp>
      <p:sp>
        <p:nvSpPr>
          <p:cNvPr id="6" name="矩形 5">
            <a:extLst>
              <a:ext uri="{FF2B5EF4-FFF2-40B4-BE49-F238E27FC236}">
                <a16:creationId xmlns:a16="http://schemas.microsoft.com/office/drawing/2014/main" id="{4551FC43-650C-49CD-B6CE-E249373D3AF6}"/>
              </a:ext>
            </a:extLst>
          </p:cNvPr>
          <p:cNvSpPr/>
          <p:nvPr userDrawn="1"/>
        </p:nvSpPr>
        <p:spPr>
          <a:xfrm>
            <a:off x="522360" y="796059"/>
            <a:ext cx="11427620" cy="57142"/>
          </a:xfrm>
          <a:prstGeom prst="rect">
            <a:avLst/>
          </a:prstGeom>
          <a:gradFill>
            <a:gsLst>
              <a:gs pos="0">
                <a:srgbClr val="8FF4FF">
                  <a:alpha val="20000"/>
                </a:srgbClr>
              </a:gs>
              <a:gs pos="50000">
                <a:srgbClr val="75B7FF">
                  <a:alpha val="60000"/>
                </a:srgbClr>
              </a:gs>
              <a:gs pos="100000">
                <a:srgbClr val="5F81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Logo 2"/>
          <p:cNvPicPr>
            <a:picLocks noChangeAspect="1"/>
          </p:cNvPicPr>
          <p:nvPr userDrawn="1"/>
        </p:nvPicPr>
        <p:blipFill>
          <a:blip r:embed="rId2"/>
          <a:stretch>
            <a:fillRect/>
          </a:stretch>
        </p:blipFill>
        <p:spPr>
          <a:xfrm>
            <a:off x="11248534" y="6076951"/>
            <a:ext cx="701446" cy="590550"/>
          </a:xfrm>
          <a:prstGeom prst="rect">
            <a:avLst/>
          </a:prstGeom>
        </p:spPr>
      </p:pic>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a:xfrm>
            <a:off x="943466" y="6356349"/>
            <a:ext cx="2743200" cy="365125"/>
          </a:xfrm>
        </p:spPr>
        <p:txBody>
          <a:bodyPr/>
          <a:lstStyle/>
          <a:p>
            <a:pPr algn="l"/>
            <a:fld id="{121F91D6-B666-4B05-8BB0-A162590E5748}" type="slidenum">
              <a:rPr lang="zh-CN" altLang="en-US" smtClean="0"/>
              <a:pPr algn="l"/>
              <a:t>‹#›</a:t>
            </a:fld>
            <a:endParaRPr lang="zh-CN" altLang="en-US" dirty="0"/>
          </a:p>
        </p:txBody>
      </p:sp>
    </p:spTree>
    <p:extLst>
      <p:ext uri="{BB962C8B-B14F-4D97-AF65-F5344CB8AC3E}">
        <p14:creationId xmlns:p14="http://schemas.microsoft.com/office/powerpoint/2010/main" val="798376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grpId="0" nodeType="with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1750" fill="hold"/>
                                            <p:tgtEl>
                                              <p:spTgt spid="2"/>
                                            </p:tgtEl>
                                            <p:attrNameLst>
                                              <p:attrName>ppt_x</p:attrName>
                                            </p:attrNameLst>
                                          </p:cBhvr>
                                          <p:tavLst>
                                            <p:tav tm="0">
                                              <p:val>
                                                <p:strVal val="0-#ppt_w/2"/>
                                              </p:val>
                                            </p:tav>
                                            <p:tav tm="100000">
                                              <p:val>
                                                <p:strVal val="#ppt_x"/>
                                              </p:val>
                                            </p:tav>
                                          </p:tavLst>
                                        </p:anim>
                                        <p:anim calcmode="lin" valueType="num" p14:bounceEnd="60000">
                                          <p:cBhvr additive="base">
                                            <p:cTn id="8" dur="17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8" bldLvl="0" animBg="1"/>
          <p:bldP spid="2" grpId="10" bldLvl="0" animBg="1"/>
          <p:bldP spid="2" grpId="12" bldLvl="0" animBg="1"/>
          <p:bldP spid="2" grpId="14" bldLvl="0" animBg="1"/>
          <p:bldP spid="2" grpId="16" bldLvl="0" animBg="1"/>
          <p:bldP spid="2" grpId="29" bldLvl="0" animBg="1"/>
          <p:bldP spid="2" grpId="30" bldLvl="0" animBg="1"/>
          <p:bldP spid="2" grpId="31" bldLvl="0" animBg="1"/>
          <p:bldP spid="2" grpId="34" bldLvl="0" animBg="1"/>
          <p:bldP spid="2" grpId="37" bldLvl="0" animBg="1"/>
          <p:bldP spid="2" grpId="40" bldLvl="0" animBg="1"/>
          <p:bldP spid="2" grpId="41" bldLvl="0" animBg="1"/>
          <p:bldP spid="2" grpId="42" bldLvl="0" animBg="1"/>
          <p:bldP spid="2" grpId="43" bldLvl="0" animBg="1"/>
          <p:bldP spid="2" grpId="49" bldLvl="0" animBg="1"/>
          <p:bldP spid="2" grpId="52" bldLvl="0" animBg="1"/>
          <p:bldP spid="2" grpId="54" bldLvl="0" animBg="1"/>
          <p:bldP spid="2" grpId="55" bldLvl="0" animBg="1"/>
          <p:bldP spid="2" grpId="61" bldLvl="0" animBg="1"/>
          <p:bldP spid="2" grpId="73" bldLvl="0" animBg="1"/>
          <p:bldP spid="2" grpId="77" bldLvl="0" animBg="1"/>
          <p:bldP spid="2" grpId="78" bldLvl="0" animBg="1"/>
          <p:bldP spid="2" grpId="80" bldLvl="0" animBg="1"/>
          <p:bldP spid="2" grpId="81" bldLvl="0" animBg="1"/>
          <p:bldP spid="2" grpId="82" bldLvl="0" animBg="1"/>
          <p:bldP spid="2" grpId="83" bldLvl="0" animBg="1"/>
          <p:bldP spid="2" grpId="84" bldLvl="0" animBg="1"/>
          <p:bldP spid="2" grpId="87" bldLvl="0" animBg="1"/>
          <p:bldP spid="2" grpId="91" bldLvl="0" animBg="1"/>
          <p:bldP spid="2" grpId="92"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750" fill="hold"/>
                                            <p:tgtEl>
                                              <p:spTgt spid="2"/>
                                            </p:tgtEl>
                                            <p:attrNameLst>
                                              <p:attrName>ppt_x</p:attrName>
                                            </p:attrNameLst>
                                          </p:cBhvr>
                                          <p:tavLst>
                                            <p:tav tm="0">
                                              <p:val>
                                                <p:strVal val="0-#ppt_w/2"/>
                                              </p:val>
                                            </p:tav>
                                            <p:tav tm="100000">
                                              <p:val>
                                                <p:strVal val="#ppt_x"/>
                                              </p:val>
                                            </p:tav>
                                          </p:tavLst>
                                        </p:anim>
                                        <p:anim calcmode="lin" valueType="num">
                                          <p:cBhvr additive="base">
                                            <p:cTn id="8" dur="17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mc:Fallback>
  </mc:AlternateContent>
  <p:extLst>
    <p:ext uri="{DCECCB84-F9BA-43D5-87BE-67443E8EF086}">
      <p15:sldGuideLst xmlns:p15="http://schemas.microsoft.com/office/powerpoint/2012/main">
        <p15:guide id="1" orient="horz" pos="2160" userDrawn="1">
          <p15:clr>
            <a:srgbClr val="FBAE40"/>
          </p15:clr>
        </p15:guide>
        <p15:guide id="2" pos="59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r>
              <a:rPr lang="en-US" altLang="zh-CN">
                <a:solidFill>
                  <a:srgbClr val="000000">
                    <a:tint val="75000"/>
                  </a:srgbClr>
                </a:solidFill>
              </a:rPr>
              <a:t>‹#›</a:t>
            </a:r>
            <a:endParaRPr lang="zh-CN" altLang="en-US">
              <a:solidFill>
                <a:srgbClr val="000000">
                  <a:tint val="75000"/>
                </a:srgbClr>
              </a:solidFill>
            </a:endParaRPr>
          </a:p>
        </p:txBody>
      </p:sp>
      <p:sp>
        <p:nvSpPr>
          <p:cNvPr id="5" name="页脚占位符 4"/>
          <p:cNvSpPr>
            <a:spLocks noGrp="1"/>
          </p:cNvSpPr>
          <p:nvPr>
            <p:ph type="ftr" sz="quarter" idx="11"/>
            <p:custDataLst>
              <p:tags r:id="rId4"/>
            </p:custDataLst>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17778130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r>
              <a:rPr lang="en-US" altLang="zh-CN">
                <a:solidFill>
                  <a:srgbClr val="000000">
                    <a:tint val="75000"/>
                  </a:srgbClr>
                </a:solidFill>
              </a:rPr>
              <a:t>‹#›</a:t>
            </a:r>
            <a:endParaRPr lang="zh-CN" altLang="en-US">
              <a:solidFill>
                <a:srgbClr val="000000">
                  <a:tint val="75000"/>
                </a:srgbClr>
              </a:solidFill>
            </a:endParaRPr>
          </a:p>
        </p:txBody>
      </p:sp>
      <p:sp>
        <p:nvSpPr>
          <p:cNvPr id="4" name="页脚占位符 3"/>
          <p:cNvSpPr>
            <a:spLocks noGrp="1"/>
          </p:cNvSpPr>
          <p:nvPr>
            <p:ph type="ftr" sz="quarter" idx="11"/>
            <p:custDataLst>
              <p:tags r:id="rId2"/>
            </p:custDataLst>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solidFill>
                  <a:srgbClr val="000000">
                    <a:tint val="75000"/>
                  </a:srgbClr>
                </a:solidFill>
              </a:rPr>
              <a:pPr/>
              <a:t>‹#›</a:t>
            </a:fld>
            <a:endParaRPr lang="zh-CN" altLang="en-US">
              <a:solidFill>
                <a:srgbClr val="000000">
                  <a:tint val="75000"/>
                </a:srgbClr>
              </a:solidFill>
            </a:endParaRPr>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897798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r>
              <a:rPr lang="en-US" altLang="zh-CN">
                <a:solidFill>
                  <a:srgbClr val="000000">
                    <a:tint val="75000"/>
                  </a:srgbClr>
                </a:solidFill>
              </a:rPr>
              <a:t>‹#›</a:t>
            </a:r>
            <a:endParaRPr lang="zh-CN" altLang="en-US">
              <a:solidFill>
                <a:srgbClr val="000000">
                  <a:tint val="75000"/>
                </a:srgbClr>
              </a:solidFill>
            </a:endParaRPr>
          </a:p>
        </p:txBody>
      </p:sp>
      <p:sp>
        <p:nvSpPr>
          <p:cNvPr id="4" name="页脚占位符 3"/>
          <p:cNvSpPr>
            <a:spLocks noGrp="1"/>
          </p:cNvSpPr>
          <p:nvPr>
            <p:ph type="ftr" sz="quarter" idx="11"/>
            <p:custDataLst>
              <p:tags r:id="rId2"/>
            </p:custDataLst>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solidFill>
                  <a:srgbClr val="000000">
                    <a:tint val="75000"/>
                  </a:srgbClr>
                </a:solidFill>
              </a:rPr>
              <a:pPr/>
              <a:t>‹#›</a:t>
            </a:fld>
            <a:endParaRPr lang="zh-CN" altLang="en-US">
              <a:solidFill>
                <a:srgbClr val="000000">
                  <a:tint val="75000"/>
                </a:srgbClr>
              </a:solidFill>
            </a:endParaRPr>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extLst>
      <p:ext uri="{BB962C8B-B14F-4D97-AF65-F5344CB8AC3E}">
        <p14:creationId xmlns:p14="http://schemas.microsoft.com/office/powerpoint/2010/main" val="8076356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p:cNvPr>
          <p:cNvSpPr>
            <a:spLocks noGrp="1"/>
          </p:cNvSpPr>
          <p:nvPr>
            <p:ph type="subTitle" idx="1"/>
          </p:nvPr>
        </p:nvSpPr>
        <p:spPr>
          <a:xfrm>
            <a:off x="728893" y="456135"/>
            <a:ext cx="10736445" cy="993400"/>
          </a:xfrm>
          <a:prstGeom prst="rect">
            <a:avLst/>
          </a:prstGeom>
        </p:spPr>
        <p:txBody>
          <a:bodyPr lIns="0" tIns="0" rIns="0" bIns="0"/>
          <a:lstStyle>
            <a:lvl1pPr marL="0" indent="0" algn="l">
              <a:lnSpc>
                <a:spcPts val="3427"/>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411" indent="0" algn="ctr">
              <a:buNone/>
              <a:defRPr sz="2599"/>
            </a:lvl2pPr>
            <a:lvl3pPr marL="1186817" indent="0" algn="ctr">
              <a:buNone/>
              <a:defRPr sz="2299"/>
            </a:lvl3pPr>
            <a:lvl4pPr marL="1780230" indent="0" algn="ctr">
              <a:buNone/>
              <a:defRPr sz="2099"/>
            </a:lvl4pPr>
            <a:lvl5pPr marL="2373639" indent="0" algn="ctr">
              <a:buNone/>
              <a:defRPr sz="2099"/>
            </a:lvl5pPr>
            <a:lvl6pPr marL="2967048" indent="0" algn="ctr">
              <a:buNone/>
              <a:defRPr sz="2099"/>
            </a:lvl6pPr>
            <a:lvl7pPr marL="3560456" indent="0" algn="ctr">
              <a:buNone/>
              <a:defRPr sz="2099"/>
            </a:lvl7pPr>
            <a:lvl8pPr marL="4153869" indent="0" algn="ctr">
              <a:buNone/>
              <a:defRPr sz="2099"/>
            </a:lvl8pPr>
            <a:lvl9pPr marL="4747276" indent="0" algn="ctr">
              <a:buNone/>
              <a:defRPr sz="2099"/>
            </a:lvl9pPr>
          </a:lstStyle>
          <a:p>
            <a:r>
              <a:rPr lang="zh-CN" altLang="en-US"/>
              <a:t>单击此处编辑母版副标题样式</a:t>
            </a:r>
            <a:endParaRPr lang="en-US" dirty="0"/>
          </a:p>
        </p:txBody>
      </p:sp>
      <p:sp>
        <p:nvSpPr>
          <p:cNvPr id="7" name="Content Placeholder 2">
            <a:extLst/>
          </p:cNvPr>
          <p:cNvSpPr>
            <a:spLocks noGrp="1"/>
          </p:cNvSpPr>
          <p:nvPr>
            <p:ph idx="10"/>
          </p:nvPr>
        </p:nvSpPr>
        <p:spPr>
          <a:xfrm>
            <a:off x="736622" y="1501991"/>
            <a:ext cx="10729364" cy="4690459"/>
          </a:xfrm>
          <a:prstGeom prst="rect">
            <a:avLst/>
          </a:prstGeom>
        </p:spPr>
        <p:txBody>
          <a:bodyPr lIns="0" tIns="0" rIns="0" bIns="0"/>
          <a:lstStyle>
            <a:lvl1pPr marL="12363" indent="0">
              <a:lnSpc>
                <a:spcPct val="100000"/>
              </a:lnSpc>
              <a:spcBef>
                <a:spcPts val="0"/>
              </a:spcBef>
              <a:buFontTx/>
              <a:buNone/>
              <a:tabLst>
                <a:tab pos="1207423"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417" indent="-171018">
              <a:buFont typeface="Arial" panose="020B0604020202020204" pitchFamily="34" charset="0"/>
              <a:buChar char="•"/>
              <a:tabLst>
                <a:tab pos="1207423" algn="ctr"/>
              </a:tabLst>
              <a:defRPr sz="1299" baseline="0"/>
            </a:lvl2pPr>
            <a:lvl3pPr marL="525417" indent="-171018">
              <a:buFont typeface="Arial" panose="020B0604020202020204" pitchFamily="34" charset="0"/>
              <a:buChar char="•"/>
              <a:tabLst>
                <a:tab pos="1207423" algn="ctr"/>
              </a:tabLst>
              <a:defRPr sz="1299" baseline="0"/>
            </a:lvl3pPr>
            <a:lvl4pPr marL="525417" indent="-171018">
              <a:buFont typeface="Arial" panose="020B0604020202020204" pitchFamily="34" charset="0"/>
              <a:buChar char="•"/>
              <a:tabLst>
                <a:tab pos="1207423" algn="ctr"/>
              </a:tabLst>
              <a:defRPr sz="1299" baseline="0"/>
            </a:lvl4pPr>
            <a:lvl5pPr marL="525417" indent="-171018">
              <a:buFont typeface="Arial" panose="020B0604020202020204" pitchFamily="34" charset="0"/>
              <a:buChar char="•"/>
              <a:tabLst>
                <a:tab pos="1207423" algn="ctr"/>
              </a:tabLst>
              <a:defRPr sz="1299" baseline="0"/>
            </a:lvl5pPr>
          </a:lstStyle>
          <a:p>
            <a:pPr lvl="0"/>
            <a:r>
              <a:rPr lang="zh-CN" altLang="en-US"/>
              <a:t>单击此处编辑母版文本样式</a:t>
            </a:r>
          </a:p>
        </p:txBody>
      </p:sp>
    </p:spTree>
    <p:extLst>
      <p:ext uri="{BB962C8B-B14F-4D97-AF65-F5344CB8AC3E}">
        <p14:creationId xmlns:p14="http://schemas.microsoft.com/office/powerpoint/2010/main" val="4168348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02004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1_空白">
    <p:bg>
      <p:bgRef idx="1001">
        <a:schemeClr val="bg1"/>
      </p:bgRef>
    </p:bg>
    <p:spTree>
      <p:nvGrpSpPr>
        <p:cNvPr id="1" name=""/>
        <p:cNvGrpSpPr/>
        <p:nvPr/>
      </p:nvGrpSpPr>
      <p:grpSpPr>
        <a:xfrm>
          <a:off x="0" y="0"/>
          <a:ext cx="0" cy="0"/>
          <a:chOff x="0" y="0"/>
          <a:chExt cx="0" cy="0"/>
        </a:xfrm>
      </p:grpSpPr>
      <p:sp>
        <p:nvSpPr>
          <p:cNvPr id="2" name="Forma libre 26">
            <a:extLst>
              <a:ext uri="{FF2B5EF4-FFF2-40B4-BE49-F238E27FC236}">
                <a16:creationId xmlns:a16="http://schemas.microsoft.com/office/drawing/2014/main" id="{639B0905-CB5C-4197-AC27-0488304795C0}"/>
              </a:ext>
            </a:extLst>
          </p:cNvPr>
          <p:cNvSpPr/>
          <p:nvPr userDrawn="1"/>
        </p:nvSpPr>
        <p:spPr>
          <a:xfrm rot="1456695" flipH="1">
            <a:off x="-2082620" y="1622250"/>
            <a:ext cx="14889685" cy="5070161"/>
          </a:xfrm>
          <a:custGeom>
            <a:avLst/>
            <a:gdLst>
              <a:gd name="connsiteX0" fmla="*/ 27871858 w 27871858"/>
              <a:gd name="connsiteY0" fmla="*/ 1327660 h 8868085"/>
              <a:gd name="connsiteX1" fmla="*/ 24928440 w 27871858"/>
              <a:gd name="connsiteY1" fmla="*/ 1 h 8868085"/>
              <a:gd name="connsiteX2" fmla="*/ 1719206 w 27871858"/>
              <a:gd name="connsiteY2" fmla="*/ 0 h 8868085"/>
              <a:gd name="connsiteX3" fmla="*/ 0 w 27871858"/>
              <a:gd name="connsiteY3" fmla="*/ 3811476 h 8868085"/>
              <a:gd name="connsiteX4" fmla="*/ 11210493 w 27871858"/>
              <a:gd name="connsiteY4" fmla="*/ 8868085 h 8868085"/>
              <a:gd name="connsiteX5" fmla="*/ 24470670 w 27871858"/>
              <a:gd name="connsiteY5" fmla="*/ 8868085 h 88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71858" h="8868085">
                <a:moveTo>
                  <a:pt x="27871858" y="1327660"/>
                </a:moveTo>
                <a:lnTo>
                  <a:pt x="24928440" y="1"/>
                </a:lnTo>
                <a:lnTo>
                  <a:pt x="1719206" y="0"/>
                </a:lnTo>
                <a:lnTo>
                  <a:pt x="0" y="3811476"/>
                </a:lnTo>
                <a:lnTo>
                  <a:pt x="11210493" y="8868085"/>
                </a:lnTo>
                <a:lnTo>
                  <a:pt x="24470670" y="8868085"/>
                </a:lnTo>
                <a:close/>
              </a:path>
            </a:pathLst>
          </a:custGeom>
          <a:gradFill flip="none" rotWithShape="1">
            <a:gsLst>
              <a:gs pos="39000">
                <a:schemeClr val="bg1">
                  <a:alpha val="10000"/>
                </a:schemeClr>
              </a:gs>
              <a:gs pos="75000">
                <a:srgbClr val="8FF4FF">
                  <a:alpha val="10000"/>
                </a:srgbClr>
              </a:gs>
              <a:gs pos="100000">
                <a:srgbClr val="5F81FF">
                  <a:alpha val="15000"/>
                </a:srgbClr>
              </a:gs>
            </a:gsLst>
            <a:lin ang="8100000" scaled="0"/>
            <a:tileRect/>
          </a:gradFill>
          <a:ln>
            <a:noFill/>
          </a:ln>
        </p:spPr>
        <p:txBody>
          <a:bodyPr wrap="square" lIns="0" tIns="0" rIns="0" bIns="0" rtlCol="0" anchor="ctr">
            <a:noAutofit/>
          </a:bodyPr>
          <a:lstStyle/>
          <a:p>
            <a:pPr algn="ctr" defTabSz="1157364"/>
            <a:endParaRPr lang="es-SV" sz="1467">
              <a:solidFill>
                <a:srgbClr val="000000"/>
              </a:solidFill>
              <a:effectLst>
                <a:outerShdw blurRad="38100" dist="38100" dir="2700000" algn="tl">
                  <a:srgbClr val="000000">
                    <a:alpha val="43137"/>
                  </a:srgbClr>
                </a:outerShdw>
              </a:effectLst>
              <a:cs typeface="+mn-ea"/>
              <a:sym typeface="+mn-lt"/>
            </a:endParaRPr>
          </a:p>
        </p:txBody>
      </p:sp>
      <p:sp>
        <p:nvSpPr>
          <p:cNvPr id="6" name="矩形 5">
            <a:extLst>
              <a:ext uri="{FF2B5EF4-FFF2-40B4-BE49-F238E27FC236}">
                <a16:creationId xmlns:a16="http://schemas.microsoft.com/office/drawing/2014/main" id="{4551FC43-650C-49CD-B6CE-E249373D3AF6}"/>
              </a:ext>
            </a:extLst>
          </p:cNvPr>
          <p:cNvSpPr/>
          <p:nvPr userDrawn="1"/>
        </p:nvSpPr>
        <p:spPr>
          <a:xfrm>
            <a:off x="522360" y="796059"/>
            <a:ext cx="11427620" cy="57142"/>
          </a:xfrm>
          <a:prstGeom prst="rect">
            <a:avLst/>
          </a:prstGeom>
          <a:gradFill>
            <a:gsLst>
              <a:gs pos="0">
                <a:srgbClr val="8FF4FF">
                  <a:alpha val="20000"/>
                </a:srgbClr>
              </a:gs>
              <a:gs pos="50000">
                <a:srgbClr val="75B7FF">
                  <a:alpha val="60000"/>
                </a:srgbClr>
              </a:gs>
              <a:gs pos="100000">
                <a:srgbClr val="5F81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pic>
        <p:nvPicPr>
          <p:cNvPr id="7" name="图片 6" descr="Logo 2"/>
          <p:cNvPicPr>
            <a:picLocks noChangeAspect="1"/>
          </p:cNvPicPr>
          <p:nvPr userDrawn="1"/>
        </p:nvPicPr>
        <p:blipFill>
          <a:blip r:embed="rId2"/>
          <a:stretch>
            <a:fillRect/>
          </a:stretch>
        </p:blipFill>
        <p:spPr>
          <a:xfrm>
            <a:off x="11248534" y="6076951"/>
            <a:ext cx="701446" cy="590550"/>
          </a:xfrm>
          <a:prstGeom prst="rect">
            <a:avLst/>
          </a:prstGeom>
        </p:spPr>
      </p:pic>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121F91D6-B666-4B05-8BB0-A162590E5748}" type="slidenum">
              <a:rPr lang="zh-CN" altLang="en-US" smtClean="0">
                <a:solidFill>
                  <a:prstClr val="black">
                    <a:tint val="75000"/>
                  </a:prstClr>
                </a:solidFill>
              </a:rPr>
              <a:pPr/>
              <a:t>‹#›</a:t>
            </a:fld>
            <a:endParaRPr lang="zh-CN" altLang="en-US">
              <a:solidFill>
                <a:prstClr val="black">
                  <a:tint val="75000"/>
                </a:prstClr>
              </a:solidFill>
            </a:endParaRPr>
          </a:p>
        </p:txBody>
      </p:sp>
      <p:sp>
        <p:nvSpPr>
          <p:cNvPr id="8" name="灯片编号占位符 4"/>
          <p:cNvSpPr txBox="1">
            <a:spLocks/>
          </p:cNvSpPr>
          <p:nvPr userDrawn="1"/>
        </p:nvSpPr>
        <p:spPr>
          <a:xfrm>
            <a:off x="767253"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21F91D6-B666-4B05-8BB0-A162590E5748}" type="slidenum">
              <a:rPr lang="zh-CN" altLang="en-US" smtClean="0">
                <a:solidFill>
                  <a:prstClr val="black">
                    <a:tint val="75000"/>
                  </a:prstClr>
                </a:solidFill>
              </a:rPr>
              <a:pPr algn="l"/>
              <a:t>‹#›</a:t>
            </a:fld>
            <a:endParaRPr lang="zh-CN" altLang="en-US" dirty="0">
              <a:solidFill>
                <a:prstClr val="black">
                  <a:tint val="75000"/>
                </a:prstClr>
              </a:solidFill>
            </a:endParaRPr>
          </a:p>
        </p:txBody>
      </p:sp>
    </p:spTree>
    <p:extLst>
      <p:ext uri="{BB962C8B-B14F-4D97-AF65-F5344CB8AC3E}">
        <p14:creationId xmlns:p14="http://schemas.microsoft.com/office/powerpoint/2010/main" val="126058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grpId="0" nodeType="with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1750" fill="hold"/>
                                            <p:tgtEl>
                                              <p:spTgt spid="2"/>
                                            </p:tgtEl>
                                            <p:attrNameLst>
                                              <p:attrName>ppt_x</p:attrName>
                                            </p:attrNameLst>
                                          </p:cBhvr>
                                          <p:tavLst>
                                            <p:tav tm="0">
                                              <p:val>
                                                <p:strVal val="0-#ppt_w/2"/>
                                              </p:val>
                                            </p:tav>
                                            <p:tav tm="100000">
                                              <p:val>
                                                <p:strVal val="#ppt_x"/>
                                              </p:val>
                                            </p:tav>
                                          </p:tavLst>
                                        </p:anim>
                                        <p:anim calcmode="lin" valueType="num" p14:bounceEnd="60000">
                                          <p:cBhvr additive="base">
                                            <p:cTn id="8" dur="17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P spid="2" grpId="2" bldLvl="0" animBg="1"/>
          <p:bldP spid="2" grpId="3" bldLvl="0" animBg="1"/>
          <p:bldP spid="2" grpId="4" bldLvl="0" animBg="1"/>
          <p:bldP spid="2" grpId="5" bldLvl="0" animBg="1"/>
          <p:bldP spid="2" grpId="6" bldLvl="0" animBg="1"/>
          <p:bldP spid="2" grpId="7" bldLvl="0" animBg="1"/>
          <p:bldP spid="2" grpId="8" bldLvl="0" animBg="1"/>
          <p:bldP spid="2" grpId="9" bldLvl="0" animBg="1"/>
          <p:bldP spid="2" grpId="10" bldLvl="0" animBg="1"/>
          <p:bldP spid="2" grpId="11" bldLvl="0" animBg="1"/>
          <p:bldP spid="2" grpId="12" bldLvl="0" animBg="1"/>
          <p:bldP spid="2" grpId="13" bldLvl="0" animBg="1"/>
          <p:bldP spid="2" grpId="14" bldLvl="0" animBg="1"/>
          <p:bldP spid="2" grpId="15" bldLvl="0" animBg="1"/>
          <p:bldP spid="2" grpId="16" bldLvl="0" animBg="1"/>
          <p:bldP spid="2" grpId="17" bldLvl="0" animBg="1"/>
          <p:bldP spid="2" grpId="18" bldLvl="0" animBg="1"/>
          <p:bldP spid="2" grpId="19" bldLvl="0" animBg="1"/>
          <p:bldP spid="2" grpId="20" bldLvl="0" animBg="1"/>
          <p:bldP spid="2" grpId="21" bldLvl="0" animBg="1"/>
          <p:bldP spid="2" grpId="22" bldLvl="0" animBg="1"/>
          <p:bldP spid="2" grpId="23" bldLvl="0" animBg="1"/>
          <p:bldP spid="2" grpId="24" bldLvl="0" animBg="1"/>
          <p:bldP spid="2" grpId="25" bldLvl="0" animBg="1"/>
          <p:bldP spid="2" grpId="26" bldLvl="0" animBg="1"/>
          <p:bldP spid="2" grpId="27" bldLvl="0" animBg="1"/>
          <p:bldP spid="2" grpId="28" bldLvl="0" animBg="1"/>
          <p:bldP spid="2" grpId="29" bldLvl="0" animBg="1"/>
          <p:bldP spid="2" grpId="3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750" fill="hold"/>
                                            <p:tgtEl>
                                              <p:spTgt spid="2"/>
                                            </p:tgtEl>
                                            <p:attrNameLst>
                                              <p:attrName>ppt_x</p:attrName>
                                            </p:attrNameLst>
                                          </p:cBhvr>
                                          <p:tavLst>
                                            <p:tav tm="0">
                                              <p:val>
                                                <p:strVal val="0-#ppt_w/2"/>
                                              </p:val>
                                            </p:tav>
                                            <p:tav tm="100000">
                                              <p:val>
                                                <p:strVal val="#ppt_x"/>
                                              </p:val>
                                            </p:tav>
                                          </p:tavLst>
                                        </p:anim>
                                        <p:anim calcmode="lin" valueType="num">
                                          <p:cBhvr additive="base">
                                            <p:cTn id="8" dur="17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4_空白">
    <p:bg>
      <p:bgRef idx="1001">
        <a:schemeClr val="bg1"/>
      </p:bgRef>
    </p:bg>
    <p:spTree>
      <p:nvGrpSpPr>
        <p:cNvPr id="1" name=""/>
        <p:cNvGrpSpPr/>
        <p:nvPr/>
      </p:nvGrpSpPr>
      <p:grpSpPr>
        <a:xfrm>
          <a:off x="0" y="0"/>
          <a:ext cx="0" cy="0"/>
          <a:chOff x="0" y="0"/>
          <a:chExt cx="0" cy="0"/>
        </a:xfrm>
      </p:grpSpPr>
      <p:sp>
        <p:nvSpPr>
          <p:cNvPr id="2" name="Forma libre 26">
            <a:extLst>
              <a:ext uri="{FF2B5EF4-FFF2-40B4-BE49-F238E27FC236}">
                <a16:creationId xmlns:a16="http://schemas.microsoft.com/office/drawing/2014/main" id="{639B0905-CB5C-4197-AC27-0488304795C0}"/>
              </a:ext>
            </a:extLst>
          </p:cNvPr>
          <p:cNvSpPr/>
          <p:nvPr userDrawn="1"/>
        </p:nvSpPr>
        <p:spPr>
          <a:xfrm rot="1456695" flipH="1">
            <a:off x="-2082620" y="1645900"/>
            <a:ext cx="14889685" cy="5070161"/>
          </a:xfrm>
          <a:custGeom>
            <a:avLst/>
            <a:gdLst>
              <a:gd name="connsiteX0" fmla="*/ 27871858 w 27871858"/>
              <a:gd name="connsiteY0" fmla="*/ 1327660 h 8868085"/>
              <a:gd name="connsiteX1" fmla="*/ 24928440 w 27871858"/>
              <a:gd name="connsiteY1" fmla="*/ 1 h 8868085"/>
              <a:gd name="connsiteX2" fmla="*/ 1719206 w 27871858"/>
              <a:gd name="connsiteY2" fmla="*/ 0 h 8868085"/>
              <a:gd name="connsiteX3" fmla="*/ 0 w 27871858"/>
              <a:gd name="connsiteY3" fmla="*/ 3811476 h 8868085"/>
              <a:gd name="connsiteX4" fmla="*/ 11210493 w 27871858"/>
              <a:gd name="connsiteY4" fmla="*/ 8868085 h 8868085"/>
              <a:gd name="connsiteX5" fmla="*/ 24470670 w 27871858"/>
              <a:gd name="connsiteY5" fmla="*/ 8868085 h 88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71858" h="8868085">
                <a:moveTo>
                  <a:pt x="27871858" y="1327660"/>
                </a:moveTo>
                <a:lnTo>
                  <a:pt x="24928440" y="1"/>
                </a:lnTo>
                <a:lnTo>
                  <a:pt x="1719206" y="0"/>
                </a:lnTo>
                <a:lnTo>
                  <a:pt x="0" y="3811476"/>
                </a:lnTo>
                <a:lnTo>
                  <a:pt x="11210493" y="8868085"/>
                </a:lnTo>
                <a:lnTo>
                  <a:pt x="24470670" y="8868085"/>
                </a:lnTo>
                <a:close/>
              </a:path>
            </a:pathLst>
          </a:custGeom>
          <a:gradFill flip="none" rotWithShape="1">
            <a:gsLst>
              <a:gs pos="39000">
                <a:schemeClr val="bg1">
                  <a:alpha val="10000"/>
                </a:schemeClr>
              </a:gs>
              <a:gs pos="75000">
                <a:srgbClr val="8FF4FF">
                  <a:alpha val="10000"/>
                </a:srgbClr>
              </a:gs>
              <a:gs pos="100000">
                <a:srgbClr val="5F81FF">
                  <a:alpha val="15000"/>
                </a:srgbClr>
              </a:gs>
            </a:gsLst>
            <a:lin ang="8100000" scaled="0"/>
            <a:tileRect/>
          </a:gradFill>
          <a:ln>
            <a:noFill/>
          </a:ln>
        </p:spPr>
        <p:txBody>
          <a:bodyPr wrap="square" lIns="0" tIns="0" rIns="0" bIns="0" rtlCol="0" anchor="ctr">
            <a:noAutofit/>
          </a:bodyPr>
          <a:lstStyle/>
          <a:p>
            <a:pPr algn="ctr" defTabSz="1157364"/>
            <a:endParaRPr lang="es-SV" sz="1467">
              <a:solidFill>
                <a:srgbClr val="000000"/>
              </a:solidFill>
              <a:effectLst>
                <a:outerShdw blurRad="38100" dist="38100" dir="2700000" algn="tl">
                  <a:srgbClr val="000000">
                    <a:alpha val="43137"/>
                  </a:srgbClr>
                </a:outerShdw>
              </a:effectLst>
              <a:cs typeface="+mn-ea"/>
              <a:sym typeface="+mn-lt"/>
            </a:endParaRPr>
          </a:p>
        </p:txBody>
      </p:sp>
      <p:pic>
        <p:nvPicPr>
          <p:cNvPr id="7" name="图片 6" descr="Logo 2"/>
          <p:cNvPicPr>
            <a:picLocks noChangeAspect="1"/>
          </p:cNvPicPr>
          <p:nvPr userDrawn="1"/>
        </p:nvPicPr>
        <p:blipFill>
          <a:blip r:embed="rId2"/>
          <a:stretch>
            <a:fillRect/>
          </a:stretch>
        </p:blipFill>
        <p:spPr>
          <a:xfrm>
            <a:off x="11248534" y="6076951"/>
            <a:ext cx="701446" cy="590550"/>
          </a:xfrm>
          <a:prstGeom prst="rect">
            <a:avLst/>
          </a:prstGeom>
        </p:spPr>
      </p:pic>
    </p:spTree>
    <p:extLst>
      <p:ext uri="{BB962C8B-B14F-4D97-AF65-F5344CB8AC3E}">
        <p14:creationId xmlns:p14="http://schemas.microsoft.com/office/powerpoint/2010/main" val="430673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grpId="0" nodeType="with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1750" fill="hold"/>
                                            <p:tgtEl>
                                              <p:spTgt spid="2"/>
                                            </p:tgtEl>
                                            <p:attrNameLst>
                                              <p:attrName>ppt_x</p:attrName>
                                            </p:attrNameLst>
                                          </p:cBhvr>
                                          <p:tavLst>
                                            <p:tav tm="0">
                                              <p:val>
                                                <p:strVal val="0-#ppt_w/2"/>
                                              </p:val>
                                            </p:tav>
                                            <p:tav tm="100000">
                                              <p:val>
                                                <p:strVal val="#ppt_x"/>
                                              </p:val>
                                            </p:tav>
                                          </p:tavLst>
                                        </p:anim>
                                        <p:anim calcmode="lin" valueType="num" p14:bounceEnd="60000">
                                          <p:cBhvr additive="base">
                                            <p:cTn id="8" dur="17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750" fill="hold"/>
                                            <p:tgtEl>
                                              <p:spTgt spid="2"/>
                                            </p:tgtEl>
                                            <p:attrNameLst>
                                              <p:attrName>ppt_x</p:attrName>
                                            </p:attrNameLst>
                                          </p:cBhvr>
                                          <p:tavLst>
                                            <p:tav tm="0">
                                              <p:val>
                                                <p:strVal val="0-#ppt_w/2"/>
                                              </p:val>
                                            </p:tav>
                                            <p:tav tm="100000">
                                              <p:val>
                                                <p:strVal val="#ppt_x"/>
                                              </p:val>
                                            </p:tav>
                                          </p:tavLst>
                                        </p:anim>
                                        <p:anim calcmode="lin" valueType="num">
                                          <p:cBhvr additive="base">
                                            <p:cTn id="8" dur="17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7472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8456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682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4_空白">
    <p:bg>
      <p:bgRef idx="1001">
        <a:schemeClr val="bg1"/>
      </p:bgRef>
    </p:bg>
    <p:spTree>
      <p:nvGrpSpPr>
        <p:cNvPr id="1" name=""/>
        <p:cNvGrpSpPr/>
        <p:nvPr/>
      </p:nvGrpSpPr>
      <p:grpSpPr>
        <a:xfrm>
          <a:off x="0" y="0"/>
          <a:ext cx="0" cy="0"/>
          <a:chOff x="0" y="0"/>
          <a:chExt cx="0" cy="0"/>
        </a:xfrm>
      </p:grpSpPr>
      <p:sp>
        <p:nvSpPr>
          <p:cNvPr id="2" name="Forma libre 26">
            <a:extLst>
              <a:ext uri="{FF2B5EF4-FFF2-40B4-BE49-F238E27FC236}">
                <a16:creationId xmlns:a16="http://schemas.microsoft.com/office/drawing/2014/main" id="{639B0905-CB5C-4197-AC27-0488304795C0}"/>
              </a:ext>
            </a:extLst>
          </p:cNvPr>
          <p:cNvSpPr/>
          <p:nvPr userDrawn="1"/>
        </p:nvSpPr>
        <p:spPr>
          <a:xfrm rot="1456695" flipH="1">
            <a:off x="-2082620" y="1645900"/>
            <a:ext cx="14889685" cy="5070161"/>
          </a:xfrm>
          <a:custGeom>
            <a:avLst/>
            <a:gdLst>
              <a:gd name="connsiteX0" fmla="*/ 27871858 w 27871858"/>
              <a:gd name="connsiteY0" fmla="*/ 1327660 h 8868085"/>
              <a:gd name="connsiteX1" fmla="*/ 24928440 w 27871858"/>
              <a:gd name="connsiteY1" fmla="*/ 1 h 8868085"/>
              <a:gd name="connsiteX2" fmla="*/ 1719206 w 27871858"/>
              <a:gd name="connsiteY2" fmla="*/ 0 h 8868085"/>
              <a:gd name="connsiteX3" fmla="*/ 0 w 27871858"/>
              <a:gd name="connsiteY3" fmla="*/ 3811476 h 8868085"/>
              <a:gd name="connsiteX4" fmla="*/ 11210493 w 27871858"/>
              <a:gd name="connsiteY4" fmla="*/ 8868085 h 8868085"/>
              <a:gd name="connsiteX5" fmla="*/ 24470670 w 27871858"/>
              <a:gd name="connsiteY5" fmla="*/ 8868085 h 88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71858" h="8868085">
                <a:moveTo>
                  <a:pt x="27871858" y="1327660"/>
                </a:moveTo>
                <a:lnTo>
                  <a:pt x="24928440" y="1"/>
                </a:lnTo>
                <a:lnTo>
                  <a:pt x="1719206" y="0"/>
                </a:lnTo>
                <a:lnTo>
                  <a:pt x="0" y="3811476"/>
                </a:lnTo>
                <a:lnTo>
                  <a:pt x="11210493" y="8868085"/>
                </a:lnTo>
                <a:lnTo>
                  <a:pt x="24470670" y="8868085"/>
                </a:lnTo>
                <a:close/>
              </a:path>
            </a:pathLst>
          </a:custGeom>
          <a:gradFill flip="none" rotWithShape="1">
            <a:gsLst>
              <a:gs pos="39000">
                <a:schemeClr val="bg1">
                  <a:alpha val="10000"/>
                </a:schemeClr>
              </a:gs>
              <a:gs pos="75000">
                <a:srgbClr val="8FF4FF">
                  <a:alpha val="10000"/>
                </a:srgbClr>
              </a:gs>
              <a:gs pos="100000">
                <a:srgbClr val="5F81FF">
                  <a:alpha val="15000"/>
                </a:srgbClr>
              </a:gs>
            </a:gsLst>
            <a:lin ang="8100000" scaled="0"/>
            <a:tileRect/>
          </a:gradFill>
          <a:ln>
            <a:noFill/>
          </a:ln>
        </p:spPr>
        <p:txBody>
          <a:bodyPr wrap="square" lIns="0" tIns="0" rIns="0" bIns="0" rtlCol="0" anchor="ctr">
            <a:noAutofit/>
          </a:bodyPr>
          <a:lstStyle/>
          <a:p>
            <a:pPr lvl="0" algn="ctr" defTabSz="1157364"/>
            <a:endParaRPr lang="es-SV" sz="1467">
              <a:solidFill>
                <a:srgbClr val="000000"/>
              </a:solidFill>
              <a:effectLst>
                <a:outerShdw blurRad="38100" dist="38100" dir="2700000" algn="tl">
                  <a:srgbClr val="000000">
                    <a:alpha val="43137"/>
                  </a:srgbClr>
                </a:outerShdw>
              </a:effectLst>
              <a:cs typeface="+mn-ea"/>
              <a:sym typeface="+mn-lt"/>
            </a:endParaRPr>
          </a:p>
        </p:txBody>
      </p:sp>
      <p:pic>
        <p:nvPicPr>
          <p:cNvPr id="7" name="图片 6" descr="Logo 2"/>
          <p:cNvPicPr>
            <a:picLocks noChangeAspect="1"/>
          </p:cNvPicPr>
          <p:nvPr userDrawn="1"/>
        </p:nvPicPr>
        <p:blipFill>
          <a:blip r:embed="rId2"/>
          <a:stretch>
            <a:fillRect/>
          </a:stretch>
        </p:blipFill>
        <p:spPr>
          <a:xfrm>
            <a:off x="11248534" y="6076951"/>
            <a:ext cx="701446" cy="590550"/>
          </a:xfrm>
          <a:prstGeom prst="rect">
            <a:avLst/>
          </a:prstGeom>
        </p:spPr>
      </p:pic>
    </p:spTree>
    <p:extLst>
      <p:ext uri="{BB962C8B-B14F-4D97-AF65-F5344CB8AC3E}">
        <p14:creationId xmlns:p14="http://schemas.microsoft.com/office/powerpoint/2010/main" val="2932172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grpId="0" nodeType="with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1750" fill="hold"/>
                                            <p:tgtEl>
                                              <p:spTgt spid="2"/>
                                            </p:tgtEl>
                                            <p:attrNameLst>
                                              <p:attrName>ppt_x</p:attrName>
                                            </p:attrNameLst>
                                          </p:cBhvr>
                                          <p:tavLst>
                                            <p:tav tm="0">
                                              <p:val>
                                                <p:strVal val="0-#ppt_w/2"/>
                                              </p:val>
                                            </p:tav>
                                            <p:tav tm="100000">
                                              <p:val>
                                                <p:strVal val="#ppt_x"/>
                                              </p:val>
                                            </p:tav>
                                          </p:tavLst>
                                        </p:anim>
                                        <p:anim calcmode="lin" valueType="num" p14:bounceEnd="60000">
                                          <p:cBhvr additive="base">
                                            <p:cTn id="8" dur="17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750" fill="hold"/>
                                            <p:tgtEl>
                                              <p:spTgt spid="2"/>
                                            </p:tgtEl>
                                            <p:attrNameLst>
                                              <p:attrName>ppt_x</p:attrName>
                                            </p:attrNameLst>
                                          </p:cBhvr>
                                          <p:tavLst>
                                            <p:tav tm="0">
                                              <p:val>
                                                <p:strVal val="0-#ppt_w/2"/>
                                              </p:val>
                                            </p:tav>
                                            <p:tav tm="100000">
                                              <p:val>
                                                <p:strVal val="#ppt_x"/>
                                              </p:val>
                                            </p:tav>
                                          </p:tavLst>
                                        </p:anim>
                                        <p:anim calcmode="lin" valueType="num">
                                          <p:cBhvr additive="base">
                                            <p:cTn id="8" dur="17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Main Slide Right">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3394339" y="324637"/>
            <a:ext cx="8156915" cy="506776"/>
          </a:xfrm>
        </p:spPr>
        <p:txBody>
          <a:bodyPr anchor="b">
            <a:normAutofit/>
          </a:bodyPr>
          <a:lstStyle>
            <a:lvl1pPr marL="0" algn="r" defTabSz="441949" rtl="0" eaLnBrk="1" latinLnBrk="0" hangingPunct="1">
              <a:lnSpc>
                <a:spcPct val="90000"/>
              </a:lnSpc>
              <a:spcBef>
                <a:spcPct val="0"/>
              </a:spcBef>
              <a:buNone/>
              <a:defRPr lang="es-SV" sz="24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8341819" y="802594"/>
            <a:ext cx="3195147" cy="230711"/>
          </a:xfrm>
        </p:spPr>
        <p:txBody>
          <a:bodyPr anchor="ctr">
            <a:normAutofit/>
          </a:bodyPr>
          <a:lstStyle>
            <a:lvl1pPr marL="0" indent="0" algn="r">
              <a:buNone/>
              <a:defRPr lang="es-SV" sz="1333" kern="1200" baseline="0" dirty="0">
                <a:solidFill>
                  <a:schemeClr val="bg2"/>
                </a:solidFill>
                <a:latin typeface="Source Sans Pro" panose="020B0503030403020204" pitchFamily="34" charset="0"/>
                <a:ea typeface="+mn-ea"/>
                <a:cs typeface="+mn-cs"/>
              </a:defRPr>
            </a:lvl1pPr>
            <a:lvl2pPr marL="220974" indent="0" algn="ctr">
              <a:buNone/>
              <a:defRPr sz="933"/>
            </a:lvl2pPr>
            <a:lvl3pPr marL="441949" indent="0" algn="ctr">
              <a:buNone/>
              <a:defRPr sz="933"/>
            </a:lvl3pPr>
            <a:lvl4pPr marL="662923" indent="0" algn="ctr">
              <a:buNone/>
              <a:defRPr sz="800"/>
            </a:lvl4pPr>
            <a:lvl5pPr marL="884745" indent="0" algn="ctr">
              <a:buNone/>
              <a:defRPr sz="800"/>
            </a:lvl5pPr>
            <a:lvl6pPr marL="1105719" indent="0" algn="ctr">
              <a:buNone/>
              <a:defRPr sz="800"/>
            </a:lvl6pPr>
            <a:lvl7pPr marL="1326693" indent="0" algn="ctr">
              <a:buNone/>
              <a:defRPr sz="800"/>
            </a:lvl7pPr>
            <a:lvl8pPr marL="1547668" indent="0" algn="ctr">
              <a:buNone/>
              <a:defRPr sz="800"/>
            </a:lvl8pPr>
            <a:lvl9pPr marL="1768642" indent="0" algn="ctr">
              <a:buNone/>
              <a:defRPr sz="8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5" name="Marcador de pie de página 4"/>
          <p:cNvSpPr>
            <a:spLocks noGrp="1"/>
          </p:cNvSpPr>
          <p:nvPr>
            <p:ph type="ftr" sz="quarter" idx="11"/>
          </p:nvPr>
        </p:nvSpPr>
        <p:spPr>
          <a:xfrm>
            <a:off x="4038338" y="6356408"/>
            <a:ext cx="4115325" cy="365083"/>
          </a:xfrm>
          <a:prstGeom prst="rect">
            <a:avLst/>
          </a:prstGeom>
        </p:spPr>
        <p:txBody>
          <a:bodyPr lIns="33206" tIns="16613" rIns="33206" bIns="16613" anchor="ctr"/>
          <a:lstStyle>
            <a:lvl1pPr algn="ctr">
              <a:defRPr>
                <a:solidFill>
                  <a:schemeClr val="tx2"/>
                </a:solidFill>
              </a:defRPr>
            </a:lvl1pPr>
          </a:lstStyle>
          <a:p>
            <a:pPr defTabSz="1168371">
              <a:lnSpc>
                <a:spcPct val="125000"/>
              </a:lnSpc>
            </a:pPr>
            <a:endParaRPr lang="en-US" sz="933" dirty="0">
              <a:solidFill>
                <a:srgbClr val="1F1F1F"/>
              </a:solidFill>
              <a:latin typeface="Source Sans Pro" panose="020B0503030403020204" pitchFamily="34" charset="0"/>
            </a:endParaRPr>
          </a:p>
        </p:txBody>
      </p:sp>
      <p:sp>
        <p:nvSpPr>
          <p:cNvPr id="6" name="Marcador de número de diapositiva 5"/>
          <p:cNvSpPr>
            <a:spLocks noGrp="1"/>
          </p:cNvSpPr>
          <p:nvPr>
            <p:ph type="sldNum" sz="quarter" idx="12"/>
          </p:nvPr>
        </p:nvSpPr>
        <p:spPr/>
        <p:txBody>
          <a:bodyPr/>
          <a:lstStyle>
            <a:lvl1pPr>
              <a:defRPr>
                <a:solidFill>
                  <a:schemeClr val="tx2"/>
                </a:solidFill>
              </a:defRPr>
            </a:lvl1pPr>
          </a:lstStyle>
          <a:p>
            <a:fld id="{FF439014-E629-42E3-A58B-61A0F1C8CFFE}" type="slidenum">
              <a:rPr smtClean="0">
                <a:solidFill>
                  <a:srgbClr val="1F1F1F"/>
                </a:solidFill>
              </a:rPr>
              <a:pPr/>
              <a:t>‹#›</a:t>
            </a:fld>
            <a:endParaRPr>
              <a:solidFill>
                <a:srgbClr val="1F1F1F"/>
              </a:solidFill>
            </a:endParaRPr>
          </a:p>
        </p:txBody>
      </p:sp>
      <p:cxnSp>
        <p:nvCxnSpPr>
          <p:cNvPr id="10" name="Conector recto 9"/>
          <p:cNvCxnSpPr/>
          <p:nvPr userDrawn="1"/>
        </p:nvCxnSpPr>
        <p:spPr>
          <a:xfrm>
            <a:off x="262607" y="6365107"/>
            <a:ext cx="1166678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699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ppt_x"/>
                                          </p:val>
                                        </p:tav>
                                        <p:tav tm="100000">
                                          <p:val>
                                            <p:strVal val="#ppt_x"/>
                                          </p:val>
                                        </p:tav>
                                      </p:tavLst>
                                    </p:anim>
                                    <p:anim calcmode="lin" valueType="num">
                                      <p:cBhvr additive="base">
                                        <p:cTn id="20" dur="1500" fill="hold"/>
                                        <p:tgtEl>
                                          <p:spTgt spid="6"/>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2"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1+#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P spid="5" grpId="0"/>
      <p:bldP spid="6"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Main Slide C_01">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1" y="0"/>
            <a:ext cx="5073929" cy="6858000"/>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15" name="Título 1"/>
          <p:cNvSpPr>
            <a:spLocks noGrp="1"/>
          </p:cNvSpPr>
          <p:nvPr>
            <p:ph type="ctrTitle" hasCustomPrompt="1"/>
          </p:nvPr>
        </p:nvSpPr>
        <p:spPr>
          <a:xfrm>
            <a:off x="5614803" y="324637"/>
            <a:ext cx="6151703" cy="506776"/>
          </a:xfrm>
        </p:spPr>
        <p:txBody>
          <a:bodyPr anchor="b">
            <a:normAutofit/>
          </a:bodyPr>
          <a:lstStyle>
            <a:lvl1pPr marL="0" algn="l" defTabSz="438562" rtl="0" eaLnBrk="1" latinLnBrk="0" hangingPunct="1">
              <a:lnSpc>
                <a:spcPct val="90000"/>
              </a:lnSpc>
              <a:spcBef>
                <a:spcPct val="0"/>
              </a:spcBef>
              <a:buNone/>
              <a:defRPr lang="es-SV" sz="24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16" name="Subtítulo 2"/>
          <p:cNvSpPr>
            <a:spLocks noGrp="1"/>
          </p:cNvSpPr>
          <p:nvPr>
            <p:ph type="subTitle" idx="1" hasCustomPrompt="1"/>
          </p:nvPr>
        </p:nvSpPr>
        <p:spPr>
          <a:xfrm>
            <a:off x="5629244" y="802634"/>
            <a:ext cx="3195147" cy="230711"/>
          </a:xfrm>
        </p:spPr>
        <p:txBody>
          <a:bodyPr anchor="ctr">
            <a:normAutofit/>
          </a:bodyPr>
          <a:lstStyle>
            <a:lvl1pPr marL="0" indent="0" algn="l">
              <a:buNone/>
              <a:defRPr lang="es-SV" sz="1333" kern="1200" baseline="0" dirty="0">
                <a:solidFill>
                  <a:schemeClr val="bg2"/>
                </a:solidFill>
                <a:latin typeface="Source Sans Pro" panose="020B0503030403020204" pitchFamily="34" charset="0"/>
                <a:ea typeface="+mn-ea"/>
                <a:cs typeface="+mn-cs"/>
              </a:defRPr>
            </a:lvl1pPr>
            <a:lvl2pPr marL="219281" indent="0" algn="ctr">
              <a:buNone/>
              <a:defRPr sz="933"/>
            </a:lvl2pPr>
            <a:lvl3pPr marL="439409" indent="0" algn="ctr">
              <a:buNone/>
              <a:defRPr sz="933"/>
            </a:lvl3pPr>
            <a:lvl4pPr marL="658690" indent="0" algn="ctr">
              <a:buNone/>
              <a:defRPr sz="800"/>
            </a:lvl4pPr>
            <a:lvl5pPr marL="878818" indent="0" algn="ctr">
              <a:buNone/>
              <a:defRPr sz="800"/>
            </a:lvl5pPr>
            <a:lvl6pPr marL="1098099" indent="0" algn="ctr">
              <a:buNone/>
              <a:defRPr sz="800"/>
            </a:lvl6pPr>
            <a:lvl7pPr marL="1318227" indent="0" algn="ctr">
              <a:buNone/>
              <a:defRPr sz="800"/>
            </a:lvl7pPr>
            <a:lvl8pPr marL="1537508" indent="0" algn="ctr">
              <a:buNone/>
              <a:defRPr sz="800"/>
            </a:lvl8pPr>
            <a:lvl9pPr marL="1756789" indent="0" algn="ctr">
              <a:buNone/>
              <a:defRPr sz="8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17" name="Marcador de pie de página 4"/>
          <p:cNvSpPr>
            <a:spLocks noGrp="1"/>
          </p:cNvSpPr>
          <p:nvPr>
            <p:ph type="ftr" sz="quarter" idx="11"/>
          </p:nvPr>
        </p:nvSpPr>
        <p:spPr>
          <a:xfrm>
            <a:off x="5263706" y="6356408"/>
            <a:ext cx="2890201" cy="365083"/>
          </a:xfrm>
          <a:prstGeom prst="rect">
            <a:avLst/>
          </a:prstGeom>
        </p:spPr>
        <p:txBody>
          <a:bodyPr lIns="32996" tIns="16523" rIns="32996" bIns="16523" anchor="ctr"/>
          <a:lstStyle>
            <a:lvl1pPr algn="ctr">
              <a:defRPr>
                <a:solidFill>
                  <a:schemeClr val="tx2"/>
                </a:solidFill>
              </a:defRPr>
            </a:lvl1pPr>
          </a:lstStyle>
          <a:p>
            <a:pPr defTabSz="1160751">
              <a:lnSpc>
                <a:spcPct val="125000"/>
              </a:lnSpc>
            </a:pPr>
            <a:endParaRPr lang="en-US" sz="933" dirty="0">
              <a:solidFill>
                <a:srgbClr val="1F1F1F"/>
              </a:solidFill>
              <a:latin typeface="Source Sans Pro" panose="020B0503030403020204" pitchFamily="34" charset="0"/>
            </a:endParaRPr>
          </a:p>
        </p:txBody>
      </p:sp>
      <p:sp>
        <p:nvSpPr>
          <p:cNvPr id="18" name="Marcador de número de diapositiva 5"/>
          <p:cNvSpPr>
            <a:spLocks noGrp="1"/>
          </p:cNvSpPr>
          <p:nvPr>
            <p:ph type="sldNum" sz="quarter" idx="12"/>
          </p:nvPr>
        </p:nvSpPr>
        <p:spPr>
          <a:xfrm>
            <a:off x="9083486" y="6356408"/>
            <a:ext cx="2743021" cy="365083"/>
          </a:xfrm>
        </p:spPr>
        <p:txBody>
          <a:bodyPr/>
          <a:lstStyle>
            <a:lvl1pPr>
              <a:defRPr>
                <a:solidFill>
                  <a:schemeClr val="tx2"/>
                </a:solidFill>
              </a:defRPr>
            </a:lvl1pPr>
          </a:lstStyle>
          <a:p>
            <a:fld id="{FF439014-E629-42E3-A58B-61A0F1C8CFFE}" type="slidenum">
              <a:rPr smtClean="0">
                <a:solidFill>
                  <a:srgbClr val="1F1F1F"/>
                </a:solidFill>
              </a:rPr>
              <a:pPr/>
              <a:t>‹#›</a:t>
            </a:fld>
            <a:endParaRPr>
              <a:solidFill>
                <a:srgbClr val="1F1F1F"/>
              </a:solidFill>
            </a:endParaRPr>
          </a:p>
        </p:txBody>
      </p:sp>
      <p:cxnSp>
        <p:nvCxnSpPr>
          <p:cNvPr id="19" name="Conector recto 9"/>
          <p:cNvCxnSpPr/>
          <p:nvPr userDrawn="1"/>
        </p:nvCxnSpPr>
        <p:spPr>
          <a:xfrm>
            <a:off x="262607" y="6365107"/>
            <a:ext cx="1166678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22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500" fill="hold"/>
                                        <p:tgtEl>
                                          <p:spTgt spid="15"/>
                                        </p:tgtEl>
                                        <p:attrNameLst>
                                          <p:attrName>ppt_x</p:attrName>
                                        </p:attrNameLst>
                                      </p:cBhvr>
                                      <p:tavLst>
                                        <p:tav tm="0">
                                          <p:val>
                                            <p:strVal val="#ppt_x"/>
                                          </p:val>
                                        </p:tav>
                                        <p:tav tm="100000">
                                          <p:val>
                                            <p:strVal val="#ppt_x"/>
                                          </p:val>
                                        </p:tav>
                                      </p:tavLst>
                                    </p:anim>
                                    <p:anim calcmode="lin" valueType="num">
                                      <p:cBhvr additive="base">
                                        <p:cTn id="12" dur="1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500" fill="hold"/>
                                        <p:tgtEl>
                                          <p:spTgt spid="16"/>
                                        </p:tgtEl>
                                        <p:attrNameLst>
                                          <p:attrName>ppt_x</p:attrName>
                                        </p:attrNameLst>
                                      </p:cBhvr>
                                      <p:tavLst>
                                        <p:tav tm="0">
                                          <p:val>
                                            <p:strVal val="0-#ppt_w/2"/>
                                          </p:val>
                                        </p:tav>
                                        <p:tav tm="100000">
                                          <p:val>
                                            <p:strVal val="#ppt_x"/>
                                          </p:val>
                                        </p:tav>
                                      </p:tavLst>
                                    </p:anim>
                                    <p:anim calcmode="lin" valueType="num">
                                      <p:cBhvr additive="base">
                                        <p:cTn id="16" dur="1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500" fill="hold"/>
                                        <p:tgtEl>
                                          <p:spTgt spid="17"/>
                                        </p:tgtEl>
                                        <p:attrNameLst>
                                          <p:attrName>ppt_x</p:attrName>
                                        </p:attrNameLst>
                                      </p:cBhvr>
                                      <p:tavLst>
                                        <p:tav tm="0">
                                          <p:val>
                                            <p:strVal val="#ppt_x"/>
                                          </p:val>
                                        </p:tav>
                                        <p:tav tm="100000">
                                          <p:val>
                                            <p:strVal val="#ppt_x"/>
                                          </p:val>
                                        </p:tav>
                                      </p:tavLst>
                                    </p:anim>
                                    <p:anim calcmode="lin" valueType="num">
                                      <p:cBhvr additive="base">
                                        <p:cTn id="20" dur="1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500" fill="hold"/>
                                        <p:tgtEl>
                                          <p:spTgt spid="18"/>
                                        </p:tgtEl>
                                        <p:attrNameLst>
                                          <p:attrName>ppt_x</p:attrName>
                                        </p:attrNameLst>
                                      </p:cBhvr>
                                      <p:tavLst>
                                        <p:tav tm="0">
                                          <p:val>
                                            <p:strVal val="#ppt_x"/>
                                          </p:val>
                                        </p:tav>
                                        <p:tav tm="100000">
                                          <p:val>
                                            <p:strVal val="#ppt_x"/>
                                          </p:val>
                                        </p:tav>
                                      </p:tavLst>
                                    </p:anim>
                                    <p:anim calcmode="lin" valueType="num">
                                      <p:cBhvr additive="base">
                                        <p:cTn id="24" dur="1500" fill="hold"/>
                                        <p:tgtEl>
                                          <p:spTgt spid="18"/>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bldP spid="16" grpId="0">
        <p:tmplLst>
          <p:tmpl>
            <p:tnLst>
              <p:par>
                <p:cTn presetID="2" presetClass="entr" presetSubtype="8"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7" grpId="0"/>
      <p:bldP spid="18"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Main Slide L_01">
    <p:spTree>
      <p:nvGrpSpPr>
        <p:cNvPr id="1" name=""/>
        <p:cNvGrpSpPr/>
        <p:nvPr/>
      </p:nvGrpSpPr>
      <p:grpSpPr>
        <a:xfrm>
          <a:off x="0" y="0"/>
          <a:ext cx="0" cy="0"/>
          <a:chOff x="0" y="0"/>
          <a:chExt cx="0" cy="0"/>
        </a:xfrm>
      </p:grpSpPr>
      <p:sp>
        <p:nvSpPr>
          <p:cNvPr id="13" name="1 Rectángulo"/>
          <p:cNvSpPr/>
          <p:nvPr userDrawn="1"/>
        </p:nvSpPr>
        <p:spPr bwMode="auto">
          <a:xfrm>
            <a:off x="4073383" y="5600358"/>
            <a:ext cx="1136525" cy="456991"/>
          </a:xfrm>
          <a:prstGeom prst="rect">
            <a:avLst/>
          </a:prstGeom>
          <a:solidFill>
            <a:schemeClr val="accent4"/>
          </a:solidFill>
          <a:ln>
            <a:noFill/>
          </a:ln>
        </p:spPr>
        <p:txBody>
          <a:bodyPr lIns="0" tIns="0" rIns="0" bIns="0" rtlCol="0" anchor="ctr"/>
          <a:lstStyle/>
          <a:p>
            <a:pPr algn="ctr" defTabSz="1159058"/>
            <a:endParaRPr lang="es-SV" sz="2400">
              <a:solidFill>
                <a:srgbClr val="000000"/>
              </a:solidFill>
            </a:endParaRPr>
          </a:p>
        </p:txBody>
      </p:sp>
      <p:sp>
        <p:nvSpPr>
          <p:cNvPr id="12" name="2 Marcador de posición de imagen"/>
          <p:cNvSpPr>
            <a:spLocks noGrp="1"/>
          </p:cNvSpPr>
          <p:nvPr>
            <p:ph type="pic" sz="quarter" idx="13"/>
          </p:nvPr>
        </p:nvSpPr>
        <p:spPr>
          <a:xfrm>
            <a:off x="698360" y="1384389"/>
            <a:ext cx="4474075" cy="4632099"/>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14" name="Título 1"/>
          <p:cNvSpPr>
            <a:spLocks noGrp="1"/>
          </p:cNvSpPr>
          <p:nvPr>
            <p:ph type="ctrTitle" hasCustomPrompt="1"/>
          </p:nvPr>
        </p:nvSpPr>
        <p:spPr>
          <a:xfrm>
            <a:off x="638851" y="324637"/>
            <a:ext cx="8156915" cy="506776"/>
          </a:xfrm>
        </p:spPr>
        <p:txBody>
          <a:bodyPr anchor="b">
            <a:normAutofit/>
          </a:bodyPr>
          <a:lstStyle>
            <a:lvl1pPr marL="0" algn="l" defTabSz="438562" rtl="0" eaLnBrk="1" latinLnBrk="0" hangingPunct="1">
              <a:lnSpc>
                <a:spcPct val="90000"/>
              </a:lnSpc>
              <a:spcBef>
                <a:spcPct val="0"/>
              </a:spcBef>
              <a:buNone/>
              <a:defRPr lang="es-SV" sz="24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15" name="Subtítulo 2"/>
          <p:cNvSpPr>
            <a:spLocks noGrp="1"/>
          </p:cNvSpPr>
          <p:nvPr>
            <p:ph type="subTitle" idx="1" hasCustomPrompt="1"/>
          </p:nvPr>
        </p:nvSpPr>
        <p:spPr>
          <a:xfrm>
            <a:off x="653536" y="802641"/>
            <a:ext cx="3195147" cy="230711"/>
          </a:xfrm>
        </p:spPr>
        <p:txBody>
          <a:bodyPr anchor="ctr">
            <a:normAutofit/>
          </a:bodyPr>
          <a:lstStyle>
            <a:lvl1pPr marL="0" indent="0" algn="l">
              <a:buNone/>
              <a:defRPr lang="es-SV" sz="1333" kern="1200" baseline="0" dirty="0">
                <a:solidFill>
                  <a:schemeClr val="bg2"/>
                </a:solidFill>
                <a:latin typeface="Source Sans Pro" panose="020B0503030403020204" pitchFamily="34" charset="0"/>
                <a:ea typeface="+mn-ea"/>
                <a:cs typeface="+mn-cs"/>
              </a:defRPr>
            </a:lvl1pPr>
            <a:lvl2pPr marL="219281" indent="0" algn="ctr">
              <a:buNone/>
              <a:defRPr sz="933"/>
            </a:lvl2pPr>
            <a:lvl3pPr marL="438562" indent="0" algn="ctr">
              <a:buNone/>
              <a:defRPr sz="933"/>
            </a:lvl3pPr>
            <a:lvl4pPr marL="657844" indent="0" algn="ctr">
              <a:buNone/>
              <a:defRPr sz="800"/>
            </a:lvl4pPr>
            <a:lvl5pPr marL="877971" indent="0" algn="ctr">
              <a:buNone/>
              <a:defRPr sz="800"/>
            </a:lvl5pPr>
            <a:lvl6pPr marL="1097253" indent="0" algn="ctr">
              <a:buNone/>
              <a:defRPr sz="800"/>
            </a:lvl6pPr>
            <a:lvl7pPr marL="1316534" indent="0" algn="ctr">
              <a:buNone/>
              <a:defRPr sz="800"/>
            </a:lvl7pPr>
            <a:lvl8pPr marL="1535815" indent="0" algn="ctr">
              <a:buNone/>
              <a:defRPr sz="800"/>
            </a:lvl8pPr>
            <a:lvl9pPr marL="1755096" indent="0" algn="ctr">
              <a:buNone/>
              <a:defRPr sz="8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16" name="Marcador de pie de página 4"/>
          <p:cNvSpPr>
            <a:spLocks noGrp="1"/>
          </p:cNvSpPr>
          <p:nvPr>
            <p:ph type="ftr" sz="quarter" idx="11"/>
          </p:nvPr>
        </p:nvSpPr>
        <p:spPr>
          <a:xfrm>
            <a:off x="4038338" y="6356408"/>
            <a:ext cx="4115325" cy="365083"/>
          </a:xfrm>
          <a:prstGeom prst="rect">
            <a:avLst/>
          </a:prstGeom>
        </p:spPr>
        <p:txBody>
          <a:bodyPr lIns="32961" tIns="16508" rIns="32961" bIns="16508" anchor="ctr"/>
          <a:lstStyle>
            <a:lvl1pPr algn="ctr">
              <a:defRPr>
                <a:solidFill>
                  <a:schemeClr val="tx2"/>
                </a:solidFill>
              </a:defRPr>
            </a:lvl1pPr>
          </a:lstStyle>
          <a:p>
            <a:pPr defTabSz="1159058">
              <a:lnSpc>
                <a:spcPct val="125000"/>
              </a:lnSpc>
            </a:pPr>
            <a:endParaRPr lang="en-US" sz="933" dirty="0">
              <a:solidFill>
                <a:srgbClr val="1F1F1F"/>
              </a:solidFill>
              <a:latin typeface="Source Sans Pro" panose="020B0503030403020204" pitchFamily="34" charset="0"/>
            </a:endParaRPr>
          </a:p>
        </p:txBody>
      </p:sp>
      <p:sp>
        <p:nvSpPr>
          <p:cNvPr id="18" name="Marcador de número de diapositiva 5"/>
          <p:cNvSpPr>
            <a:spLocks noGrp="1"/>
          </p:cNvSpPr>
          <p:nvPr>
            <p:ph type="sldNum" sz="quarter" idx="12"/>
          </p:nvPr>
        </p:nvSpPr>
        <p:spPr>
          <a:xfrm>
            <a:off x="9083486" y="6356408"/>
            <a:ext cx="2743021" cy="365083"/>
          </a:xfrm>
        </p:spPr>
        <p:txBody>
          <a:bodyPr/>
          <a:lstStyle>
            <a:lvl1pPr>
              <a:defRPr>
                <a:solidFill>
                  <a:schemeClr val="tx2"/>
                </a:solidFill>
              </a:defRPr>
            </a:lvl1pPr>
          </a:lstStyle>
          <a:p>
            <a:fld id="{FF439014-E629-42E3-A58B-61A0F1C8CFFE}" type="slidenum">
              <a:rPr smtClean="0">
                <a:solidFill>
                  <a:srgbClr val="1F1F1F"/>
                </a:solidFill>
              </a:rPr>
              <a:pPr/>
              <a:t>‹#›</a:t>
            </a:fld>
            <a:endParaRPr>
              <a:solidFill>
                <a:srgbClr val="1F1F1F"/>
              </a:solidFill>
            </a:endParaRPr>
          </a:p>
        </p:txBody>
      </p:sp>
      <p:cxnSp>
        <p:nvCxnSpPr>
          <p:cNvPr id="19" name="Conector recto 9"/>
          <p:cNvCxnSpPr/>
          <p:nvPr userDrawn="1"/>
        </p:nvCxnSpPr>
        <p:spPr>
          <a:xfrm>
            <a:off x="262607" y="6365107"/>
            <a:ext cx="1166678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46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strVal val="4/3*#ppt_w"/>
                                          </p:val>
                                        </p:tav>
                                        <p:tav tm="100000">
                                          <p:val>
                                            <p:strVal val="#ppt_w"/>
                                          </p:val>
                                        </p:tav>
                                      </p:tavLst>
                                    </p:anim>
                                    <p:anim calcmode="lin" valueType="num">
                                      <p:cBhvr>
                                        <p:cTn id="8" dur="500" fill="hold"/>
                                        <p:tgtEl>
                                          <p:spTgt spid="12"/>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strVal val="4/3*#ppt_w"/>
                                          </p:val>
                                        </p:tav>
                                        <p:tav tm="100000">
                                          <p:val>
                                            <p:strVal val="#ppt_w"/>
                                          </p:val>
                                        </p:tav>
                                      </p:tavLst>
                                    </p:anim>
                                    <p:anim calcmode="lin" valueType="num">
                                      <p:cBhvr>
                                        <p:cTn id="12" dur="500" fill="hold"/>
                                        <p:tgtEl>
                                          <p:spTgt spid="13"/>
                                        </p:tgtEl>
                                        <p:attrNameLst>
                                          <p:attrName>ppt_h</p:attrName>
                                        </p:attrNameLst>
                                      </p:cBhvr>
                                      <p:tavLst>
                                        <p:tav tm="0">
                                          <p:val>
                                            <p:strVal val="4/3*#ppt_h"/>
                                          </p:val>
                                        </p:tav>
                                        <p:tav tm="100000">
                                          <p:val>
                                            <p:strVal val="#ppt_h"/>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500" fill="hold"/>
                                        <p:tgtEl>
                                          <p:spTgt spid="15"/>
                                        </p:tgtEl>
                                        <p:attrNameLst>
                                          <p:attrName>ppt_x</p:attrName>
                                        </p:attrNameLst>
                                      </p:cBhvr>
                                      <p:tavLst>
                                        <p:tav tm="0">
                                          <p:val>
                                            <p:strVal val="0-#ppt_w/2"/>
                                          </p:val>
                                        </p:tav>
                                        <p:tav tm="100000">
                                          <p:val>
                                            <p:strVal val="#ppt_x"/>
                                          </p:val>
                                        </p:tav>
                                      </p:tavLst>
                                    </p:anim>
                                    <p:anim calcmode="lin" valueType="num">
                                      <p:cBhvr additive="base">
                                        <p:cTn id="20" dur="1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500" fill="hold"/>
                                        <p:tgtEl>
                                          <p:spTgt spid="16"/>
                                        </p:tgtEl>
                                        <p:attrNameLst>
                                          <p:attrName>ppt_x</p:attrName>
                                        </p:attrNameLst>
                                      </p:cBhvr>
                                      <p:tavLst>
                                        <p:tav tm="0">
                                          <p:val>
                                            <p:strVal val="#ppt_x"/>
                                          </p:val>
                                        </p:tav>
                                        <p:tav tm="100000">
                                          <p:val>
                                            <p:strVal val="#ppt_x"/>
                                          </p:val>
                                        </p:tav>
                                      </p:tavLst>
                                    </p:anim>
                                    <p:anim calcmode="lin" valueType="num">
                                      <p:cBhvr additive="base">
                                        <p:cTn id="24" dur="1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500" fill="hold"/>
                                        <p:tgtEl>
                                          <p:spTgt spid="18"/>
                                        </p:tgtEl>
                                        <p:attrNameLst>
                                          <p:attrName>ppt_x</p:attrName>
                                        </p:attrNameLst>
                                      </p:cBhvr>
                                      <p:tavLst>
                                        <p:tav tm="0">
                                          <p:val>
                                            <p:strVal val="#ppt_x"/>
                                          </p:val>
                                        </p:tav>
                                        <p:tav tm="100000">
                                          <p:val>
                                            <p:strVal val="#ppt_x"/>
                                          </p:val>
                                        </p:tav>
                                      </p:tavLst>
                                    </p:anim>
                                    <p:anim calcmode="lin" valueType="num">
                                      <p:cBhvr additive="base">
                                        <p:cTn id="28" dur="1500" fill="hold"/>
                                        <p:tgtEl>
                                          <p:spTgt spid="18"/>
                                        </p:tgtEl>
                                        <p:attrNameLst>
                                          <p:attrName>ppt_y</p:attrName>
                                        </p:attrNameLst>
                                      </p:cBhvr>
                                      <p:tavLst>
                                        <p:tav tm="0">
                                          <p:val>
                                            <p:strVal val="1+#ppt_h/2"/>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14" grpId="0"/>
      <p:bldP spid="15" grpId="0">
        <p:tmplLst>
          <p:tmpl>
            <p:tnLst>
              <p:par>
                <p:cTn presetID="2" presetClass="entr" presetSubtype="8"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500" fill="hold"/>
                        <p:tgtEl>
                          <p:spTgt spid="15"/>
                        </p:tgtEl>
                        <p:attrNameLst>
                          <p:attrName>ppt_x</p:attrName>
                        </p:attrNameLst>
                      </p:cBhvr>
                      <p:tavLst>
                        <p:tav tm="0">
                          <p:val>
                            <p:strVal val="0-#ppt_w/2"/>
                          </p:val>
                        </p:tav>
                        <p:tav tm="100000">
                          <p:val>
                            <p:strVal val="#ppt_x"/>
                          </p:val>
                        </p:tav>
                      </p:tavLst>
                    </p:anim>
                    <p:anim calcmode="lin" valueType="num">
                      <p:cBhvr additive="base">
                        <p:cTn dur="1500" fill="hold"/>
                        <p:tgtEl>
                          <p:spTgt spid="15"/>
                        </p:tgtEl>
                        <p:attrNameLst>
                          <p:attrName>ppt_y</p:attrName>
                        </p:attrNameLst>
                      </p:cBhvr>
                      <p:tavLst>
                        <p:tav tm="0">
                          <p:val>
                            <p:strVal val="#ppt_y"/>
                          </p:val>
                        </p:tav>
                        <p:tav tm="100000">
                          <p:val>
                            <p:strVal val="#ppt_y"/>
                          </p:val>
                        </p:tav>
                      </p:tavLst>
                    </p:anim>
                  </p:childTnLst>
                </p:cTn>
              </p:par>
            </p:tnLst>
          </p:tmpl>
        </p:tmplLst>
      </p:bldP>
      <p:bldP spid="16" grpId="0"/>
      <p:bldP spid="18"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6AA932-020E-4995-9E25-B44E10A941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528" y="539262"/>
            <a:ext cx="9877989" cy="6858000"/>
          </a:xfrm>
          <a:prstGeom prst="rect">
            <a:avLst/>
          </a:prstGeom>
        </p:spPr>
      </p:pic>
    </p:spTree>
    <p:extLst>
      <p:ext uri="{BB962C8B-B14F-4D97-AF65-F5344CB8AC3E}">
        <p14:creationId xmlns:p14="http://schemas.microsoft.com/office/powerpoint/2010/main" val="7521332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a:prstGeom prst="rect">
            <a:avLst/>
          </a:prstGeo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a:prstGeom prst="rect">
            <a:avLst/>
          </a:prstGeo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9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a:xfrm>
            <a:off x="612000" y="6314400"/>
            <a:ext cx="2700000" cy="316800"/>
          </a:xfrm>
          <a:prstGeom prst="rect">
            <a:avLst/>
          </a:prstGeom>
        </p:spPr>
        <p:txBody>
          <a:bodyPr/>
          <a:lstStyle/>
          <a:p>
            <a:r>
              <a:rPr lang="en-US" altLang="zh-CN">
                <a:solidFill>
                  <a:prstClr val="black">
                    <a:tint val="75000"/>
                  </a:prstClr>
                </a:solidFill>
              </a:rPr>
              <a:t>‹#›</a:t>
            </a:r>
            <a:endParaRPr lang="zh-CN" altLang="en-US">
              <a:solidFill>
                <a:prstClr val="black">
                  <a:tint val="75000"/>
                </a:prstClr>
              </a:solidFill>
            </a:endParaRPr>
          </a:p>
        </p:txBody>
      </p:sp>
      <p:sp>
        <p:nvSpPr>
          <p:cNvPr id="5" name="页脚占位符 4"/>
          <p:cNvSpPr>
            <a:spLocks noGrp="1"/>
          </p:cNvSpPr>
          <p:nvPr>
            <p:ph type="ftr" sz="quarter" idx="11"/>
            <p:custDataLst>
              <p:tags r:id="rId4"/>
            </p:custDataLst>
          </p:nvPr>
        </p:nvSpPr>
        <p:spPr>
          <a:xfrm>
            <a:off x="4116000" y="6314400"/>
            <a:ext cx="3960000" cy="316800"/>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custDataLst>
              <p:tags r:id="rId5"/>
            </p:custDataLst>
          </p:nvPr>
        </p:nvSpPr>
        <p:spPr>
          <a:xfrm>
            <a:off x="8877600" y="6314400"/>
            <a:ext cx="2700000" cy="316800"/>
          </a:xfrm>
          <a:prstGeom prst="rect">
            <a:avLst/>
          </a:prstGeom>
        </p:spPr>
        <p:txBody>
          <a:bodyPr/>
          <a:lstStyle/>
          <a:p>
            <a:fld id="{49AE70B2-8BF9-45C0-BB95-33D1B9D3A85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95192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198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910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13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Main Slide Right">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3394339" y="324637"/>
            <a:ext cx="8156915" cy="506776"/>
          </a:xfrm>
        </p:spPr>
        <p:txBody>
          <a:bodyPr anchor="b">
            <a:normAutofit/>
          </a:bodyPr>
          <a:lstStyle>
            <a:lvl1pPr marL="0" algn="r" defTabSz="441949" rtl="0" eaLnBrk="1" latinLnBrk="0" hangingPunct="1">
              <a:lnSpc>
                <a:spcPct val="90000"/>
              </a:lnSpc>
              <a:spcBef>
                <a:spcPct val="0"/>
              </a:spcBef>
              <a:buNone/>
              <a:defRPr lang="es-SV" sz="24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3" name="Subtítulo 2"/>
          <p:cNvSpPr>
            <a:spLocks noGrp="1"/>
          </p:cNvSpPr>
          <p:nvPr>
            <p:ph type="subTitle" idx="1" hasCustomPrompt="1"/>
          </p:nvPr>
        </p:nvSpPr>
        <p:spPr>
          <a:xfrm>
            <a:off x="8341819" y="802594"/>
            <a:ext cx="3195147" cy="230711"/>
          </a:xfrm>
        </p:spPr>
        <p:txBody>
          <a:bodyPr anchor="ctr">
            <a:normAutofit/>
          </a:bodyPr>
          <a:lstStyle>
            <a:lvl1pPr marL="0" indent="0" algn="r">
              <a:buNone/>
              <a:defRPr lang="es-SV" sz="1333" kern="1200" baseline="0" dirty="0">
                <a:solidFill>
                  <a:schemeClr val="bg2"/>
                </a:solidFill>
                <a:latin typeface="Source Sans Pro" panose="020B0503030403020204" pitchFamily="34" charset="0"/>
                <a:ea typeface="+mn-ea"/>
                <a:cs typeface="+mn-cs"/>
              </a:defRPr>
            </a:lvl1pPr>
            <a:lvl2pPr marL="220974" indent="0" algn="ctr">
              <a:buNone/>
              <a:defRPr sz="933"/>
            </a:lvl2pPr>
            <a:lvl3pPr marL="441949" indent="0" algn="ctr">
              <a:buNone/>
              <a:defRPr sz="933"/>
            </a:lvl3pPr>
            <a:lvl4pPr marL="662923" indent="0" algn="ctr">
              <a:buNone/>
              <a:defRPr sz="800"/>
            </a:lvl4pPr>
            <a:lvl5pPr marL="884745" indent="0" algn="ctr">
              <a:buNone/>
              <a:defRPr sz="800"/>
            </a:lvl5pPr>
            <a:lvl6pPr marL="1105719" indent="0" algn="ctr">
              <a:buNone/>
              <a:defRPr sz="800"/>
            </a:lvl6pPr>
            <a:lvl7pPr marL="1326693" indent="0" algn="ctr">
              <a:buNone/>
              <a:defRPr sz="800"/>
            </a:lvl7pPr>
            <a:lvl8pPr marL="1547668" indent="0" algn="ctr">
              <a:buNone/>
              <a:defRPr sz="800"/>
            </a:lvl8pPr>
            <a:lvl9pPr marL="1768642" indent="0" algn="ctr">
              <a:buNone/>
              <a:defRPr sz="8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5" name="Marcador de pie de página 4"/>
          <p:cNvSpPr>
            <a:spLocks noGrp="1"/>
          </p:cNvSpPr>
          <p:nvPr>
            <p:ph type="ftr" sz="quarter" idx="11"/>
          </p:nvPr>
        </p:nvSpPr>
        <p:spPr>
          <a:xfrm>
            <a:off x="4038338" y="6356408"/>
            <a:ext cx="4115325" cy="365083"/>
          </a:xfrm>
          <a:prstGeom prst="rect">
            <a:avLst/>
          </a:prstGeom>
        </p:spPr>
        <p:txBody>
          <a:bodyPr lIns="33206" tIns="16613" rIns="33206" bIns="16613" anchor="ctr"/>
          <a:lstStyle>
            <a:lvl1pPr algn="ctr">
              <a:defRPr>
                <a:solidFill>
                  <a:schemeClr val="tx2"/>
                </a:solidFill>
              </a:defRPr>
            </a:lvl1pPr>
          </a:lstStyle>
          <a:p>
            <a:pPr defTabSz="1168371">
              <a:lnSpc>
                <a:spcPct val="125000"/>
              </a:lnSpc>
            </a:pPr>
            <a:endParaRPr lang="en-US" sz="933" dirty="0">
              <a:solidFill>
                <a:srgbClr val="1F1F1F"/>
              </a:solidFill>
              <a:latin typeface="Source Sans Pro" panose="020B0503030403020204" pitchFamily="34" charset="0"/>
            </a:endParaRPr>
          </a:p>
        </p:txBody>
      </p:sp>
      <p:sp>
        <p:nvSpPr>
          <p:cNvPr id="6" name="Marcador de número de diapositiva 5"/>
          <p:cNvSpPr>
            <a:spLocks noGrp="1"/>
          </p:cNvSpPr>
          <p:nvPr>
            <p:ph type="sldNum" sz="quarter" idx="12"/>
          </p:nvPr>
        </p:nvSpPr>
        <p:spPr/>
        <p:txBody>
          <a:bodyPr/>
          <a:lstStyle>
            <a:lvl1pPr>
              <a:defRPr>
                <a:solidFill>
                  <a:schemeClr val="tx2"/>
                </a:solidFill>
              </a:defRPr>
            </a:lvl1pPr>
          </a:lstStyle>
          <a:p>
            <a:fld id="{FF439014-E629-42E3-A58B-61A0F1C8CFFE}" type="slidenum">
              <a:rPr smtClean="0">
                <a:solidFill>
                  <a:srgbClr val="1F1F1F"/>
                </a:solidFill>
              </a:rPr>
              <a:t>‹#›</a:t>
            </a:fld>
            <a:endParaRPr>
              <a:solidFill>
                <a:srgbClr val="1F1F1F"/>
              </a:solidFill>
            </a:endParaRPr>
          </a:p>
        </p:txBody>
      </p:sp>
      <p:cxnSp>
        <p:nvCxnSpPr>
          <p:cNvPr id="10" name="Conector recto 9"/>
          <p:cNvCxnSpPr/>
          <p:nvPr userDrawn="1"/>
        </p:nvCxnSpPr>
        <p:spPr>
          <a:xfrm>
            <a:off x="262607" y="6365107"/>
            <a:ext cx="1166678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87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ppt_x"/>
                                          </p:val>
                                        </p:tav>
                                        <p:tav tm="100000">
                                          <p:val>
                                            <p:strVal val="#ppt_x"/>
                                          </p:val>
                                        </p:tav>
                                      </p:tavLst>
                                    </p:anim>
                                    <p:anim calcmode="lin" valueType="num">
                                      <p:cBhvr additive="base">
                                        <p:cTn id="20" dur="1500" fill="hold"/>
                                        <p:tgtEl>
                                          <p:spTgt spid="6"/>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2"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500" fill="hold"/>
                        <p:tgtEl>
                          <p:spTgt spid="3"/>
                        </p:tgtEl>
                        <p:attrNameLst>
                          <p:attrName>ppt_x</p:attrName>
                        </p:attrNameLst>
                      </p:cBhvr>
                      <p:tavLst>
                        <p:tav tm="0">
                          <p:val>
                            <p:strVal val="1+#ppt_w/2"/>
                          </p:val>
                        </p:tav>
                        <p:tav tm="100000">
                          <p:val>
                            <p:strVal val="#ppt_x"/>
                          </p:val>
                        </p:tav>
                      </p:tavLst>
                    </p:anim>
                    <p:anim calcmode="lin" valueType="num">
                      <p:cBhvr additive="base">
                        <p:cTn dur="1500" fill="hold"/>
                        <p:tgtEl>
                          <p:spTgt spid="3"/>
                        </p:tgtEl>
                        <p:attrNameLst>
                          <p:attrName>ppt_y</p:attrName>
                        </p:attrNameLst>
                      </p:cBhvr>
                      <p:tavLst>
                        <p:tav tm="0">
                          <p:val>
                            <p:strVal val="#ppt_y"/>
                          </p:val>
                        </p:tav>
                        <p:tav tm="100000">
                          <p:val>
                            <p:strVal val="#ppt_y"/>
                          </p:val>
                        </p:tav>
                      </p:tavLst>
                    </p:anim>
                  </p:childTnLst>
                </p:cTn>
              </p:par>
            </p:tnLst>
          </p:tmpl>
        </p:tmplLst>
      </p:bldP>
      <p:bldP spid="5" grpId="0"/>
      <p:bldP spid="6"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Main Slide C_01">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1" y="0"/>
            <a:ext cx="5073929" cy="6858000"/>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15" name="Título 1"/>
          <p:cNvSpPr>
            <a:spLocks noGrp="1"/>
          </p:cNvSpPr>
          <p:nvPr>
            <p:ph type="ctrTitle" hasCustomPrompt="1"/>
          </p:nvPr>
        </p:nvSpPr>
        <p:spPr>
          <a:xfrm>
            <a:off x="5614803" y="324637"/>
            <a:ext cx="6151703" cy="506776"/>
          </a:xfrm>
        </p:spPr>
        <p:txBody>
          <a:bodyPr anchor="b">
            <a:normAutofit/>
          </a:bodyPr>
          <a:lstStyle>
            <a:lvl1pPr marL="0" algn="l" defTabSz="438562" rtl="0" eaLnBrk="1" latinLnBrk="0" hangingPunct="1">
              <a:lnSpc>
                <a:spcPct val="90000"/>
              </a:lnSpc>
              <a:spcBef>
                <a:spcPct val="0"/>
              </a:spcBef>
              <a:buNone/>
              <a:defRPr lang="es-SV" sz="24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16" name="Subtítulo 2"/>
          <p:cNvSpPr>
            <a:spLocks noGrp="1"/>
          </p:cNvSpPr>
          <p:nvPr>
            <p:ph type="subTitle" idx="1" hasCustomPrompt="1"/>
          </p:nvPr>
        </p:nvSpPr>
        <p:spPr>
          <a:xfrm>
            <a:off x="5629244" y="802634"/>
            <a:ext cx="3195147" cy="230711"/>
          </a:xfrm>
        </p:spPr>
        <p:txBody>
          <a:bodyPr anchor="ctr">
            <a:normAutofit/>
          </a:bodyPr>
          <a:lstStyle>
            <a:lvl1pPr marL="0" indent="0" algn="l">
              <a:buNone/>
              <a:defRPr lang="es-SV" sz="1333" kern="1200" baseline="0" dirty="0">
                <a:solidFill>
                  <a:schemeClr val="bg2"/>
                </a:solidFill>
                <a:latin typeface="Source Sans Pro" panose="020B0503030403020204" pitchFamily="34" charset="0"/>
                <a:ea typeface="+mn-ea"/>
                <a:cs typeface="+mn-cs"/>
              </a:defRPr>
            </a:lvl1pPr>
            <a:lvl2pPr marL="219281" indent="0" algn="ctr">
              <a:buNone/>
              <a:defRPr sz="933"/>
            </a:lvl2pPr>
            <a:lvl3pPr marL="439409" indent="0" algn="ctr">
              <a:buNone/>
              <a:defRPr sz="933"/>
            </a:lvl3pPr>
            <a:lvl4pPr marL="658690" indent="0" algn="ctr">
              <a:buNone/>
              <a:defRPr sz="800"/>
            </a:lvl4pPr>
            <a:lvl5pPr marL="878818" indent="0" algn="ctr">
              <a:buNone/>
              <a:defRPr sz="800"/>
            </a:lvl5pPr>
            <a:lvl6pPr marL="1098099" indent="0" algn="ctr">
              <a:buNone/>
              <a:defRPr sz="800"/>
            </a:lvl6pPr>
            <a:lvl7pPr marL="1318227" indent="0" algn="ctr">
              <a:buNone/>
              <a:defRPr sz="800"/>
            </a:lvl7pPr>
            <a:lvl8pPr marL="1537508" indent="0" algn="ctr">
              <a:buNone/>
              <a:defRPr sz="800"/>
            </a:lvl8pPr>
            <a:lvl9pPr marL="1756789" indent="0" algn="ctr">
              <a:buNone/>
              <a:defRPr sz="8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17" name="Marcador de pie de página 4"/>
          <p:cNvSpPr>
            <a:spLocks noGrp="1"/>
          </p:cNvSpPr>
          <p:nvPr>
            <p:ph type="ftr" sz="quarter" idx="11"/>
          </p:nvPr>
        </p:nvSpPr>
        <p:spPr>
          <a:xfrm>
            <a:off x="5263706" y="6356408"/>
            <a:ext cx="2890201" cy="365083"/>
          </a:xfrm>
          <a:prstGeom prst="rect">
            <a:avLst/>
          </a:prstGeom>
        </p:spPr>
        <p:txBody>
          <a:bodyPr lIns="32996" tIns="16523" rIns="32996" bIns="16523" anchor="ctr"/>
          <a:lstStyle>
            <a:lvl1pPr algn="ctr">
              <a:defRPr>
                <a:solidFill>
                  <a:schemeClr val="tx2"/>
                </a:solidFill>
              </a:defRPr>
            </a:lvl1pPr>
          </a:lstStyle>
          <a:p>
            <a:pPr defTabSz="1160751">
              <a:lnSpc>
                <a:spcPct val="125000"/>
              </a:lnSpc>
            </a:pPr>
            <a:endParaRPr lang="en-US" sz="933" dirty="0">
              <a:solidFill>
                <a:srgbClr val="1F1F1F"/>
              </a:solidFill>
              <a:latin typeface="Source Sans Pro" panose="020B0503030403020204" pitchFamily="34" charset="0"/>
            </a:endParaRPr>
          </a:p>
        </p:txBody>
      </p:sp>
      <p:sp>
        <p:nvSpPr>
          <p:cNvPr id="18" name="Marcador de número de diapositiva 5"/>
          <p:cNvSpPr>
            <a:spLocks noGrp="1"/>
          </p:cNvSpPr>
          <p:nvPr>
            <p:ph type="sldNum" sz="quarter" idx="12"/>
          </p:nvPr>
        </p:nvSpPr>
        <p:spPr>
          <a:xfrm>
            <a:off x="9083486" y="6356408"/>
            <a:ext cx="2743021" cy="365083"/>
          </a:xfrm>
        </p:spPr>
        <p:txBody>
          <a:bodyPr/>
          <a:lstStyle>
            <a:lvl1pPr>
              <a:defRPr>
                <a:solidFill>
                  <a:schemeClr val="tx2"/>
                </a:solidFill>
              </a:defRPr>
            </a:lvl1pPr>
          </a:lstStyle>
          <a:p>
            <a:fld id="{FF439014-E629-42E3-A58B-61A0F1C8CFFE}" type="slidenum">
              <a:rPr smtClean="0">
                <a:solidFill>
                  <a:srgbClr val="1F1F1F"/>
                </a:solidFill>
              </a:rPr>
              <a:t>‹#›</a:t>
            </a:fld>
            <a:endParaRPr>
              <a:solidFill>
                <a:srgbClr val="1F1F1F"/>
              </a:solidFill>
            </a:endParaRPr>
          </a:p>
        </p:txBody>
      </p:sp>
      <p:cxnSp>
        <p:nvCxnSpPr>
          <p:cNvPr id="19" name="Conector recto 9"/>
          <p:cNvCxnSpPr/>
          <p:nvPr userDrawn="1"/>
        </p:nvCxnSpPr>
        <p:spPr>
          <a:xfrm>
            <a:off x="262607" y="6365107"/>
            <a:ext cx="1166678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18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500" fill="hold"/>
                                        <p:tgtEl>
                                          <p:spTgt spid="15"/>
                                        </p:tgtEl>
                                        <p:attrNameLst>
                                          <p:attrName>ppt_x</p:attrName>
                                        </p:attrNameLst>
                                      </p:cBhvr>
                                      <p:tavLst>
                                        <p:tav tm="0">
                                          <p:val>
                                            <p:strVal val="#ppt_x"/>
                                          </p:val>
                                        </p:tav>
                                        <p:tav tm="100000">
                                          <p:val>
                                            <p:strVal val="#ppt_x"/>
                                          </p:val>
                                        </p:tav>
                                      </p:tavLst>
                                    </p:anim>
                                    <p:anim calcmode="lin" valueType="num">
                                      <p:cBhvr additive="base">
                                        <p:cTn id="12" dur="1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500" fill="hold"/>
                                        <p:tgtEl>
                                          <p:spTgt spid="16"/>
                                        </p:tgtEl>
                                        <p:attrNameLst>
                                          <p:attrName>ppt_x</p:attrName>
                                        </p:attrNameLst>
                                      </p:cBhvr>
                                      <p:tavLst>
                                        <p:tav tm="0">
                                          <p:val>
                                            <p:strVal val="0-#ppt_w/2"/>
                                          </p:val>
                                        </p:tav>
                                        <p:tav tm="100000">
                                          <p:val>
                                            <p:strVal val="#ppt_x"/>
                                          </p:val>
                                        </p:tav>
                                      </p:tavLst>
                                    </p:anim>
                                    <p:anim calcmode="lin" valueType="num">
                                      <p:cBhvr additive="base">
                                        <p:cTn id="16" dur="1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500" fill="hold"/>
                                        <p:tgtEl>
                                          <p:spTgt spid="17"/>
                                        </p:tgtEl>
                                        <p:attrNameLst>
                                          <p:attrName>ppt_x</p:attrName>
                                        </p:attrNameLst>
                                      </p:cBhvr>
                                      <p:tavLst>
                                        <p:tav tm="0">
                                          <p:val>
                                            <p:strVal val="#ppt_x"/>
                                          </p:val>
                                        </p:tav>
                                        <p:tav tm="100000">
                                          <p:val>
                                            <p:strVal val="#ppt_x"/>
                                          </p:val>
                                        </p:tav>
                                      </p:tavLst>
                                    </p:anim>
                                    <p:anim calcmode="lin" valueType="num">
                                      <p:cBhvr additive="base">
                                        <p:cTn id="20" dur="1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500" fill="hold"/>
                                        <p:tgtEl>
                                          <p:spTgt spid="18"/>
                                        </p:tgtEl>
                                        <p:attrNameLst>
                                          <p:attrName>ppt_x</p:attrName>
                                        </p:attrNameLst>
                                      </p:cBhvr>
                                      <p:tavLst>
                                        <p:tav tm="0">
                                          <p:val>
                                            <p:strVal val="#ppt_x"/>
                                          </p:val>
                                        </p:tav>
                                        <p:tav tm="100000">
                                          <p:val>
                                            <p:strVal val="#ppt_x"/>
                                          </p:val>
                                        </p:tav>
                                      </p:tavLst>
                                    </p:anim>
                                    <p:anim calcmode="lin" valueType="num">
                                      <p:cBhvr additive="base">
                                        <p:cTn id="24" dur="1500" fill="hold"/>
                                        <p:tgtEl>
                                          <p:spTgt spid="18"/>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bldP spid="16" grpId="0">
        <p:tmplLst>
          <p:tmpl>
            <p:tnLst>
              <p:par>
                <p:cTn presetID="2" presetClass="entr" presetSubtype="8"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7" grpId="0"/>
      <p:bldP spid="18"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Main Slide L_01">
    <p:spTree>
      <p:nvGrpSpPr>
        <p:cNvPr id="1" name=""/>
        <p:cNvGrpSpPr/>
        <p:nvPr/>
      </p:nvGrpSpPr>
      <p:grpSpPr>
        <a:xfrm>
          <a:off x="0" y="0"/>
          <a:ext cx="0" cy="0"/>
          <a:chOff x="0" y="0"/>
          <a:chExt cx="0" cy="0"/>
        </a:xfrm>
      </p:grpSpPr>
      <p:sp>
        <p:nvSpPr>
          <p:cNvPr id="13" name="1 Rectángulo"/>
          <p:cNvSpPr/>
          <p:nvPr userDrawn="1"/>
        </p:nvSpPr>
        <p:spPr bwMode="auto">
          <a:xfrm>
            <a:off x="4073383" y="5600358"/>
            <a:ext cx="1136525" cy="456991"/>
          </a:xfrm>
          <a:prstGeom prst="rect">
            <a:avLst/>
          </a:prstGeom>
          <a:solidFill>
            <a:schemeClr val="accent4"/>
          </a:solidFill>
          <a:ln>
            <a:noFill/>
          </a:ln>
        </p:spPr>
        <p:txBody>
          <a:bodyPr lIns="0" tIns="0" rIns="0" bIns="0" rtlCol="0" anchor="ctr"/>
          <a:lstStyle/>
          <a:p>
            <a:pPr algn="ctr" defTabSz="1159058"/>
            <a:endParaRPr lang="es-SV" sz="2400">
              <a:solidFill>
                <a:srgbClr val="000000"/>
              </a:solidFill>
            </a:endParaRPr>
          </a:p>
        </p:txBody>
      </p:sp>
      <p:sp>
        <p:nvSpPr>
          <p:cNvPr id="12" name="2 Marcador de posición de imagen"/>
          <p:cNvSpPr>
            <a:spLocks noGrp="1"/>
          </p:cNvSpPr>
          <p:nvPr>
            <p:ph type="pic" sz="quarter" idx="13"/>
          </p:nvPr>
        </p:nvSpPr>
        <p:spPr>
          <a:xfrm>
            <a:off x="698360" y="1384389"/>
            <a:ext cx="4474075" cy="4632099"/>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14" name="Título 1"/>
          <p:cNvSpPr>
            <a:spLocks noGrp="1"/>
          </p:cNvSpPr>
          <p:nvPr>
            <p:ph type="ctrTitle" hasCustomPrompt="1"/>
          </p:nvPr>
        </p:nvSpPr>
        <p:spPr>
          <a:xfrm>
            <a:off x="638851" y="324637"/>
            <a:ext cx="8156915" cy="506776"/>
          </a:xfrm>
        </p:spPr>
        <p:txBody>
          <a:bodyPr anchor="b">
            <a:normAutofit/>
          </a:bodyPr>
          <a:lstStyle>
            <a:lvl1pPr marL="0" algn="l" defTabSz="438562" rtl="0" eaLnBrk="1" latinLnBrk="0" hangingPunct="1">
              <a:lnSpc>
                <a:spcPct val="90000"/>
              </a:lnSpc>
              <a:spcBef>
                <a:spcPct val="0"/>
              </a:spcBef>
              <a:buNone/>
              <a:defRPr lang="es-SV" sz="2400" kern="120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err="1"/>
              <a:t>Your</a:t>
            </a:r>
            <a:r>
              <a:rPr lang="es-ES" dirty="0"/>
              <a:t> </a:t>
            </a:r>
            <a:r>
              <a:rPr lang="es-ES" dirty="0" err="1"/>
              <a:t>title</a:t>
            </a:r>
            <a:r>
              <a:rPr lang="es-ES" dirty="0"/>
              <a:t> </a:t>
            </a:r>
            <a:r>
              <a:rPr lang="es-ES" dirty="0" err="1"/>
              <a:t>goes</a:t>
            </a:r>
            <a:r>
              <a:rPr lang="es-ES" dirty="0"/>
              <a:t> </a:t>
            </a:r>
            <a:r>
              <a:rPr lang="es-ES" dirty="0" err="1"/>
              <a:t>here</a:t>
            </a:r>
            <a:endParaRPr lang="es-SV" dirty="0"/>
          </a:p>
        </p:txBody>
      </p:sp>
      <p:sp>
        <p:nvSpPr>
          <p:cNvPr id="15" name="Subtítulo 2"/>
          <p:cNvSpPr>
            <a:spLocks noGrp="1"/>
          </p:cNvSpPr>
          <p:nvPr>
            <p:ph type="subTitle" idx="1" hasCustomPrompt="1"/>
          </p:nvPr>
        </p:nvSpPr>
        <p:spPr>
          <a:xfrm>
            <a:off x="653536" y="802641"/>
            <a:ext cx="3195147" cy="230711"/>
          </a:xfrm>
        </p:spPr>
        <p:txBody>
          <a:bodyPr anchor="ctr">
            <a:normAutofit/>
          </a:bodyPr>
          <a:lstStyle>
            <a:lvl1pPr marL="0" indent="0" algn="l">
              <a:buNone/>
              <a:defRPr lang="es-SV" sz="1333" kern="1200" baseline="0" dirty="0">
                <a:solidFill>
                  <a:schemeClr val="bg2"/>
                </a:solidFill>
                <a:latin typeface="Source Sans Pro" panose="020B0503030403020204" pitchFamily="34" charset="0"/>
                <a:ea typeface="+mn-ea"/>
                <a:cs typeface="+mn-cs"/>
              </a:defRPr>
            </a:lvl1pPr>
            <a:lvl2pPr marL="219281" indent="0" algn="ctr">
              <a:buNone/>
              <a:defRPr sz="933"/>
            </a:lvl2pPr>
            <a:lvl3pPr marL="438562" indent="0" algn="ctr">
              <a:buNone/>
              <a:defRPr sz="933"/>
            </a:lvl3pPr>
            <a:lvl4pPr marL="657844" indent="0" algn="ctr">
              <a:buNone/>
              <a:defRPr sz="800"/>
            </a:lvl4pPr>
            <a:lvl5pPr marL="877971" indent="0" algn="ctr">
              <a:buNone/>
              <a:defRPr sz="800"/>
            </a:lvl5pPr>
            <a:lvl6pPr marL="1097253" indent="0" algn="ctr">
              <a:buNone/>
              <a:defRPr sz="800"/>
            </a:lvl6pPr>
            <a:lvl7pPr marL="1316534" indent="0" algn="ctr">
              <a:buNone/>
              <a:defRPr sz="800"/>
            </a:lvl7pPr>
            <a:lvl8pPr marL="1535815" indent="0" algn="ctr">
              <a:buNone/>
              <a:defRPr sz="800"/>
            </a:lvl8pPr>
            <a:lvl9pPr marL="1755096" indent="0" algn="ctr">
              <a:buNone/>
              <a:defRPr sz="800"/>
            </a:lvl9pPr>
          </a:lstStyle>
          <a:p>
            <a:r>
              <a:rPr lang="es-ES" dirty="0"/>
              <a:t>Your </a:t>
            </a:r>
            <a:r>
              <a:rPr lang="es-ES" dirty="0" err="1"/>
              <a:t>subtitle</a:t>
            </a:r>
            <a:r>
              <a:rPr lang="es-ES" dirty="0"/>
              <a:t> </a:t>
            </a:r>
            <a:r>
              <a:rPr lang="es-ES" dirty="0" err="1"/>
              <a:t>or</a:t>
            </a:r>
            <a:r>
              <a:rPr lang="es-ES" dirty="0"/>
              <a:t> </a:t>
            </a:r>
            <a:r>
              <a:rPr lang="es-ES" dirty="0" err="1"/>
              <a:t>any</a:t>
            </a:r>
            <a:r>
              <a:rPr lang="es-ES" dirty="0"/>
              <a:t> </a:t>
            </a:r>
            <a:r>
              <a:rPr lang="es-ES" dirty="0" err="1"/>
              <a:t>other</a:t>
            </a:r>
            <a:r>
              <a:rPr lang="es-ES" dirty="0"/>
              <a:t> </a:t>
            </a:r>
            <a:r>
              <a:rPr lang="es-ES" dirty="0" err="1"/>
              <a:t>text</a:t>
            </a:r>
            <a:r>
              <a:rPr lang="es-ES" dirty="0"/>
              <a:t> </a:t>
            </a:r>
            <a:r>
              <a:rPr lang="es-ES" dirty="0" err="1"/>
              <a:t>goes</a:t>
            </a:r>
            <a:r>
              <a:rPr lang="es-ES" dirty="0"/>
              <a:t> </a:t>
            </a:r>
            <a:r>
              <a:rPr lang="es-ES" dirty="0" err="1"/>
              <a:t>here</a:t>
            </a:r>
            <a:endParaRPr lang="es-SV" dirty="0"/>
          </a:p>
        </p:txBody>
      </p:sp>
      <p:sp>
        <p:nvSpPr>
          <p:cNvPr id="16" name="Marcador de pie de página 4"/>
          <p:cNvSpPr>
            <a:spLocks noGrp="1"/>
          </p:cNvSpPr>
          <p:nvPr>
            <p:ph type="ftr" sz="quarter" idx="11"/>
          </p:nvPr>
        </p:nvSpPr>
        <p:spPr>
          <a:xfrm>
            <a:off x="4038338" y="6356408"/>
            <a:ext cx="4115325" cy="365083"/>
          </a:xfrm>
          <a:prstGeom prst="rect">
            <a:avLst/>
          </a:prstGeom>
        </p:spPr>
        <p:txBody>
          <a:bodyPr lIns="32961" tIns="16508" rIns="32961" bIns="16508" anchor="ctr"/>
          <a:lstStyle>
            <a:lvl1pPr algn="ctr">
              <a:defRPr>
                <a:solidFill>
                  <a:schemeClr val="tx2"/>
                </a:solidFill>
              </a:defRPr>
            </a:lvl1pPr>
          </a:lstStyle>
          <a:p>
            <a:pPr defTabSz="1159058">
              <a:lnSpc>
                <a:spcPct val="125000"/>
              </a:lnSpc>
            </a:pPr>
            <a:endParaRPr lang="en-US" sz="933" dirty="0">
              <a:solidFill>
                <a:srgbClr val="1F1F1F"/>
              </a:solidFill>
              <a:latin typeface="Source Sans Pro" panose="020B0503030403020204" pitchFamily="34" charset="0"/>
            </a:endParaRPr>
          </a:p>
        </p:txBody>
      </p:sp>
      <p:sp>
        <p:nvSpPr>
          <p:cNvPr id="18" name="Marcador de número de diapositiva 5"/>
          <p:cNvSpPr>
            <a:spLocks noGrp="1"/>
          </p:cNvSpPr>
          <p:nvPr>
            <p:ph type="sldNum" sz="quarter" idx="12"/>
          </p:nvPr>
        </p:nvSpPr>
        <p:spPr>
          <a:xfrm>
            <a:off x="9083486" y="6356408"/>
            <a:ext cx="2743021" cy="365083"/>
          </a:xfrm>
        </p:spPr>
        <p:txBody>
          <a:bodyPr/>
          <a:lstStyle>
            <a:lvl1pPr>
              <a:defRPr>
                <a:solidFill>
                  <a:schemeClr val="tx2"/>
                </a:solidFill>
              </a:defRPr>
            </a:lvl1pPr>
          </a:lstStyle>
          <a:p>
            <a:fld id="{FF439014-E629-42E3-A58B-61A0F1C8CFFE}" type="slidenum">
              <a:rPr smtClean="0">
                <a:solidFill>
                  <a:srgbClr val="1F1F1F"/>
                </a:solidFill>
              </a:rPr>
              <a:t>‹#›</a:t>
            </a:fld>
            <a:endParaRPr>
              <a:solidFill>
                <a:srgbClr val="1F1F1F"/>
              </a:solidFill>
            </a:endParaRPr>
          </a:p>
        </p:txBody>
      </p:sp>
      <p:cxnSp>
        <p:nvCxnSpPr>
          <p:cNvPr id="19" name="Conector recto 9"/>
          <p:cNvCxnSpPr/>
          <p:nvPr userDrawn="1"/>
        </p:nvCxnSpPr>
        <p:spPr>
          <a:xfrm>
            <a:off x="262607" y="6365107"/>
            <a:ext cx="1166678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58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strVal val="4/3*#ppt_w"/>
                                          </p:val>
                                        </p:tav>
                                        <p:tav tm="100000">
                                          <p:val>
                                            <p:strVal val="#ppt_w"/>
                                          </p:val>
                                        </p:tav>
                                      </p:tavLst>
                                    </p:anim>
                                    <p:anim calcmode="lin" valueType="num">
                                      <p:cBhvr>
                                        <p:cTn id="8" dur="500" fill="hold"/>
                                        <p:tgtEl>
                                          <p:spTgt spid="12"/>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strVal val="4/3*#ppt_w"/>
                                          </p:val>
                                        </p:tav>
                                        <p:tav tm="100000">
                                          <p:val>
                                            <p:strVal val="#ppt_w"/>
                                          </p:val>
                                        </p:tav>
                                      </p:tavLst>
                                    </p:anim>
                                    <p:anim calcmode="lin" valueType="num">
                                      <p:cBhvr>
                                        <p:cTn id="12" dur="500" fill="hold"/>
                                        <p:tgtEl>
                                          <p:spTgt spid="13"/>
                                        </p:tgtEl>
                                        <p:attrNameLst>
                                          <p:attrName>ppt_h</p:attrName>
                                        </p:attrNameLst>
                                      </p:cBhvr>
                                      <p:tavLst>
                                        <p:tav tm="0">
                                          <p:val>
                                            <p:strVal val="4/3*#ppt_h"/>
                                          </p:val>
                                        </p:tav>
                                        <p:tav tm="100000">
                                          <p:val>
                                            <p:strVal val="#ppt_h"/>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500" fill="hold"/>
                                        <p:tgtEl>
                                          <p:spTgt spid="15"/>
                                        </p:tgtEl>
                                        <p:attrNameLst>
                                          <p:attrName>ppt_x</p:attrName>
                                        </p:attrNameLst>
                                      </p:cBhvr>
                                      <p:tavLst>
                                        <p:tav tm="0">
                                          <p:val>
                                            <p:strVal val="0-#ppt_w/2"/>
                                          </p:val>
                                        </p:tav>
                                        <p:tav tm="100000">
                                          <p:val>
                                            <p:strVal val="#ppt_x"/>
                                          </p:val>
                                        </p:tav>
                                      </p:tavLst>
                                    </p:anim>
                                    <p:anim calcmode="lin" valueType="num">
                                      <p:cBhvr additive="base">
                                        <p:cTn id="20" dur="1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500" fill="hold"/>
                                        <p:tgtEl>
                                          <p:spTgt spid="16"/>
                                        </p:tgtEl>
                                        <p:attrNameLst>
                                          <p:attrName>ppt_x</p:attrName>
                                        </p:attrNameLst>
                                      </p:cBhvr>
                                      <p:tavLst>
                                        <p:tav tm="0">
                                          <p:val>
                                            <p:strVal val="#ppt_x"/>
                                          </p:val>
                                        </p:tav>
                                        <p:tav tm="100000">
                                          <p:val>
                                            <p:strVal val="#ppt_x"/>
                                          </p:val>
                                        </p:tav>
                                      </p:tavLst>
                                    </p:anim>
                                    <p:anim calcmode="lin" valueType="num">
                                      <p:cBhvr additive="base">
                                        <p:cTn id="24" dur="1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500" fill="hold"/>
                                        <p:tgtEl>
                                          <p:spTgt spid="18"/>
                                        </p:tgtEl>
                                        <p:attrNameLst>
                                          <p:attrName>ppt_x</p:attrName>
                                        </p:attrNameLst>
                                      </p:cBhvr>
                                      <p:tavLst>
                                        <p:tav tm="0">
                                          <p:val>
                                            <p:strVal val="#ppt_x"/>
                                          </p:val>
                                        </p:tav>
                                        <p:tav tm="100000">
                                          <p:val>
                                            <p:strVal val="#ppt_x"/>
                                          </p:val>
                                        </p:tav>
                                      </p:tavLst>
                                    </p:anim>
                                    <p:anim calcmode="lin" valueType="num">
                                      <p:cBhvr additive="base">
                                        <p:cTn id="28" dur="1500" fill="hold"/>
                                        <p:tgtEl>
                                          <p:spTgt spid="18"/>
                                        </p:tgtEl>
                                        <p:attrNameLst>
                                          <p:attrName>ppt_y</p:attrName>
                                        </p:attrNameLst>
                                      </p:cBhvr>
                                      <p:tavLst>
                                        <p:tav tm="0">
                                          <p:val>
                                            <p:strVal val="1+#ppt_h/2"/>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14" grpId="0"/>
      <p:bldP spid="15" grpId="0">
        <p:tmplLst>
          <p:tmpl>
            <p:tnLst>
              <p:par>
                <p:cTn presetID="2" presetClass="entr" presetSubtype="8"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500" fill="hold"/>
                        <p:tgtEl>
                          <p:spTgt spid="15"/>
                        </p:tgtEl>
                        <p:attrNameLst>
                          <p:attrName>ppt_x</p:attrName>
                        </p:attrNameLst>
                      </p:cBhvr>
                      <p:tavLst>
                        <p:tav tm="0">
                          <p:val>
                            <p:strVal val="0-#ppt_w/2"/>
                          </p:val>
                        </p:tav>
                        <p:tav tm="100000">
                          <p:val>
                            <p:strVal val="#ppt_x"/>
                          </p:val>
                        </p:tav>
                      </p:tavLst>
                    </p:anim>
                    <p:anim calcmode="lin" valueType="num">
                      <p:cBhvr additive="base">
                        <p:cTn dur="1500" fill="hold"/>
                        <p:tgtEl>
                          <p:spTgt spid="15"/>
                        </p:tgtEl>
                        <p:attrNameLst>
                          <p:attrName>ppt_y</p:attrName>
                        </p:attrNameLst>
                      </p:cBhvr>
                      <p:tavLst>
                        <p:tav tm="0">
                          <p:val>
                            <p:strVal val="#ppt_y"/>
                          </p:val>
                        </p:tav>
                        <p:tav tm="100000">
                          <p:val>
                            <p:strVal val="#ppt_y"/>
                          </p:val>
                        </p:tav>
                      </p:tavLst>
                    </p:anim>
                  </p:childTnLst>
                </p:cTn>
              </p:par>
            </p:tnLst>
          </p:tmpl>
        </p:tmplLst>
      </p:bldP>
      <p:bldP spid="16" grpId="0"/>
      <p:bldP spid="18"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18" Type="http://schemas.openxmlformats.org/officeDocument/2006/relationships/tags" Target="../tags/tag10.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ags" Target="../tags/tag9.xml"/><Relationship Id="rId2" Type="http://schemas.openxmlformats.org/officeDocument/2006/relationships/slideLayout" Target="../slideLayouts/slideLayout13.xml"/><Relationship Id="rId16" Type="http://schemas.openxmlformats.org/officeDocument/2006/relationships/tags" Target="../tags/tag8.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7.xml"/><Relationship Id="rId10" Type="http://schemas.openxmlformats.org/officeDocument/2006/relationships/slideLayout" Target="../slideLayouts/slideLayout21.xml"/><Relationship Id="rId19" Type="http://schemas.openxmlformats.org/officeDocument/2006/relationships/tags" Target="../tags/tag1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6.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a:t>
            </a:r>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1F91D6-B666-4B05-8BB0-A162590E5748}" type="slidenum">
              <a:rPr lang="zh-CN" altLang="en-US" smtClean="0"/>
              <a:t>‹#›</a:t>
            </a:fld>
            <a:endParaRPr lang="zh-CN" altLang="en-US"/>
          </a:p>
        </p:txBody>
      </p:sp>
    </p:spTree>
    <p:extLst>
      <p:ext uri="{BB962C8B-B14F-4D97-AF65-F5344CB8AC3E}">
        <p14:creationId xmlns:p14="http://schemas.microsoft.com/office/powerpoint/2010/main" val="906702701"/>
      </p:ext>
    </p:extLst>
  </p:cSld>
  <p:clrMap bg1="lt1" tx1="dk1" bg2="lt2" tx2="dk2" accent1="accent1" accent2="accent2" accent3="accent3" accent4="accent4" accent5="accent5" accent6="accent6" hlink="hlink" folHlink="folHlink"/>
  <p:sldLayoutIdLst>
    <p:sldLayoutId id="2147483703" r:id="rId1"/>
    <p:sldLayoutId id="2147483708" r:id="rId2"/>
    <p:sldLayoutId id="2147483718" r:id="rId3"/>
    <p:sldLayoutId id="2147483709" r:id="rId4"/>
    <p:sldLayoutId id="2147483710" r:id="rId5"/>
    <p:sldLayoutId id="2147483711" r:id="rId6"/>
    <p:sldLayoutId id="2147483714" r:id="rId7"/>
    <p:sldLayoutId id="2147483715" r:id="rId8"/>
    <p:sldLayoutId id="2147483716" r:id="rId9"/>
    <p:sldLayoutId id="2147483717"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90204" pitchFamily="34" charset="0"/>
                <a:ea typeface="微软雅黑" panose="020B0503020204020204" pitchFamily="34" charset="-122"/>
              </a:defRPr>
            </a:lvl1pPr>
          </a:lstStyle>
          <a:p>
            <a:pPr defTabSz="914400"/>
            <a:r>
              <a:rPr lang="en-US" altLang="zh-CN">
                <a:solidFill>
                  <a:srgbClr val="000000">
                    <a:tint val="75000"/>
                  </a:srgbClr>
                </a:solidFill>
              </a:rPr>
              <a:t>‹#›</a:t>
            </a:r>
            <a:endParaRPr lang="zh-CN" altLang="en-US">
              <a:solidFill>
                <a:srgbClr val="000000">
                  <a:tint val="75000"/>
                </a:srgbClr>
              </a:solidFill>
            </a:endParaRPr>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90204" pitchFamily="34" charset="0"/>
                <a:ea typeface="微软雅黑" panose="020B0503020204020204" pitchFamily="34" charset="-122"/>
              </a:defRPr>
            </a:lvl1pPr>
          </a:lstStyle>
          <a:p>
            <a:pPr defTabSz="914400"/>
            <a:endParaRPr lang="zh-CN" altLang="en-US" dirty="0">
              <a:solidFill>
                <a:srgbClr val="000000">
                  <a:tint val="75000"/>
                </a:srgbClr>
              </a:solidFill>
            </a:endParaRPr>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90204" pitchFamily="34" charset="0"/>
                <a:ea typeface="微软雅黑" panose="020B0503020204020204" pitchFamily="34" charset="-122"/>
              </a:defRPr>
            </a:lvl1pPr>
          </a:lstStyle>
          <a:p>
            <a:pPr defTabSz="914400"/>
            <a:fld id="{49AE70B2-8BF9-45C0-BB95-33D1B9D3A854}" type="slidenum">
              <a:rPr lang="zh-CN" altLang="en-US" smtClean="0">
                <a:solidFill>
                  <a:srgbClr val="000000">
                    <a:tint val="75000"/>
                  </a:srgbClr>
                </a:solidFill>
              </a:rPr>
              <a:pPr defTabSz="914400"/>
              <a:t>‹#›</a:t>
            </a:fld>
            <a:endParaRPr lang="zh-CN" altLang="en-US" dirty="0">
              <a:solidFill>
                <a:srgbClr val="000000">
                  <a:tint val="75000"/>
                </a:srgbClr>
              </a:solidFill>
            </a:endParaRPr>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FFFFFF"/>
              </a:solidFill>
            </a:endParaRPr>
          </a:p>
        </p:txBody>
      </p:sp>
    </p:spTree>
    <p:extLst>
      <p:ext uri="{BB962C8B-B14F-4D97-AF65-F5344CB8AC3E}">
        <p14:creationId xmlns:p14="http://schemas.microsoft.com/office/powerpoint/2010/main" val="30250891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040" y="6356940"/>
            <a:ext cx="1462895" cy="246221"/>
          </a:xfrm>
          <a:prstGeom prst="rect">
            <a:avLst/>
          </a:prstGeom>
          <a:noFill/>
        </p:spPr>
        <p:txBody>
          <a:bodyPr wrap="square" rtlCol="0">
            <a:spAutoFit/>
          </a:bodyPr>
          <a:lstStyle/>
          <a:p>
            <a:pPr defTabSz="914112"/>
            <a:r>
              <a:rPr lang="en-US" sz="10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3845" y="6402806"/>
            <a:ext cx="499534" cy="150296"/>
          </a:xfrm>
          <a:prstGeom prst="rect">
            <a:avLst/>
          </a:prstGeom>
          <a:noFill/>
        </p:spPr>
        <p:txBody>
          <a:bodyPr wrap="square" lIns="0" tIns="0" rIns="0" bIns="0" rtlCol="0">
            <a:spAutoFit/>
          </a:bodyPr>
          <a:lstStyle/>
          <a:p>
            <a:pPr defTabSz="890493">
              <a:defRPr/>
            </a:pPr>
            <a:fld id="{C3837181-38C6-AD4F-B8BA-B444770388BB}" type="slidenum">
              <a:rPr lang="en-US" sz="974" smtClean="0">
                <a:solidFill>
                  <a:srgbClr val="1D1D1B"/>
                </a:solidFill>
                <a:latin typeface="Arial" panose="020B0604020202020204" pitchFamily="34" charset="0"/>
                <a:cs typeface="Arial" panose="020B0604020202020204" pitchFamily="34" charset="0"/>
              </a:rPr>
              <a:pPr defTabSz="890493">
                <a:defRPr/>
              </a:pPr>
              <a:t>‹#›</a:t>
            </a:fld>
            <a:endParaRPr lang="en-US" sz="974" dirty="0">
              <a:solidFill>
                <a:srgbClr val="1D1D1B"/>
              </a:solidFill>
              <a:latin typeface="Arial" panose="020B0604020202020204" pitchFamily="34" charset="0"/>
              <a:cs typeface="Arial" panose="020B0604020202020204" pitchFamily="34" charset="0"/>
            </a:endParaRPr>
          </a:p>
        </p:txBody>
      </p:sp>
      <p:grpSp>
        <p:nvGrpSpPr>
          <p:cNvPr id="25" name="组合 24"/>
          <p:cNvGrpSpPr/>
          <p:nvPr userDrawn="1"/>
        </p:nvGrpSpPr>
        <p:grpSpPr>
          <a:xfrm>
            <a:off x="12211507" y="2931937"/>
            <a:ext cx="1982142" cy="3934682"/>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186C</a:t>
                </a:r>
              </a:p>
              <a:p>
                <a:pPr algn="ctr" defTabSz="914112"/>
                <a:r>
                  <a:rPr kumimoji="1" lang="en-US" altLang="zh-CN" sz="700" b="1" dirty="0">
                    <a:solidFill>
                      <a:srgbClr val="FFFFFF"/>
                    </a:solidFill>
                    <a:latin typeface="Arial" charset="0"/>
                    <a:ea typeface="Arial" charset="0"/>
                    <a:cs typeface="Arial" charset="0"/>
                  </a:rPr>
                  <a:t>RGB 200/16/46</a:t>
                </a:r>
              </a:p>
            </p:txBody>
          </p:sp>
          <p:sp>
            <p:nvSpPr>
              <p:cNvPr id="45" name="矩形 9">
                <a:extLst>
                  <a:ext uri="{FF2B5EF4-FFF2-40B4-BE49-F238E27FC236}">
                    <a16:creationId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185C</a:t>
                </a:r>
              </a:p>
              <a:p>
                <a:pPr algn="ctr" defTabSz="914112"/>
                <a:r>
                  <a:rPr kumimoji="1" lang="en-US" altLang="zh-CN" sz="700" b="1" dirty="0">
                    <a:solidFill>
                      <a:srgbClr val="FFFFFF"/>
                    </a:solidFill>
                    <a:latin typeface="Arial" charset="0"/>
                    <a:ea typeface="Arial" charset="0"/>
                    <a:cs typeface="Arial" charset="0"/>
                  </a:rPr>
                  <a:t>RGB 199/0/11</a:t>
                </a:r>
              </a:p>
            </p:txBody>
          </p:sp>
          <p:sp>
            <p:nvSpPr>
              <p:cNvPr id="46" name="文本框 31">
                <a:extLst>
                  <a:ext uri="{FF2B5EF4-FFF2-40B4-BE49-F238E27FC236}">
                    <a16:creationId xmlns:a16="http://schemas.microsoft.com/office/drawing/2014/main" id="{58918196-0639-EE4B-AFC2-315BE04587B9}"/>
                  </a:ext>
                </a:extLst>
              </p:cNvPr>
              <p:cNvSpPr txBox="1"/>
              <p:nvPr userDrawn="1"/>
            </p:nvSpPr>
            <p:spPr>
              <a:xfrm>
                <a:off x="12326898" y="2207613"/>
                <a:ext cx="384721" cy="180071"/>
              </a:xfrm>
              <a:prstGeom prst="rect">
                <a:avLst/>
              </a:prstGeom>
              <a:noFill/>
            </p:spPr>
            <p:txBody>
              <a:bodyPr wrap="none" lIns="0" tIns="0" rIns="0" bIns="0" rtlCol="0">
                <a:spAutoFit/>
              </a:bodyPr>
              <a:lstStyle/>
              <a:p>
                <a:pPr algn="ctr" defTabSz="914112"/>
                <a:r>
                  <a:rPr kumimoji="1" lang="zh-CN" altLang="en-US" sz="1000" dirty="0">
                    <a:solidFill>
                      <a:srgbClr val="1D1D1A"/>
                    </a:solidFill>
                    <a:latin typeface="Microsoft YaHei" panose="020B0503020204020204" pitchFamily="34" charset="-122"/>
                  </a:rPr>
                  <a:t>品牌色</a:t>
                </a:r>
              </a:p>
            </p:txBody>
          </p:sp>
        </p:grpSp>
        <p:grpSp>
          <p:nvGrpSpPr>
            <p:cNvPr id="27" name="组合 26"/>
            <p:cNvGrpSpPr/>
            <p:nvPr userDrawn="1"/>
          </p:nvGrpSpPr>
          <p:grpSpPr>
            <a:xfrm>
              <a:off x="12216278" y="3054642"/>
              <a:ext cx="1982912" cy="3811978"/>
              <a:chOff x="12216278" y="3054642"/>
              <a:chExt cx="1982912" cy="3811978"/>
            </a:xfrm>
          </p:grpSpPr>
          <p:sp>
            <p:nvSpPr>
              <p:cNvPr id="28" name="矩形 12">
                <a:extLst>
                  <a:ext uri="{FF2B5EF4-FFF2-40B4-BE49-F238E27FC236}">
                    <a16:creationId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234</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90/79</a:t>
                </a:r>
                <a:endParaRPr kumimoji="1" lang="mr-IN" altLang="zh-CN" sz="700" b="1" dirty="0">
                  <a:solidFill>
                    <a:srgbClr val="FFFFFF"/>
                  </a:solidFill>
                  <a:latin typeface="Arial" charset="0"/>
                  <a:ea typeface="Arial" charset="0"/>
                  <a:cs typeface="Arial" charset="0"/>
                </a:endParaRPr>
              </a:p>
            </p:txBody>
          </p:sp>
          <p:sp>
            <p:nvSpPr>
              <p:cNvPr id="29" name="矩形 13">
                <a:extLst>
                  <a:ext uri="{FF2B5EF4-FFF2-40B4-BE49-F238E27FC236}">
                    <a16:creationId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120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0/15</a:t>
                </a:r>
                <a:endParaRPr kumimoji="1" lang="mr-IN" altLang="zh-CN" sz="700" b="1" dirty="0">
                  <a:solidFill>
                    <a:srgbClr val="FFFFFF"/>
                  </a:solidFill>
                  <a:latin typeface="Arial" charset="0"/>
                  <a:ea typeface="Arial" charset="0"/>
                  <a:cs typeface="Arial" charset="0"/>
                </a:endParaRPr>
              </a:p>
            </p:txBody>
          </p:sp>
          <p:sp>
            <p:nvSpPr>
              <p:cNvPr id="30" name="文本框 15">
                <a:extLst>
                  <a:ext uri="{FF2B5EF4-FFF2-40B4-BE49-F238E27FC236}">
                    <a16:creationId xmlns:a16="http://schemas.microsoft.com/office/drawing/2014/main" id="{8F53C07A-1022-C740-8F8D-97538E174D38}"/>
                  </a:ext>
                </a:extLst>
              </p:cNvPr>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4112"/>
                <a:r>
                  <a:rPr kumimoji="1" lang="zh-CN" altLang="en-US" sz="1000" dirty="0">
                    <a:solidFill>
                      <a:srgbClr val="1D1D1A"/>
                    </a:solidFill>
                    <a:latin typeface="Microsoft YaHei" panose="020B0503020204020204" pitchFamily="34" charset="-122"/>
                  </a:rPr>
                  <a:t>辅助色</a:t>
                </a:r>
              </a:p>
            </p:txBody>
          </p:sp>
          <p:sp>
            <p:nvSpPr>
              <p:cNvPr id="31" name="矩形 16">
                <a:extLst>
                  <a:ext uri="{FF2B5EF4-FFF2-40B4-BE49-F238E27FC236}">
                    <a16:creationId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248</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181/60</a:t>
                </a:r>
                <a:endParaRPr kumimoji="1" lang="mr-IN" altLang="zh-CN" sz="700" b="1" dirty="0">
                  <a:solidFill>
                    <a:srgbClr val="FFFFFF"/>
                  </a:solidFill>
                  <a:latin typeface="Arial" charset="0"/>
                  <a:ea typeface="Arial" charset="0"/>
                  <a:cs typeface="Arial" charset="0"/>
                </a:endParaRPr>
              </a:p>
            </p:txBody>
          </p:sp>
          <p:sp>
            <p:nvSpPr>
              <p:cNvPr id="32" name="矩形 17">
                <a:extLst>
                  <a:ext uri="{FF2B5EF4-FFF2-40B4-BE49-F238E27FC236}">
                    <a16:creationId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235</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92/1</a:t>
                </a:r>
                <a:endParaRPr kumimoji="1" lang="mr-IN" altLang="zh-CN" sz="700" b="1" dirty="0">
                  <a:solidFill>
                    <a:srgbClr val="FFFFFF"/>
                  </a:solidFill>
                  <a:latin typeface="Arial" charset="0"/>
                  <a:ea typeface="Arial" charset="0"/>
                  <a:cs typeface="Arial" charset="0"/>
                </a:endParaRPr>
              </a:p>
            </p:txBody>
          </p:sp>
          <p:sp>
            <p:nvSpPr>
              <p:cNvPr id="33" name="矩形 18">
                <a:extLst>
                  <a:ext uri="{FF2B5EF4-FFF2-40B4-BE49-F238E27FC236}">
                    <a16:creationId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137/137/137</a:t>
                </a:r>
                <a:endParaRPr kumimoji="1" lang="mr-IN" altLang="zh-CN" sz="700" b="1" dirty="0">
                  <a:solidFill>
                    <a:srgbClr val="FFFFFF"/>
                  </a:solidFill>
                  <a:latin typeface="Arial" charset="0"/>
                  <a:ea typeface="Arial" charset="0"/>
                  <a:cs typeface="Arial" charset="0"/>
                </a:endParaRPr>
              </a:p>
            </p:txBody>
          </p:sp>
          <p:sp>
            <p:nvSpPr>
              <p:cNvPr id="34" name="矩形 19">
                <a:extLst>
                  <a:ext uri="{FF2B5EF4-FFF2-40B4-BE49-F238E27FC236}">
                    <a16:creationId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35/24/21</a:t>
                </a:r>
                <a:endParaRPr kumimoji="1" lang="mr-IN" altLang="zh-CN" sz="700" b="1" dirty="0">
                  <a:solidFill>
                    <a:srgbClr val="FFFFFF"/>
                  </a:solidFill>
                  <a:latin typeface="Arial" charset="0"/>
                  <a:ea typeface="Arial" charset="0"/>
                  <a:cs typeface="Arial" charset="0"/>
                </a:endParaRPr>
              </a:p>
            </p:txBody>
          </p:sp>
          <p:sp>
            <p:nvSpPr>
              <p:cNvPr id="35" name="矩形 22">
                <a:extLst>
                  <a:ext uri="{FF2B5EF4-FFF2-40B4-BE49-F238E27FC236}">
                    <a16:creationId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221</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221/221</a:t>
                </a:r>
                <a:endParaRPr kumimoji="1" lang="mr-IN" altLang="zh-CN" sz="700" b="1" dirty="0">
                  <a:solidFill>
                    <a:srgbClr val="666666"/>
                  </a:solidFill>
                  <a:latin typeface="Arial" charset="0"/>
                  <a:ea typeface="Arial" charset="0"/>
                  <a:cs typeface="Arial" charset="0"/>
                </a:endParaRPr>
              </a:p>
            </p:txBody>
          </p:sp>
          <p:sp>
            <p:nvSpPr>
              <p:cNvPr id="36" name="矩形 12">
                <a:extLst>
                  <a:ext uri="{FF2B5EF4-FFF2-40B4-BE49-F238E27FC236}">
                    <a16:creationId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233</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140/128</a:t>
                </a:r>
                <a:endParaRPr kumimoji="1" lang="mr-IN" altLang="zh-CN" sz="7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159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a:t>
                </a:r>
                <a:endParaRPr kumimoji="1" lang="mr-IN" altLang="zh-CN" sz="700" b="1" dirty="0">
                  <a:solidFill>
                    <a:srgbClr val="FFFFFF"/>
                  </a:solidFill>
                  <a:latin typeface="Arial" charset="0"/>
                  <a:ea typeface="Arial" charset="0"/>
                  <a:cs typeface="Arial" charset="0"/>
                </a:endParaRPr>
              </a:p>
            </p:txBody>
          </p:sp>
          <p:sp>
            <p:nvSpPr>
              <p:cNvPr id="38" name="矩形 16">
                <a:extLst>
                  <a:ext uri="{FF2B5EF4-FFF2-40B4-BE49-F238E27FC236}">
                    <a16:creationId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245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220/87</a:t>
                </a:r>
                <a:endParaRPr kumimoji="1" lang="mr-IN" altLang="zh-CN" sz="700" b="1" dirty="0">
                  <a:solidFill>
                    <a:srgbClr val="666666"/>
                  </a:solidFill>
                  <a:latin typeface="Arial" charset="0"/>
                  <a:ea typeface="Arial" charset="0"/>
                  <a:cs typeface="Arial" charset="0"/>
                </a:endParaRPr>
              </a:p>
            </p:txBody>
          </p:sp>
          <p:sp>
            <p:nvSpPr>
              <p:cNvPr id="39" name="矩形 17">
                <a:extLst>
                  <a:ext uri="{FF2B5EF4-FFF2-40B4-BE49-F238E27FC236}">
                    <a16:creationId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133/0</a:t>
                </a:r>
                <a:endParaRPr kumimoji="1" lang="mr-IN" altLang="zh-CN" sz="700" b="1" dirty="0">
                  <a:solidFill>
                    <a:srgbClr val="FFFFFF"/>
                  </a:solidFill>
                  <a:latin typeface="Arial" charset="0"/>
                  <a:ea typeface="Arial" charset="0"/>
                  <a:cs typeface="Arial" charset="0"/>
                </a:endParaRPr>
              </a:p>
            </p:txBody>
          </p:sp>
          <p:sp>
            <p:nvSpPr>
              <p:cNvPr id="40" name="矩形 18">
                <a:extLst>
                  <a:ext uri="{FF2B5EF4-FFF2-40B4-BE49-F238E27FC236}">
                    <a16:creationId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181</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181/181</a:t>
                </a:r>
                <a:endParaRPr kumimoji="1" lang="mr-IN" altLang="zh-CN" sz="700" b="1" dirty="0">
                  <a:solidFill>
                    <a:srgbClr val="FFFFFF"/>
                  </a:solidFill>
                  <a:latin typeface="Arial" charset="0"/>
                  <a:ea typeface="Arial" charset="0"/>
                  <a:cs typeface="Arial" charset="0"/>
                </a:endParaRPr>
              </a:p>
            </p:txBody>
          </p:sp>
          <p:sp>
            <p:nvSpPr>
              <p:cNvPr id="42" name="矩形 19">
                <a:extLst>
                  <a:ext uri="{FF2B5EF4-FFF2-40B4-BE49-F238E27FC236}">
                    <a16:creationId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89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87/87</a:t>
                </a:r>
                <a:endParaRPr kumimoji="1" lang="mr-IN" altLang="zh-CN" sz="700" b="1" dirty="0">
                  <a:solidFill>
                    <a:srgbClr val="FFFFFF"/>
                  </a:solidFill>
                  <a:latin typeface="Arial" charset="0"/>
                  <a:ea typeface="Arial" charset="0"/>
                  <a:cs typeface="Arial" charset="0"/>
                </a:endParaRPr>
              </a:p>
            </p:txBody>
          </p:sp>
          <p:sp>
            <p:nvSpPr>
              <p:cNvPr id="43" name="矩形 22">
                <a:extLst>
                  <a:ext uri="{FF2B5EF4-FFF2-40B4-BE49-F238E27FC236}">
                    <a16:creationId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255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255/255</a:t>
                </a:r>
                <a:endParaRPr kumimoji="1" lang="mr-IN" altLang="zh-CN" sz="700" b="1" dirty="0">
                  <a:solidFill>
                    <a:srgbClr val="666666"/>
                  </a:solidFill>
                  <a:latin typeface="Arial" charset="0"/>
                  <a:ea typeface="Arial" charset="0"/>
                  <a:cs typeface="Arial" charset="0"/>
                </a:endParaRPr>
              </a:p>
            </p:txBody>
          </p:sp>
        </p:grpSp>
      </p:gr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92017" y="6321130"/>
            <a:ext cx="1268579" cy="277546"/>
          </a:xfrm>
          <a:prstGeom prst="rect">
            <a:avLst/>
          </a:prstGeom>
        </p:spPr>
      </p:pic>
    </p:spTree>
    <p:extLst>
      <p:ext uri="{BB962C8B-B14F-4D97-AF65-F5344CB8AC3E}">
        <p14:creationId xmlns:p14="http://schemas.microsoft.com/office/powerpoint/2010/main" val="2155717706"/>
      </p:ext>
    </p:extLst>
  </p:cSld>
  <p:clrMap bg1="lt1" tx1="dk1" bg2="lt2" tx2="dk2" accent1="accent1" accent2="accent2" accent3="accent3" accent4="accent4" accent5="accent5" accent6="accent6" hlink="hlink" folHlink="folHlink"/>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solidFill>
                  <a:prstClr val="black">
                    <a:tint val="75000"/>
                  </a:prstClr>
                </a:solidFill>
              </a:rPr>
              <a:t>‹#›</a:t>
            </a:r>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1F91D6-B666-4B05-8BB0-A162590E574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9685391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1.png"/><Relationship Id="rId5" Type="http://schemas.openxmlformats.org/officeDocument/2006/relationships/image" Target="../media/image4.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83.xml"/><Relationship Id="rId7" Type="http://schemas.openxmlformats.org/officeDocument/2006/relationships/slideLayout" Target="../slideLayouts/slideLayout11.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17.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13" Type="http://schemas.microsoft.com/office/2007/relationships/hdphoto" Target="../media/hdphoto1.wdp"/><Relationship Id="rId3" Type="http://schemas.openxmlformats.org/officeDocument/2006/relationships/image" Target="../media/image31.png"/><Relationship Id="rId7" Type="http://schemas.openxmlformats.org/officeDocument/2006/relationships/image" Target="../media/image10.png"/><Relationship Id="rId12" Type="http://schemas.openxmlformats.org/officeDocument/2006/relationships/image" Target="../media/image38.png"/><Relationship Id="rId2" Type="http://schemas.openxmlformats.org/officeDocument/2006/relationships/notesSlide" Target="../notesSlides/notesSlide18.xml"/><Relationship Id="rId16" Type="http://schemas.openxmlformats.org/officeDocument/2006/relationships/image" Target="../media/image41.png"/><Relationship Id="rId1" Type="http://schemas.openxmlformats.org/officeDocument/2006/relationships/slideLayout" Target="../slideLayouts/slideLayout25.xml"/><Relationship Id="rId6" Type="http://schemas.openxmlformats.org/officeDocument/2006/relationships/image" Target="../media/image34.png"/><Relationship Id="rId11" Type="http://schemas.openxmlformats.org/officeDocument/2006/relationships/image" Target="../media/image37.png"/><Relationship Id="rId5" Type="http://schemas.openxmlformats.org/officeDocument/2006/relationships/image" Target="../media/image33.png"/><Relationship Id="rId15" Type="http://schemas.openxmlformats.org/officeDocument/2006/relationships/image" Target="../media/image40.png"/><Relationship Id="rId10" Type="http://schemas.openxmlformats.org/officeDocument/2006/relationships/image" Target="../media/image13.png"/><Relationship Id="rId4" Type="http://schemas.openxmlformats.org/officeDocument/2006/relationships/image" Target="../media/image32.png"/><Relationship Id="rId9" Type="http://schemas.openxmlformats.org/officeDocument/2006/relationships/image" Target="../media/image36.png"/><Relationship Id="rId1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77.xml"/><Relationship Id="rId7" Type="http://schemas.openxmlformats.org/officeDocument/2006/relationships/slideLayout" Target="../slideLayouts/slideLayout11.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chart" Target="../charts/char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slideLayout" Target="../slideLayouts/slideLayout11.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90.png"/><Relationship Id="rId9"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slideLayout" Target="../slideLayouts/slideLayout11.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0.jpg"/><Relationship Id="rId5" Type="http://schemas.openxmlformats.org/officeDocument/2006/relationships/hyperlink" Target="https://www.huaweicloud.com/ascend/Institute/educator" TargetMode="Externa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png"/><Relationship Id="rId7" Type="http://schemas.openxmlformats.org/officeDocument/2006/relationships/image" Target="../media/image67.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jpeg"/><Relationship Id="rId4" Type="http://schemas.openxmlformats.org/officeDocument/2006/relationships/image" Target="../media/image64.png"/><Relationship Id="rId9" Type="http://schemas.openxmlformats.org/officeDocument/2006/relationships/image" Target="../media/image69.jpeg"/></Relationships>
</file>

<file path=ppt/slides/_rels/slide2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package" Target="../embeddings/Microsoft_Excel_Worksheet.xlsx"/></Relationships>
</file>

<file path=ppt/slides/_rels/slide3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79.jpeg"/></Relationships>
</file>

<file path=ppt/slides/_rels/slide31.xml.rels><?xml version="1.0" encoding="UTF-8" standalone="yes"?>
<Relationships xmlns="http://schemas.openxmlformats.org/package/2006/relationships"><Relationship Id="rId3" Type="http://schemas.openxmlformats.org/officeDocument/2006/relationships/image" Target="../media/image82.jpeg"/><Relationship Id="rId7"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100.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rot="5400000">
            <a:off x="2620011" y="-2662396"/>
            <a:ext cx="6917689" cy="12175172"/>
          </a:xfrm>
          <a:prstGeom prst="rect">
            <a:avLst/>
          </a:prstGeom>
          <a:gradFill>
            <a:gsLst>
              <a:gs pos="0">
                <a:schemeClr val="accent1">
                  <a:lumMod val="5000"/>
                  <a:lumOff val="95000"/>
                </a:schemeClr>
              </a:gs>
              <a:gs pos="56000">
                <a:srgbClr val="93BAEF">
                  <a:alpha val="49000"/>
                  <a:lumMod val="64000"/>
                  <a:lumOff val="36000"/>
                </a:srgbClr>
              </a:gs>
              <a:gs pos="88000">
                <a:srgbClr val="7FADEC">
                  <a:alpha val="86000"/>
                  <a:lumMod val="96000"/>
                  <a:lumOff val="4000"/>
                </a:srgbClr>
              </a:gs>
              <a:gs pos="100000">
                <a:srgbClr val="16779B">
                  <a:alpha val="71000"/>
                  <a:lumMod val="79000"/>
                  <a:lumOff val="2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FFFFFF"/>
              </a:solidFill>
            </a:endParaRPr>
          </a:p>
        </p:txBody>
      </p:sp>
      <p:sp>
        <p:nvSpPr>
          <p:cNvPr id="11" name="矩形 10"/>
          <p:cNvSpPr/>
          <p:nvPr/>
        </p:nvSpPr>
        <p:spPr>
          <a:xfrm>
            <a:off x="0" y="-28006"/>
            <a:ext cx="12192001" cy="6917690"/>
          </a:xfrm>
          <a:prstGeom prst="rect">
            <a:avLst/>
          </a:prstGeom>
          <a:gradFill>
            <a:gsLst>
              <a:gs pos="0">
                <a:schemeClr val="accent1">
                  <a:lumMod val="5000"/>
                  <a:lumOff val="95000"/>
                </a:schemeClr>
              </a:gs>
              <a:gs pos="56000">
                <a:srgbClr val="93BAEF">
                  <a:alpha val="49000"/>
                  <a:lumMod val="64000"/>
                  <a:lumOff val="36000"/>
                </a:srgbClr>
              </a:gs>
              <a:gs pos="88000">
                <a:srgbClr val="7FADEC">
                  <a:alpha val="86000"/>
                  <a:lumMod val="96000"/>
                  <a:lumOff val="4000"/>
                </a:srgbClr>
              </a:gs>
              <a:gs pos="100000">
                <a:srgbClr val="16779B">
                  <a:alpha val="71000"/>
                  <a:lumMod val="79000"/>
                  <a:lumOff val="2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FFFFFF"/>
              </a:solidFill>
            </a:endParaRPr>
          </a:p>
        </p:txBody>
      </p:sp>
      <p:pic>
        <p:nvPicPr>
          <p:cNvPr id="6" name="图片 5" descr="low-angle-photo-of-glass-buildings-2599538"/>
          <p:cNvPicPr>
            <a:picLocks noChangeAspect="1"/>
          </p:cNvPicPr>
          <p:nvPr/>
        </p:nvPicPr>
        <p:blipFill>
          <a:blip r:embed="rId5"/>
          <a:srcRect l="34404" t="-1234" r="14931" b="100000"/>
          <a:stretch>
            <a:fillRect/>
          </a:stretch>
        </p:blipFill>
        <p:spPr>
          <a:xfrm>
            <a:off x="4527698" y="0"/>
            <a:ext cx="5095727" cy="82550"/>
          </a:xfrm>
          <a:custGeom>
            <a:avLst/>
            <a:gdLst/>
            <a:ahLst/>
            <a:cxnLst>
              <a:cxn ang="3">
                <a:pos x="hc" y="t"/>
              </a:cxn>
              <a:cxn ang="cd2">
                <a:pos x="l" y="vc"/>
              </a:cxn>
              <a:cxn ang="cd4">
                <a:pos x="hc" y="b"/>
              </a:cxn>
              <a:cxn ang="0">
                <a:pos x="r" y="vc"/>
              </a:cxn>
            </a:cxnLst>
            <a:rect l="l" t="t" r="r" b="b"/>
            <a:pathLst>
              <a:path w="8025" h="130">
                <a:moveTo>
                  <a:pt x="0" y="130"/>
                </a:moveTo>
                <a:lnTo>
                  <a:pt x="32" y="0"/>
                </a:lnTo>
                <a:lnTo>
                  <a:pt x="8025" y="0"/>
                </a:lnTo>
                <a:lnTo>
                  <a:pt x="7993" y="130"/>
                </a:lnTo>
                <a:lnTo>
                  <a:pt x="0" y="130"/>
                </a:lnTo>
                <a:close/>
              </a:path>
            </a:pathLst>
          </a:custGeom>
        </p:spPr>
      </p:pic>
      <p:pic>
        <p:nvPicPr>
          <p:cNvPr id="7" name="图片 6" descr="low-angle-photo-of-glass-buildings-2599538"/>
          <p:cNvPicPr>
            <a:picLocks noChangeAspect="1"/>
          </p:cNvPicPr>
          <p:nvPr/>
        </p:nvPicPr>
        <p:blipFill>
          <a:blip r:embed="rId5"/>
          <a:srcRect l="17785" t="100000" r="31521" b="-1414"/>
          <a:stretch>
            <a:fillRect/>
          </a:stretch>
        </p:blipFill>
        <p:spPr>
          <a:xfrm>
            <a:off x="2856230" y="6774815"/>
            <a:ext cx="5098698" cy="94615"/>
          </a:xfrm>
          <a:custGeom>
            <a:avLst/>
            <a:gdLst/>
            <a:ahLst/>
            <a:cxnLst>
              <a:cxn ang="3">
                <a:pos x="hc" y="t"/>
              </a:cxn>
              <a:cxn ang="cd2">
                <a:pos x="l" y="vc"/>
              </a:cxn>
              <a:cxn ang="cd4">
                <a:pos x="hc" y="b"/>
              </a:cxn>
              <a:cxn ang="0">
                <a:pos x="r" y="vc"/>
              </a:cxn>
            </a:cxnLst>
            <a:rect l="l" t="t" r="r" b="b"/>
            <a:pathLst>
              <a:path w="8029" h="149">
                <a:moveTo>
                  <a:pt x="0" y="149"/>
                </a:moveTo>
                <a:lnTo>
                  <a:pt x="37" y="0"/>
                </a:lnTo>
                <a:lnTo>
                  <a:pt x="8029" y="0"/>
                </a:lnTo>
                <a:lnTo>
                  <a:pt x="7993" y="149"/>
                </a:lnTo>
                <a:lnTo>
                  <a:pt x="0" y="149"/>
                </a:lnTo>
                <a:close/>
              </a:path>
            </a:pathLst>
          </a:custGeom>
        </p:spPr>
      </p:pic>
      <p:sp>
        <p:nvSpPr>
          <p:cNvPr id="14" name="标题 8"/>
          <p:cNvSpPr>
            <a:spLocks noGrp="1"/>
          </p:cNvSpPr>
          <p:nvPr>
            <p:custDataLst>
              <p:tags r:id="rId2"/>
            </p:custDataLst>
          </p:nvPr>
        </p:nvSpPr>
        <p:spPr>
          <a:xfrm>
            <a:off x="2216150" y="2554554"/>
            <a:ext cx="7725410" cy="2117141"/>
          </a:xfrm>
          <a:prstGeom prst="rect">
            <a:avLst/>
          </a:prstGeom>
        </p:spPr>
        <p:txBody>
          <a:bodyPr vert="horz" wrap="square" lIns="90000" tIns="46800" rIns="90000" bIns="0" rtlCol="0" anchor="b" anchorCtr="0">
            <a:noAutofit/>
          </a:bodyPr>
          <a:lstStyle>
            <a:lvl1pPr algn="ctr"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汉仪旗黑-85S" panose="00020600040101010101" pitchFamily="18" charset="-122"/>
                <a:cs typeface="+mj-cs"/>
              </a:defRPr>
            </a:lvl1pPr>
          </a:lstStyle>
          <a:p>
            <a:pPr>
              <a:lnSpc>
                <a:spcPct val="150000"/>
              </a:lnSpc>
            </a:pPr>
            <a:r>
              <a:rPr lang="en-US" altLang="zh-CN" sz="6000" dirty="0" err="1">
                <a:solidFill>
                  <a:srgbClr val="125E7D"/>
                </a:solidFill>
                <a:latin typeface="Huawei Sans" panose="020C0503030203020204" pitchFamily="34" charset="0"/>
                <a:ea typeface="浙江民間書刻體" panose="02020600000000000000" charset="-120"/>
                <a:cs typeface="Huawei Sans" panose="020C0503030203020204" pitchFamily="34" charset="0"/>
              </a:rPr>
              <a:t>MindSpore</a:t>
            </a:r>
            <a:r>
              <a:rPr lang="zh-CN" altLang="en-US" sz="6000" spc="600" dirty="0">
                <a:solidFill>
                  <a:srgbClr val="125E7D"/>
                </a:solidFill>
                <a:latin typeface="+mj-ea"/>
                <a:ea typeface="+mj-ea"/>
              </a:rPr>
              <a:t>全场景</a:t>
            </a:r>
            <a:r>
              <a:rPr lang="en-US" altLang="zh-CN" sz="6000" spc="600" dirty="0">
                <a:solidFill>
                  <a:srgbClr val="125E7D"/>
                </a:solidFill>
                <a:latin typeface="+mj-ea"/>
                <a:ea typeface="+mj-ea"/>
              </a:rPr>
              <a:t>AI</a:t>
            </a:r>
            <a:r>
              <a:rPr lang="zh-CN" altLang="en-US" sz="6000" spc="600" dirty="0">
                <a:solidFill>
                  <a:srgbClr val="125E7D"/>
                </a:solidFill>
                <a:latin typeface="+mj-ea"/>
                <a:ea typeface="+mj-ea"/>
              </a:rPr>
              <a:t>计算框架</a:t>
            </a:r>
          </a:p>
        </p:txBody>
      </p:sp>
      <p:pic>
        <p:nvPicPr>
          <p:cNvPr id="8" name="图片 7" descr="Logo 2"/>
          <p:cNvPicPr>
            <a:picLocks noChangeAspect="1"/>
          </p:cNvPicPr>
          <p:nvPr/>
        </p:nvPicPr>
        <p:blipFill>
          <a:blip r:embed="rId6"/>
          <a:stretch>
            <a:fillRect/>
          </a:stretch>
        </p:blipFill>
        <p:spPr>
          <a:xfrm>
            <a:off x="11248534" y="6076951"/>
            <a:ext cx="701446" cy="590550"/>
          </a:xfrm>
          <a:prstGeom prst="rect">
            <a:avLst/>
          </a:prstGeom>
        </p:spPr>
      </p:pic>
    </p:spTree>
    <p:custDataLst>
      <p:tags r:id="rId1"/>
    </p:custDataLst>
    <p:extLst>
      <p:ext uri="{BB962C8B-B14F-4D97-AF65-F5344CB8AC3E}">
        <p14:creationId xmlns:p14="http://schemas.microsoft.com/office/powerpoint/2010/main" val="1431675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圆角 128">
            <a:extLst>
              <a:ext uri="{FF2B5EF4-FFF2-40B4-BE49-F238E27FC236}">
                <a16:creationId xmlns:a16="http://schemas.microsoft.com/office/drawing/2014/main" id="{0E03B34B-8038-460D-B615-FEEB6A4D16FB}"/>
              </a:ext>
            </a:extLst>
          </p:cNvPr>
          <p:cNvSpPr/>
          <p:nvPr/>
        </p:nvSpPr>
        <p:spPr>
          <a:xfrm>
            <a:off x="789334" y="1953140"/>
            <a:ext cx="5885330" cy="1187571"/>
          </a:xfrm>
          <a:prstGeom prst="roundRect">
            <a:avLst>
              <a:gd name="adj" fmla="val 0"/>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defRPr/>
            </a:pPr>
            <a:endParaRPr lang="zh-CN" altLang="en-US" sz="1200" kern="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2" name="文本框 61">
            <a:extLst>
              <a:ext uri="{FF2B5EF4-FFF2-40B4-BE49-F238E27FC236}">
                <a16:creationId xmlns:a16="http://schemas.microsoft.com/office/drawing/2014/main" id="{F3CB55DF-6A43-4908-A6B0-66C5A7B27E8C}"/>
              </a:ext>
            </a:extLst>
          </p:cNvPr>
          <p:cNvSpPr txBox="1"/>
          <p:nvPr/>
        </p:nvSpPr>
        <p:spPr>
          <a:xfrm>
            <a:off x="568679" y="176703"/>
            <a:ext cx="7658100" cy="523220"/>
          </a:xfrm>
          <a:prstGeom prst="rect">
            <a:avLst/>
          </a:prstGeom>
          <a:noFill/>
        </p:spPr>
        <p:txBody>
          <a:bodyPr wrap="square" rtlCol="0">
            <a:spAutoFit/>
          </a:bodyPr>
          <a:lstStyle/>
          <a:p>
            <a:r>
              <a:rPr lang="zh-CN" altLang="en-US"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华为昇腾</a:t>
            </a:r>
            <a:r>
              <a:rPr lang="en-US" altLang="zh-CN"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解决方案</a:t>
            </a:r>
          </a:p>
        </p:txBody>
      </p:sp>
      <p:grpSp>
        <p:nvGrpSpPr>
          <p:cNvPr id="6" name="组合 5"/>
          <p:cNvGrpSpPr/>
          <p:nvPr/>
        </p:nvGrpSpPr>
        <p:grpSpPr>
          <a:xfrm>
            <a:off x="767063" y="4161352"/>
            <a:ext cx="5908906" cy="476007"/>
            <a:chOff x="788179" y="3926245"/>
            <a:chExt cx="5927385" cy="476007"/>
          </a:xfrm>
        </p:grpSpPr>
        <p:grpSp>
          <p:nvGrpSpPr>
            <p:cNvPr id="3" name="组合 2"/>
            <p:cNvGrpSpPr/>
            <p:nvPr/>
          </p:nvGrpSpPr>
          <p:grpSpPr>
            <a:xfrm>
              <a:off x="788179" y="3926245"/>
              <a:ext cx="5927385" cy="476007"/>
              <a:chOff x="788179" y="3926245"/>
              <a:chExt cx="5927385" cy="476007"/>
            </a:xfrm>
          </p:grpSpPr>
          <p:sp>
            <p:nvSpPr>
              <p:cNvPr id="64" name="矩形: 圆角 130">
                <a:extLst>
                  <a:ext uri="{FF2B5EF4-FFF2-40B4-BE49-F238E27FC236}">
                    <a16:creationId xmlns:a16="http://schemas.microsoft.com/office/drawing/2014/main" id="{2A7F2FFB-F61B-411F-9379-8BC86F8CEB9D}"/>
                  </a:ext>
                </a:extLst>
              </p:cNvPr>
              <p:cNvSpPr/>
              <p:nvPr/>
            </p:nvSpPr>
            <p:spPr>
              <a:xfrm>
                <a:off x="830234" y="3926245"/>
                <a:ext cx="5885330" cy="438407"/>
              </a:xfrm>
              <a:prstGeom prst="roundRect">
                <a:avLst>
                  <a:gd name="adj" fmla="val 0"/>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defRPr/>
                </a:pPr>
                <a:endParaRPr lang="zh-CN" altLang="en-US" sz="1799" kern="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5" name="圆角矩形 95">
                <a:extLst>
                  <a:ext uri="{FF2B5EF4-FFF2-40B4-BE49-F238E27FC236}">
                    <a16:creationId xmlns:a16="http://schemas.microsoft.com/office/drawing/2014/main" id="{E7824B8C-E520-48D3-90F8-9C9F3BDE418A}"/>
                  </a:ext>
                </a:extLst>
              </p:cNvPr>
              <p:cNvSpPr/>
              <p:nvPr/>
            </p:nvSpPr>
            <p:spPr>
              <a:xfrm>
                <a:off x="788179" y="3951489"/>
                <a:ext cx="5621054" cy="450763"/>
              </a:xfrm>
              <a:prstGeom prst="roundRect">
                <a:avLst>
                  <a:gd name="adj" fmla="val 0"/>
                </a:avLst>
              </a:prstGeom>
              <a:noFill/>
              <a:ln w="19050" cap="flat" cmpd="sng" algn="ctr">
                <a:no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defRPr/>
                </a:pPr>
                <a:r>
                  <a:rPr lang="en-US" altLang="zh-CN" sz="1599" b="1"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CANN</a:t>
                </a:r>
              </a:p>
              <a:p>
                <a:pPr algn="ctr">
                  <a:defRPr/>
                </a:pPr>
                <a:r>
                  <a:rPr lang="en-US" altLang="zh-CN" sz="9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Compute Architecture for Neural Networks</a:t>
                </a:r>
                <a:endParaRPr lang="zh-CN" altLang="en-US" sz="9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grpSp>
        <p:sp>
          <p:nvSpPr>
            <p:cNvPr id="66" name="文本框 160">
              <a:extLst>
                <a:ext uri="{FF2B5EF4-FFF2-40B4-BE49-F238E27FC236}">
                  <a16:creationId xmlns:a16="http://schemas.microsoft.com/office/drawing/2014/main" id="{1EA2D1C9-28FB-4318-99A4-69D70C446AF4}"/>
                </a:ext>
              </a:extLst>
            </p:cNvPr>
            <p:cNvSpPr txBox="1"/>
            <p:nvPr/>
          </p:nvSpPr>
          <p:spPr>
            <a:xfrm>
              <a:off x="5367640" y="4037428"/>
              <a:ext cx="1268114" cy="307777"/>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just" defTabSz="1218784">
                <a:spcAft>
                  <a:spcPts val="600"/>
                </a:spcAft>
                <a:defRPr/>
              </a:pPr>
              <a:r>
                <a:rPr lang="zh-CN" altLang="en-US" sz="140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异构计算架构</a:t>
              </a:r>
            </a:p>
          </p:txBody>
        </p:sp>
      </p:grpSp>
      <p:sp>
        <p:nvSpPr>
          <p:cNvPr id="68" name="矩形: 圆角 129">
            <a:extLst>
              <a:ext uri="{FF2B5EF4-FFF2-40B4-BE49-F238E27FC236}">
                <a16:creationId xmlns:a16="http://schemas.microsoft.com/office/drawing/2014/main" id="{795FCD8E-42C2-4D51-8177-6280EF984134}"/>
              </a:ext>
            </a:extLst>
          </p:cNvPr>
          <p:cNvSpPr/>
          <p:nvPr/>
        </p:nvSpPr>
        <p:spPr>
          <a:xfrm>
            <a:off x="795292" y="3297563"/>
            <a:ext cx="5877092" cy="531950"/>
          </a:xfrm>
          <a:prstGeom prst="roundRect">
            <a:avLst>
              <a:gd name="adj" fmla="val 0"/>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defRPr/>
            </a:pPr>
            <a:endParaRPr lang="zh-CN" altLang="en-US" sz="1799" kern="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9" name="文本框 159">
            <a:extLst>
              <a:ext uri="{FF2B5EF4-FFF2-40B4-BE49-F238E27FC236}">
                <a16:creationId xmlns:a16="http://schemas.microsoft.com/office/drawing/2014/main" id="{CA11D654-7014-47FE-993C-D55DB91AFFC1}"/>
              </a:ext>
            </a:extLst>
          </p:cNvPr>
          <p:cNvSpPr txBox="1"/>
          <p:nvPr/>
        </p:nvSpPr>
        <p:spPr>
          <a:xfrm>
            <a:off x="5562913" y="3399660"/>
            <a:ext cx="914067" cy="307777"/>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just" defTabSz="1218784">
              <a:spcAft>
                <a:spcPts val="600"/>
              </a:spcAft>
              <a:defRPr/>
            </a:pPr>
            <a:r>
              <a:rPr lang="en-US" altLang="zh-CN" sz="140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AI </a:t>
            </a:r>
            <a:r>
              <a:rPr lang="zh-CN" altLang="en-US" sz="140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框架</a:t>
            </a:r>
          </a:p>
        </p:txBody>
      </p:sp>
      <p:sp>
        <p:nvSpPr>
          <p:cNvPr id="70" name="圆角矩形 190">
            <a:extLst>
              <a:ext uri="{FF2B5EF4-FFF2-40B4-BE49-F238E27FC236}">
                <a16:creationId xmlns:a16="http://schemas.microsoft.com/office/drawing/2014/main" id="{EE624918-9D5A-4388-B515-6167BC64B0F8}"/>
              </a:ext>
            </a:extLst>
          </p:cNvPr>
          <p:cNvSpPr/>
          <p:nvPr/>
        </p:nvSpPr>
        <p:spPr>
          <a:xfrm>
            <a:off x="1096933" y="3377382"/>
            <a:ext cx="4176417" cy="315961"/>
          </a:xfrm>
          <a:prstGeom prst="roundRect">
            <a:avLst/>
          </a:prstGeom>
          <a:noFill/>
          <a:ln w="12700" cap="flat" cmpd="sng" algn="ctr">
            <a:solidFill>
              <a:schemeClr val="tx1">
                <a:lumMod val="50000"/>
                <a:lumOff val="50000"/>
              </a:schemeClr>
            </a:solidFill>
            <a:prstDash val="solid"/>
          </a:ln>
          <a:effectLst/>
        </p:spPr>
        <p:txBody>
          <a:bodyPr lIns="35986" tIns="35986" rIns="35986" bIns="35986" rtlCol="0" anchor="ctr"/>
          <a:lstStyle/>
          <a:p>
            <a:pPr algn="ctr" defTabSz="290227" hangingPunct="0"/>
            <a:endParaRPr lang="en-US" altLang="zh-CN" sz="10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defTabSz="290227" hangingPunct="0"/>
            <a:r>
              <a:rPr lang="en-US" altLang="zh-CN" sz="1050" b="1" kern="0" dirty="0" err="1">
                <a:solidFill>
                  <a:srgbClr val="C00000"/>
                </a:solidFill>
                <a:latin typeface="Huawei Sans" panose="020C0503030203020204" pitchFamily="34" charset="0"/>
                <a:ea typeface="微软雅黑" panose="020B0503020204020204" pitchFamily="34" charset="-122"/>
                <a:cs typeface="Huawei Sans" panose="020C0503030203020204" pitchFamily="34" charset="0"/>
              </a:rPr>
              <a:t>MindSpore</a:t>
            </a:r>
            <a:r>
              <a:rPr lang="en-US" altLang="zh-CN" sz="1050" b="1" kern="0"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 </a:t>
            </a:r>
            <a:r>
              <a:rPr lang="en-US" altLang="zh-CN" sz="105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a:t>
            </a:r>
            <a:r>
              <a:rPr lang="en-US" altLang="zh-CN" sz="1050" dirty="0" err="1">
                <a:solidFill>
                  <a:schemeClr val="tx1">
                    <a:lumMod val="85000"/>
                    <a:lumOff val="15000"/>
                  </a:schemeClr>
                </a:solidFill>
                <a:latin typeface="Huawei Sans" panose="020C0503030203020204" pitchFamily="34" charset="0"/>
                <a:ea typeface="微软雅黑" panose="020B0503020204020204" pitchFamily="34" charset="-122"/>
                <a:cs typeface="Huawei Sans" panose="020C0503030203020204" pitchFamily="34" charset="0"/>
              </a:rPr>
              <a:t>TensorFlow</a:t>
            </a:r>
            <a:r>
              <a:rPr lang="en-US" altLang="zh-CN" sz="1050" dirty="0">
                <a:solidFill>
                  <a:schemeClr val="tx1">
                    <a:lumMod val="85000"/>
                    <a:lumOff val="15000"/>
                  </a:schemeClr>
                </a:solidFill>
                <a:latin typeface="Huawei Sans" panose="020C0503030203020204" pitchFamily="34" charset="0"/>
                <a:ea typeface="微软雅黑" panose="020B0503020204020204" pitchFamily="34" charset="-122"/>
                <a:cs typeface="Huawei Sans" panose="020C0503030203020204" pitchFamily="34" charset="0"/>
              </a:rPr>
              <a:t> /</a:t>
            </a:r>
            <a:r>
              <a:rPr lang="en-US" altLang="zh-CN" sz="1050" dirty="0" err="1">
                <a:solidFill>
                  <a:schemeClr val="tx1">
                    <a:lumMod val="85000"/>
                    <a:lumOff val="15000"/>
                  </a:schemeClr>
                </a:solidFill>
                <a:latin typeface="Huawei Sans" panose="020C0503030203020204" pitchFamily="34" charset="0"/>
                <a:ea typeface="微软雅黑" panose="020B0503020204020204" pitchFamily="34" charset="-122"/>
                <a:cs typeface="Huawei Sans" panose="020C0503030203020204" pitchFamily="34" charset="0"/>
              </a:rPr>
              <a:t>PyTorch</a:t>
            </a:r>
            <a:r>
              <a:rPr lang="en-US" altLang="zh-CN" sz="1050" dirty="0">
                <a:solidFill>
                  <a:schemeClr val="tx1">
                    <a:lumMod val="85000"/>
                    <a:lumOff val="15000"/>
                  </a:schemeClr>
                </a:solidFill>
                <a:latin typeface="Huawei Sans" panose="020C0503030203020204" pitchFamily="34" charset="0"/>
                <a:ea typeface="微软雅黑" panose="020B0503020204020204" pitchFamily="34" charset="-122"/>
                <a:cs typeface="Huawei Sans" panose="020C0503030203020204" pitchFamily="34" charset="0"/>
              </a:rPr>
              <a:t> /</a:t>
            </a:r>
            <a:r>
              <a:rPr lang="en-US" altLang="zh-CN" sz="105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a:t>
            </a:r>
            <a:endParaRPr lang="en-US" altLang="zh-CN" sz="1050" dirty="0">
              <a:solidFill>
                <a:schemeClr val="tx1">
                  <a:lumMod val="85000"/>
                  <a:lumOff val="15000"/>
                </a:schemeClr>
              </a:solidFill>
              <a:latin typeface="Huawei Sans" panose="020C0503030203020204" pitchFamily="34" charset="0"/>
              <a:ea typeface="微软雅黑" panose="020B0503020204020204" pitchFamily="34" charset="-122"/>
              <a:cs typeface="Huawei Sans" panose="020C0503030203020204" pitchFamily="34" charset="0"/>
            </a:endParaRPr>
          </a:p>
          <a:p>
            <a:pPr algn="ctr" defTabSz="290227" hangingPunct="0"/>
            <a:endParaRPr lang="en-US" altLang="zh-CN" sz="10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grpSp>
        <p:nvGrpSpPr>
          <p:cNvPr id="2" name="组合 1"/>
          <p:cNvGrpSpPr/>
          <p:nvPr/>
        </p:nvGrpSpPr>
        <p:grpSpPr>
          <a:xfrm>
            <a:off x="787054" y="4934981"/>
            <a:ext cx="5885330" cy="438407"/>
            <a:chOff x="830234" y="4712471"/>
            <a:chExt cx="5885330" cy="438407"/>
          </a:xfrm>
        </p:grpSpPr>
        <p:sp>
          <p:nvSpPr>
            <p:cNvPr id="78" name="矩形: 圆角 130">
              <a:extLst>
                <a:ext uri="{FF2B5EF4-FFF2-40B4-BE49-F238E27FC236}">
                  <a16:creationId xmlns:a16="http://schemas.microsoft.com/office/drawing/2014/main" id="{2A7F2FFB-F61B-411F-9379-8BC86F8CEB9D}"/>
                </a:ext>
              </a:extLst>
            </p:cNvPr>
            <p:cNvSpPr/>
            <p:nvPr/>
          </p:nvSpPr>
          <p:spPr>
            <a:xfrm>
              <a:off x="830234" y="4712471"/>
              <a:ext cx="5885330" cy="438407"/>
            </a:xfrm>
            <a:prstGeom prst="roundRect">
              <a:avLst>
                <a:gd name="adj" fmla="val 0"/>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defRPr/>
              </a:pPr>
              <a:endParaRPr lang="zh-CN" altLang="en-US" sz="1799" kern="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grpSp>
          <p:nvGrpSpPr>
            <p:cNvPr id="79" name="成组"/>
            <p:cNvGrpSpPr>
              <a:grpSpLocks noChangeAspect="1"/>
            </p:cNvGrpSpPr>
            <p:nvPr/>
          </p:nvGrpSpPr>
          <p:grpSpPr>
            <a:xfrm>
              <a:off x="885969" y="4786604"/>
              <a:ext cx="4659538" cy="306675"/>
              <a:chOff x="413335" y="0"/>
              <a:chExt cx="13741161" cy="902082"/>
            </a:xfrm>
          </p:grpSpPr>
          <p:pic>
            <p:nvPicPr>
              <p:cNvPr id="80" name="图片 32" descr="图片 32"/>
              <p:cNvPicPr>
                <a:picLocks noChangeAspect="1"/>
              </p:cNvPicPr>
              <p:nvPr/>
            </p:nvPicPr>
            <p:blipFill>
              <a:blip r:embed="rId3">
                <a:extLst/>
              </a:blip>
              <a:stretch>
                <a:fillRect/>
              </a:stretch>
            </p:blipFill>
            <p:spPr>
              <a:xfrm>
                <a:off x="2658950" y="29562"/>
                <a:ext cx="1210491" cy="842990"/>
              </a:xfrm>
              <a:prstGeom prst="rect">
                <a:avLst/>
              </a:prstGeom>
              <a:ln w="12700" cap="flat">
                <a:noFill/>
                <a:miter lim="400000"/>
              </a:ln>
              <a:effectLst/>
            </p:spPr>
          </p:pic>
          <p:pic>
            <p:nvPicPr>
              <p:cNvPr id="81" name="图片 33" descr="图片 33"/>
              <p:cNvPicPr>
                <a:picLocks noChangeAspect="1"/>
              </p:cNvPicPr>
              <p:nvPr/>
            </p:nvPicPr>
            <p:blipFill>
              <a:blip r:embed="rId4">
                <a:extLst/>
              </a:blip>
              <a:stretch>
                <a:fillRect/>
              </a:stretch>
            </p:blipFill>
            <p:spPr>
              <a:xfrm>
                <a:off x="4298963" y="232058"/>
                <a:ext cx="1261033" cy="437996"/>
              </a:xfrm>
              <a:prstGeom prst="rect">
                <a:avLst/>
              </a:prstGeom>
              <a:ln w="12700" cap="flat">
                <a:noFill/>
                <a:miter lim="400000"/>
              </a:ln>
              <a:effectLst/>
            </p:spPr>
          </p:pic>
          <p:pic>
            <p:nvPicPr>
              <p:cNvPr id="82" name="图片 34" descr="图片 34"/>
              <p:cNvPicPr>
                <a:picLocks noChangeAspect="1"/>
              </p:cNvPicPr>
              <p:nvPr/>
            </p:nvPicPr>
            <p:blipFill>
              <a:blip r:embed="rId5">
                <a:extLst/>
              </a:blip>
              <a:stretch>
                <a:fillRect/>
              </a:stretch>
            </p:blipFill>
            <p:spPr>
              <a:xfrm>
                <a:off x="5989518" y="158182"/>
                <a:ext cx="942510" cy="585745"/>
              </a:xfrm>
              <a:prstGeom prst="rect">
                <a:avLst/>
              </a:prstGeom>
              <a:ln w="12700" cap="flat">
                <a:noFill/>
                <a:miter lim="400000"/>
              </a:ln>
              <a:effectLst/>
            </p:spPr>
          </p:pic>
          <p:pic>
            <p:nvPicPr>
              <p:cNvPr id="83" name="SDC - 半罩球 X系列.331.png" descr="SDC - 半罩球 X系列.331.png"/>
              <p:cNvPicPr>
                <a:picLocks noChangeAspect="1"/>
              </p:cNvPicPr>
              <p:nvPr/>
            </p:nvPicPr>
            <p:blipFill>
              <a:blip r:embed="rId6">
                <a:extLst/>
              </a:blip>
              <a:stretch>
                <a:fillRect/>
              </a:stretch>
            </p:blipFill>
            <p:spPr>
              <a:xfrm>
                <a:off x="1464994" y="2702"/>
                <a:ext cx="764434" cy="896710"/>
              </a:xfrm>
              <a:prstGeom prst="rect">
                <a:avLst/>
              </a:prstGeom>
              <a:ln w="12700" cap="flat">
                <a:noFill/>
                <a:miter lim="400000"/>
              </a:ln>
              <a:effectLst/>
            </p:spPr>
          </p:pic>
          <p:pic>
            <p:nvPicPr>
              <p:cNvPr id="84" name="图片 36" descr="图片 36"/>
              <p:cNvPicPr>
                <a:picLocks noChangeAspect="1"/>
              </p:cNvPicPr>
              <p:nvPr/>
            </p:nvPicPr>
            <p:blipFill>
              <a:blip r:embed="rId7">
                <a:extLst/>
              </a:blip>
              <a:stretch>
                <a:fillRect/>
              </a:stretch>
            </p:blipFill>
            <p:spPr>
              <a:xfrm>
                <a:off x="10979286" y="121727"/>
                <a:ext cx="1440665" cy="658657"/>
              </a:xfrm>
              <a:prstGeom prst="rect">
                <a:avLst/>
              </a:prstGeom>
              <a:ln w="12700" cap="flat">
                <a:noFill/>
                <a:miter lim="400000"/>
              </a:ln>
              <a:effectLst/>
            </p:spPr>
          </p:pic>
          <p:pic>
            <p:nvPicPr>
              <p:cNvPr id="85" name="图片 37" descr="图片 37"/>
              <p:cNvPicPr>
                <a:picLocks noChangeAspect="1"/>
              </p:cNvPicPr>
              <p:nvPr/>
            </p:nvPicPr>
            <p:blipFill>
              <a:blip r:embed="rId8">
                <a:extLst/>
              </a:blip>
              <a:stretch>
                <a:fillRect/>
              </a:stretch>
            </p:blipFill>
            <p:spPr>
              <a:xfrm>
                <a:off x="9419482" y="191575"/>
                <a:ext cx="1130282" cy="518961"/>
              </a:xfrm>
              <a:prstGeom prst="rect">
                <a:avLst/>
              </a:prstGeom>
              <a:ln w="12700" cap="flat">
                <a:noFill/>
                <a:miter lim="400000"/>
              </a:ln>
              <a:effectLst/>
            </p:spPr>
          </p:pic>
          <p:pic>
            <p:nvPicPr>
              <p:cNvPr id="86" name="图片 5" descr="图片 5"/>
              <p:cNvPicPr>
                <a:picLocks noChangeAspect="1"/>
              </p:cNvPicPr>
              <p:nvPr/>
            </p:nvPicPr>
            <p:blipFill>
              <a:blip r:embed="rId9">
                <a:extLst/>
              </a:blip>
              <a:srcRect t="29140"/>
              <a:stretch>
                <a:fillRect/>
              </a:stretch>
            </p:blipFill>
            <p:spPr>
              <a:xfrm>
                <a:off x="7361550" y="0"/>
                <a:ext cx="1628410" cy="902082"/>
              </a:xfrm>
              <a:prstGeom prst="rect">
                <a:avLst/>
              </a:prstGeom>
              <a:ln w="12700" cap="flat">
                <a:noFill/>
                <a:miter lim="400000"/>
              </a:ln>
              <a:effectLst/>
            </p:spPr>
          </p:pic>
          <p:pic>
            <p:nvPicPr>
              <p:cNvPr id="87" name="Picture 2" descr="Picture 2"/>
              <p:cNvPicPr>
                <a:picLocks noChangeAspect="1"/>
              </p:cNvPicPr>
              <p:nvPr/>
            </p:nvPicPr>
            <p:blipFill>
              <a:blip r:embed="rId10">
                <a:extLst/>
              </a:blip>
              <a:srcRect/>
              <a:stretch>
                <a:fillRect/>
              </a:stretch>
            </p:blipFill>
            <p:spPr>
              <a:xfrm>
                <a:off x="413335" y="36818"/>
                <a:ext cx="622138" cy="828625"/>
              </a:xfrm>
              <a:prstGeom prst="rect">
                <a:avLst/>
              </a:prstGeom>
              <a:ln w="12700" cap="flat">
                <a:noFill/>
                <a:miter lim="400000"/>
              </a:ln>
              <a:effectLst/>
            </p:spPr>
          </p:pic>
          <p:grpSp>
            <p:nvGrpSpPr>
              <p:cNvPr id="88" name="组合 2"/>
              <p:cNvGrpSpPr/>
              <p:nvPr/>
            </p:nvGrpSpPr>
            <p:grpSpPr>
              <a:xfrm>
                <a:off x="12849473" y="36606"/>
                <a:ext cx="1305023" cy="707324"/>
                <a:chOff x="-2301709" y="-36457"/>
                <a:chExt cx="1305022" cy="707323"/>
              </a:xfrm>
            </p:grpSpPr>
            <p:sp>
              <p:nvSpPr>
                <p:cNvPr id="89" name="Freeform 8"/>
                <p:cNvSpPr/>
                <p:nvPr/>
              </p:nvSpPr>
              <p:spPr>
                <a:xfrm>
                  <a:off x="-2301709" y="-36457"/>
                  <a:ext cx="1305022" cy="707323"/>
                </a:xfrm>
                <a:custGeom>
                  <a:avLst/>
                  <a:gdLst/>
                  <a:ahLst/>
                  <a:cxnLst>
                    <a:cxn ang="0">
                      <a:pos x="wd2" y="hd2"/>
                    </a:cxn>
                    <a:cxn ang="5400000">
                      <a:pos x="wd2" y="hd2"/>
                    </a:cxn>
                    <a:cxn ang="10800000">
                      <a:pos x="wd2" y="hd2"/>
                    </a:cxn>
                    <a:cxn ang="16200000">
                      <a:pos x="wd2" y="hd2"/>
                    </a:cxn>
                  </a:cxnLst>
                  <a:rect l="0" t="0" r="r" b="b"/>
                  <a:pathLst>
                    <a:path w="21600" h="21600" extrusionOk="0">
                      <a:moveTo>
                        <a:pt x="19347" y="12897"/>
                      </a:moveTo>
                      <a:lnTo>
                        <a:pt x="19319" y="12559"/>
                      </a:lnTo>
                      <a:lnTo>
                        <a:pt x="19276" y="12220"/>
                      </a:lnTo>
                      <a:lnTo>
                        <a:pt x="19227" y="11894"/>
                      </a:lnTo>
                      <a:lnTo>
                        <a:pt x="19115" y="11269"/>
                      </a:lnTo>
                      <a:lnTo>
                        <a:pt x="19045" y="10956"/>
                      </a:lnTo>
                      <a:lnTo>
                        <a:pt x="18968" y="10657"/>
                      </a:lnTo>
                      <a:lnTo>
                        <a:pt x="18883" y="10370"/>
                      </a:lnTo>
                      <a:lnTo>
                        <a:pt x="18792" y="10083"/>
                      </a:lnTo>
                      <a:lnTo>
                        <a:pt x="18694" y="9810"/>
                      </a:lnTo>
                      <a:lnTo>
                        <a:pt x="18483" y="9289"/>
                      </a:lnTo>
                      <a:lnTo>
                        <a:pt x="18371" y="9041"/>
                      </a:lnTo>
                      <a:lnTo>
                        <a:pt x="18245" y="8794"/>
                      </a:lnTo>
                      <a:lnTo>
                        <a:pt x="17992" y="8351"/>
                      </a:lnTo>
                      <a:lnTo>
                        <a:pt x="17851" y="8142"/>
                      </a:lnTo>
                      <a:lnTo>
                        <a:pt x="17571" y="7752"/>
                      </a:lnTo>
                      <a:lnTo>
                        <a:pt x="17262" y="7413"/>
                      </a:lnTo>
                      <a:lnTo>
                        <a:pt x="17107" y="7269"/>
                      </a:lnTo>
                      <a:lnTo>
                        <a:pt x="16939" y="7126"/>
                      </a:lnTo>
                      <a:lnTo>
                        <a:pt x="16777" y="6996"/>
                      </a:lnTo>
                      <a:lnTo>
                        <a:pt x="16609" y="6892"/>
                      </a:lnTo>
                      <a:lnTo>
                        <a:pt x="16433" y="6787"/>
                      </a:lnTo>
                      <a:lnTo>
                        <a:pt x="16258" y="6709"/>
                      </a:lnTo>
                      <a:lnTo>
                        <a:pt x="15893" y="6579"/>
                      </a:lnTo>
                      <a:lnTo>
                        <a:pt x="15710" y="6540"/>
                      </a:lnTo>
                      <a:lnTo>
                        <a:pt x="15331" y="6514"/>
                      </a:lnTo>
                      <a:lnTo>
                        <a:pt x="15100" y="6527"/>
                      </a:lnTo>
                      <a:lnTo>
                        <a:pt x="14868" y="6566"/>
                      </a:lnTo>
                      <a:lnTo>
                        <a:pt x="14784" y="6201"/>
                      </a:lnTo>
                      <a:lnTo>
                        <a:pt x="14685" y="5849"/>
                      </a:lnTo>
                      <a:lnTo>
                        <a:pt x="14587" y="5511"/>
                      </a:lnTo>
                      <a:lnTo>
                        <a:pt x="14482" y="5172"/>
                      </a:lnTo>
                      <a:lnTo>
                        <a:pt x="14370" y="4846"/>
                      </a:lnTo>
                      <a:lnTo>
                        <a:pt x="14250" y="4521"/>
                      </a:lnTo>
                      <a:lnTo>
                        <a:pt x="14124" y="4208"/>
                      </a:lnTo>
                      <a:lnTo>
                        <a:pt x="13998" y="3908"/>
                      </a:lnTo>
                      <a:lnTo>
                        <a:pt x="13857" y="3609"/>
                      </a:lnTo>
                      <a:lnTo>
                        <a:pt x="13717" y="3335"/>
                      </a:lnTo>
                      <a:lnTo>
                        <a:pt x="13569" y="3062"/>
                      </a:lnTo>
                      <a:lnTo>
                        <a:pt x="13415" y="2788"/>
                      </a:lnTo>
                      <a:lnTo>
                        <a:pt x="13260" y="2540"/>
                      </a:lnTo>
                      <a:lnTo>
                        <a:pt x="13099" y="2293"/>
                      </a:lnTo>
                      <a:lnTo>
                        <a:pt x="12931" y="2058"/>
                      </a:lnTo>
                      <a:lnTo>
                        <a:pt x="12762" y="1837"/>
                      </a:lnTo>
                      <a:lnTo>
                        <a:pt x="12587" y="1615"/>
                      </a:lnTo>
                      <a:lnTo>
                        <a:pt x="12404" y="1420"/>
                      </a:lnTo>
                      <a:lnTo>
                        <a:pt x="12222" y="1238"/>
                      </a:lnTo>
                      <a:lnTo>
                        <a:pt x="12032" y="1055"/>
                      </a:lnTo>
                      <a:lnTo>
                        <a:pt x="11639" y="743"/>
                      </a:lnTo>
                      <a:lnTo>
                        <a:pt x="11442" y="599"/>
                      </a:lnTo>
                      <a:lnTo>
                        <a:pt x="11035" y="365"/>
                      </a:lnTo>
                      <a:lnTo>
                        <a:pt x="10825" y="274"/>
                      </a:lnTo>
                      <a:lnTo>
                        <a:pt x="10614" y="195"/>
                      </a:lnTo>
                      <a:lnTo>
                        <a:pt x="10396" y="117"/>
                      </a:lnTo>
                      <a:lnTo>
                        <a:pt x="10179" y="65"/>
                      </a:lnTo>
                      <a:lnTo>
                        <a:pt x="9961" y="26"/>
                      </a:lnTo>
                      <a:lnTo>
                        <a:pt x="9736" y="0"/>
                      </a:lnTo>
                      <a:lnTo>
                        <a:pt x="9512" y="0"/>
                      </a:lnTo>
                      <a:lnTo>
                        <a:pt x="9231" y="13"/>
                      </a:lnTo>
                      <a:lnTo>
                        <a:pt x="8950" y="52"/>
                      </a:lnTo>
                      <a:lnTo>
                        <a:pt x="8677" y="104"/>
                      </a:lnTo>
                      <a:lnTo>
                        <a:pt x="8403" y="195"/>
                      </a:lnTo>
                      <a:lnTo>
                        <a:pt x="8136" y="300"/>
                      </a:lnTo>
                      <a:lnTo>
                        <a:pt x="7869" y="430"/>
                      </a:lnTo>
                      <a:lnTo>
                        <a:pt x="7609" y="586"/>
                      </a:lnTo>
                      <a:lnTo>
                        <a:pt x="7357" y="756"/>
                      </a:lnTo>
                      <a:lnTo>
                        <a:pt x="7111" y="951"/>
                      </a:lnTo>
                      <a:lnTo>
                        <a:pt x="6872" y="1172"/>
                      </a:lnTo>
                      <a:lnTo>
                        <a:pt x="6641" y="1407"/>
                      </a:lnTo>
                      <a:lnTo>
                        <a:pt x="6409" y="1668"/>
                      </a:lnTo>
                      <a:lnTo>
                        <a:pt x="6191" y="1928"/>
                      </a:lnTo>
                      <a:lnTo>
                        <a:pt x="5974" y="2228"/>
                      </a:lnTo>
                      <a:lnTo>
                        <a:pt x="5770" y="2527"/>
                      </a:lnTo>
                      <a:lnTo>
                        <a:pt x="5567" y="2853"/>
                      </a:lnTo>
                      <a:lnTo>
                        <a:pt x="5377" y="3192"/>
                      </a:lnTo>
                      <a:lnTo>
                        <a:pt x="5195" y="3557"/>
                      </a:lnTo>
                      <a:lnTo>
                        <a:pt x="5026" y="3921"/>
                      </a:lnTo>
                      <a:lnTo>
                        <a:pt x="4865" y="4312"/>
                      </a:lnTo>
                      <a:lnTo>
                        <a:pt x="4703" y="4716"/>
                      </a:lnTo>
                      <a:lnTo>
                        <a:pt x="4563" y="5120"/>
                      </a:lnTo>
                      <a:lnTo>
                        <a:pt x="4430" y="5550"/>
                      </a:lnTo>
                      <a:lnTo>
                        <a:pt x="4303" y="5993"/>
                      </a:lnTo>
                      <a:lnTo>
                        <a:pt x="4191" y="6436"/>
                      </a:lnTo>
                      <a:lnTo>
                        <a:pt x="4086" y="6892"/>
                      </a:lnTo>
                      <a:lnTo>
                        <a:pt x="3994" y="7374"/>
                      </a:lnTo>
                      <a:lnTo>
                        <a:pt x="3917" y="7843"/>
                      </a:lnTo>
                      <a:lnTo>
                        <a:pt x="3847" y="8338"/>
                      </a:lnTo>
                      <a:lnTo>
                        <a:pt x="3791" y="8833"/>
                      </a:lnTo>
                      <a:lnTo>
                        <a:pt x="3749" y="9341"/>
                      </a:lnTo>
                      <a:lnTo>
                        <a:pt x="3713" y="9862"/>
                      </a:lnTo>
                      <a:lnTo>
                        <a:pt x="3587" y="9823"/>
                      </a:lnTo>
                      <a:lnTo>
                        <a:pt x="3320" y="9771"/>
                      </a:lnTo>
                      <a:lnTo>
                        <a:pt x="3187" y="9771"/>
                      </a:lnTo>
                      <a:lnTo>
                        <a:pt x="3019" y="9784"/>
                      </a:lnTo>
                      <a:lnTo>
                        <a:pt x="2857" y="9797"/>
                      </a:lnTo>
                      <a:lnTo>
                        <a:pt x="2703" y="9836"/>
                      </a:lnTo>
                      <a:lnTo>
                        <a:pt x="2541" y="9888"/>
                      </a:lnTo>
                      <a:lnTo>
                        <a:pt x="2387" y="9953"/>
                      </a:lnTo>
                      <a:lnTo>
                        <a:pt x="2239" y="10031"/>
                      </a:lnTo>
                      <a:lnTo>
                        <a:pt x="1944" y="10240"/>
                      </a:lnTo>
                      <a:lnTo>
                        <a:pt x="1804" y="10357"/>
                      </a:lnTo>
                      <a:lnTo>
                        <a:pt x="1664" y="10487"/>
                      </a:lnTo>
                      <a:lnTo>
                        <a:pt x="1530" y="10631"/>
                      </a:lnTo>
                      <a:lnTo>
                        <a:pt x="1278" y="10943"/>
                      </a:lnTo>
                      <a:lnTo>
                        <a:pt x="1039" y="11308"/>
                      </a:lnTo>
                      <a:lnTo>
                        <a:pt x="934" y="11503"/>
                      </a:lnTo>
                      <a:lnTo>
                        <a:pt x="723" y="11920"/>
                      </a:lnTo>
                      <a:lnTo>
                        <a:pt x="632" y="12142"/>
                      </a:lnTo>
                      <a:lnTo>
                        <a:pt x="541" y="12376"/>
                      </a:lnTo>
                      <a:lnTo>
                        <a:pt x="456" y="12624"/>
                      </a:lnTo>
                      <a:lnTo>
                        <a:pt x="316" y="13119"/>
                      </a:lnTo>
                      <a:lnTo>
                        <a:pt x="246" y="13379"/>
                      </a:lnTo>
                      <a:lnTo>
                        <a:pt x="190" y="13653"/>
                      </a:lnTo>
                      <a:lnTo>
                        <a:pt x="140" y="13927"/>
                      </a:lnTo>
                      <a:lnTo>
                        <a:pt x="98" y="14213"/>
                      </a:lnTo>
                      <a:lnTo>
                        <a:pt x="63" y="14487"/>
                      </a:lnTo>
                      <a:lnTo>
                        <a:pt x="35" y="14786"/>
                      </a:lnTo>
                      <a:lnTo>
                        <a:pt x="14" y="15086"/>
                      </a:lnTo>
                      <a:lnTo>
                        <a:pt x="0" y="15386"/>
                      </a:lnTo>
                      <a:lnTo>
                        <a:pt x="0" y="15985"/>
                      </a:lnTo>
                      <a:lnTo>
                        <a:pt x="14" y="16285"/>
                      </a:lnTo>
                      <a:lnTo>
                        <a:pt x="35" y="16584"/>
                      </a:lnTo>
                      <a:lnTo>
                        <a:pt x="63" y="16871"/>
                      </a:lnTo>
                      <a:lnTo>
                        <a:pt x="98" y="17158"/>
                      </a:lnTo>
                      <a:lnTo>
                        <a:pt x="140" y="17444"/>
                      </a:lnTo>
                      <a:lnTo>
                        <a:pt x="190" y="17718"/>
                      </a:lnTo>
                      <a:lnTo>
                        <a:pt x="246" y="17991"/>
                      </a:lnTo>
                      <a:lnTo>
                        <a:pt x="316" y="18252"/>
                      </a:lnTo>
                      <a:lnTo>
                        <a:pt x="456" y="18747"/>
                      </a:lnTo>
                      <a:lnTo>
                        <a:pt x="541" y="18994"/>
                      </a:lnTo>
                      <a:lnTo>
                        <a:pt x="632" y="19229"/>
                      </a:lnTo>
                      <a:lnTo>
                        <a:pt x="723" y="19450"/>
                      </a:lnTo>
                      <a:lnTo>
                        <a:pt x="934" y="19867"/>
                      </a:lnTo>
                      <a:lnTo>
                        <a:pt x="1039" y="20063"/>
                      </a:lnTo>
                      <a:lnTo>
                        <a:pt x="1278" y="20428"/>
                      </a:lnTo>
                      <a:lnTo>
                        <a:pt x="1530" y="20740"/>
                      </a:lnTo>
                      <a:lnTo>
                        <a:pt x="1664" y="20883"/>
                      </a:lnTo>
                      <a:lnTo>
                        <a:pt x="1804" y="21014"/>
                      </a:lnTo>
                      <a:lnTo>
                        <a:pt x="1944" y="21131"/>
                      </a:lnTo>
                      <a:lnTo>
                        <a:pt x="2239" y="21339"/>
                      </a:lnTo>
                      <a:lnTo>
                        <a:pt x="2387" y="21418"/>
                      </a:lnTo>
                      <a:lnTo>
                        <a:pt x="2541" y="21483"/>
                      </a:lnTo>
                      <a:lnTo>
                        <a:pt x="2703" y="21535"/>
                      </a:lnTo>
                      <a:lnTo>
                        <a:pt x="2857" y="21574"/>
                      </a:lnTo>
                      <a:lnTo>
                        <a:pt x="3019" y="21587"/>
                      </a:lnTo>
                      <a:lnTo>
                        <a:pt x="3187" y="21600"/>
                      </a:lnTo>
                      <a:lnTo>
                        <a:pt x="19375" y="21600"/>
                      </a:lnTo>
                      <a:lnTo>
                        <a:pt x="19613" y="21548"/>
                      </a:lnTo>
                      <a:lnTo>
                        <a:pt x="19726" y="21509"/>
                      </a:lnTo>
                      <a:lnTo>
                        <a:pt x="19950" y="21405"/>
                      </a:lnTo>
                      <a:lnTo>
                        <a:pt x="20063" y="21339"/>
                      </a:lnTo>
                      <a:lnTo>
                        <a:pt x="20168" y="21261"/>
                      </a:lnTo>
                      <a:lnTo>
                        <a:pt x="20273" y="21170"/>
                      </a:lnTo>
                      <a:lnTo>
                        <a:pt x="20372" y="21079"/>
                      </a:lnTo>
                      <a:lnTo>
                        <a:pt x="20470" y="20975"/>
                      </a:lnTo>
                      <a:lnTo>
                        <a:pt x="20568" y="20857"/>
                      </a:lnTo>
                      <a:lnTo>
                        <a:pt x="20659" y="20740"/>
                      </a:lnTo>
                      <a:lnTo>
                        <a:pt x="20744" y="20610"/>
                      </a:lnTo>
                      <a:lnTo>
                        <a:pt x="20912" y="20323"/>
                      </a:lnTo>
                      <a:lnTo>
                        <a:pt x="21066" y="20011"/>
                      </a:lnTo>
                      <a:lnTo>
                        <a:pt x="21137" y="19854"/>
                      </a:lnTo>
                      <a:lnTo>
                        <a:pt x="21200" y="19685"/>
                      </a:lnTo>
                      <a:lnTo>
                        <a:pt x="21263" y="19503"/>
                      </a:lnTo>
                      <a:lnTo>
                        <a:pt x="21319" y="19320"/>
                      </a:lnTo>
                      <a:lnTo>
                        <a:pt x="21368" y="19138"/>
                      </a:lnTo>
                      <a:lnTo>
                        <a:pt x="21417" y="18942"/>
                      </a:lnTo>
                      <a:lnTo>
                        <a:pt x="21460" y="18747"/>
                      </a:lnTo>
                      <a:lnTo>
                        <a:pt x="21530" y="18330"/>
                      </a:lnTo>
                      <a:lnTo>
                        <a:pt x="21551" y="18122"/>
                      </a:lnTo>
                      <a:lnTo>
                        <a:pt x="21572" y="17900"/>
                      </a:lnTo>
                      <a:lnTo>
                        <a:pt x="21586" y="17692"/>
                      </a:lnTo>
                      <a:lnTo>
                        <a:pt x="21600" y="17470"/>
                      </a:lnTo>
                      <a:lnTo>
                        <a:pt x="21600" y="17027"/>
                      </a:lnTo>
                      <a:lnTo>
                        <a:pt x="21586" y="16806"/>
                      </a:lnTo>
                      <a:lnTo>
                        <a:pt x="21558" y="16389"/>
                      </a:lnTo>
                      <a:lnTo>
                        <a:pt x="21502" y="15972"/>
                      </a:lnTo>
                      <a:lnTo>
                        <a:pt x="21467" y="15777"/>
                      </a:lnTo>
                      <a:lnTo>
                        <a:pt x="21425" y="15581"/>
                      </a:lnTo>
                      <a:lnTo>
                        <a:pt x="21382" y="15399"/>
                      </a:lnTo>
                      <a:lnTo>
                        <a:pt x="21333" y="15216"/>
                      </a:lnTo>
                      <a:lnTo>
                        <a:pt x="21277" y="15034"/>
                      </a:lnTo>
                      <a:lnTo>
                        <a:pt x="21221" y="14865"/>
                      </a:lnTo>
                      <a:lnTo>
                        <a:pt x="21158" y="14695"/>
                      </a:lnTo>
                      <a:lnTo>
                        <a:pt x="21088" y="14526"/>
                      </a:lnTo>
                      <a:lnTo>
                        <a:pt x="21017" y="14370"/>
                      </a:lnTo>
                      <a:lnTo>
                        <a:pt x="20947" y="14226"/>
                      </a:lnTo>
                      <a:lnTo>
                        <a:pt x="20870" y="14083"/>
                      </a:lnTo>
                      <a:lnTo>
                        <a:pt x="20786" y="13940"/>
                      </a:lnTo>
                      <a:lnTo>
                        <a:pt x="20701" y="13809"/>
                      </a:lnTo>
                      <a:lnTo>
                        <a:pt x="20519" y="13575"/>
                      </a:lnTo>
                      <a:lnTo>
                        <a:pt x="20428" y="13471"/>
                      </a:lnTo>
                      <a:lnTo>
                        <a:pt x="20231" y="13288"/>
                      </a:lnTo>
                      <a:lnTo>
                        <a:pt x="20126" y="13197"/>
                      </a:lnTo>
                      <a:lnTo>
                        <a:pt x="19915" y="13067"/>
                      </a:lnTo>
                      <a:lnTo>
                        <a:pt x="19803" y="13015"/>
                      </a:lnTo>
                      <a:lnTo>
                        <a:pt x="19698" y="12963"/>
                      </a:lnTo>
                      <a:lnTo>
                        <a:pt x="19578" y="12937"/>
                      </a:lnTo>
                      <a:lnTo>
                        <a:pt x="19466" y="12910"/>
                      </a:lnTo>
                      <a:lnTo>
                        <a:pt x="19347" y="12897"/>
                      </a:lnTo>
                      <a:close/>
                    </a:path>
                  </a:pathLst>
                </a:custGeom>
                <a:solidFill>
                  <a:srgbClr val="DDF2FB"/>
                </a:solidFill>
                <a:ln w="6350" cap="flat">
                  <a:solidFill>
                    <a:srgbClr val="404040"/>
                  </a:solidFill>
                  <a:prstDash val="solid"/>
                  <a:round/>
                </a:ln>
                <a:effectLst/>
              </p:spPr>
              <p:txBody>
                <a:bodyPr wrap="square" lIns="27082" tIns="27082" rIns="27082" bIns="27082" numCol="1" anchor="ctr">
                  <a:noAutofit/>
                </a:bodyPr>
                <a:lstStyle/>
                <a:p>
                  <a:pPr defTabSz="1924170">
                    <a:defRPr sz="1400" b="0">
                      <a:latin typeface="Arial"/>
                      <a:ea typeface="Arial"/>
                      <a:cs typeface="Arial"/>
                      <a:sym typeface="Arial"/>
                    </a:defRPr>
                  </a:pPr>
                  <a:endParaRPr sz="83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90" name="矩形 55"/>
                <p:cNvSpPr txBox="1"/>
                <p:nvPr/>
              </p:nvSpPr>
              <p:spPr>
                <a:xfrm>
                  <a:off x="-2095337" y="158993"/>
                  <a:ext cx="983706" cy="4784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defTabSz="3248295">
                    <a:defRPr sz="1400" b="0">
                      <a:latin typeface="Arial"/>
                      <a:ea typeface="Arial"/>
                      <a:cs typeface="Arial"/>
                      <a:sym typeface="Arial"/>
                    </a:defRPr>
                  </a:lvl1pPr>
                </a:lstStyle>
                <a:p>
                  <a:r>
                    <a:rPr sz="80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Cloud</a:t>
                  </a:r>
                </a:p>
              </p:txBody>
            </p:sp>
          </p:grpSp>
        </p:grpSp>
        <p:sp>
          <p:nvSpPr>
            <p:cNvPr id="77" name="文本框 159">
              <a:extLst>
                <a:ext uri="{FF2B5EF4-FFF2-40B4-BE49-F238E27FC236}">
                  <a16:creationId xmlns:a16="http://schemas.microsoft.com/office/drawing/2014/main" id="{CA11D654-7014-47FE-993C-D55DB91AFFC1}"/>
                </a:ext>
              </a:extLst>
            </p:cNvPr>
            <p:cNvSpPr txBox="1"/>
            <p:nvPr/>
          </p:nvSpPr>
          <p:spPr>
            <a:xfrm>
              <a:off x="5669031" y="4773794"/>
              <a:ext cx="914067" cy="307777"/>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just" defTabSz="1218784">
                <a:spcAft>
                  <a:spcPts val="600"/>
                </a:spcAft>
                <a:defRPr/>
              </a:pPr>
              <a:r>
                <a:rPr lang="zh-CN" altLang="en-US" sz="140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计算资源</a:t>
              </a:r>
            </a:p>
          </p:txBody>
        </p:sp>
      </p:grpSp>
      <p:grpSp>
        <p:nvGrpSpPr>
          <p:cNvPr id="91" name="组合 90">
            <a:extLst>
              <a:ext uri="{FF2B5EF4-FFF2-40B4-BE49-F238E27FC236}">
                <a16:creationId xmlns:a16="http://schemas.microsoft.com/office/drawing/2014/main" id="{DFD27E9E-719B-4BB3-9259-778820562860}"/>
              </a:ext>
            </a:extLst>
          </p:cNvPr>
          <p:cNvGrpSpPr/>
          <p:nvPr/>
        </p:nvGrpSpPr>
        <p:grpSpPr>
          <a:xfrm>
            <a:off x="799753" y="1402068"/>
            <a:ext cx="5877950" cy="398250"/>
            <a:chOff x="1211396" y="1735684"/>
            <a:chExt cx="5776941" cy="398406"/>
          </a:xfrm>
          <a:solidFill>
            <a:srgbClr val="CEE1F2"/>
          </a:solidFill>
        </p:grpSpPr>
        <p:sp>
          <p:nvSpPr>
            <p:cNvPr id="92" name="圆角矩形 104">
              <a:extLst>
                <a:ext uri="{FF2B5EF4-FFF2-40B4-BE49-F238E27FC236}">
                  <a16:creationId xmlns:a16="http://schemas.microsoft.com/office/drawing/2014/main" id="{BAA7E99B-AEC0-4622-BC9C-D4615EFA220B}"/>
                </a:ext>
              </a:extLst>
            </p:cNvPr>
            <p:cNvSpPr/>
            <p:nvPr/>
          </p:nvSpPr>
          <p:spPr>
            <a:xfrm>
              <a:off x="1211396" y="1735684"/>
              <a:ext cx="5776941" cy="398406"/>
            </a:xfrm>
            <a:prstGeom prst="roundRect">
              <a:avLst/>
            </a:prstGeom>
            <a:grpFill/>
            <a:ln w="12700" cap="flat" cmpd="sng" algn="ctr">
              <a:noFill/>
              <a:prstDash val="solid"/>
              <a:miter lim="800000"/>
            </a:ln>
            <a:effectLst>
              <a:outerShdw blurRad="38100" dist="12700" dir="1800000" algn="tr" rotWithShape="0">
                <a:prstClr val="black">
                  <a:alpha val="40000"/>
                </a:prstClr>
              </a:outerShdw>
            </a:effectLst>
          </p:spPr>
          <p:txBody>
            <a:bodyPr rtlCol="0" anchor="ctr"/>
            <a:lstStyle/>
            <a:p>
              <a:pPr algn="ctr" defTabSz="914034">
                <a:defRPr/>
              </a:pPr>
              <a:endParaRPr lang="zh-CN" altLang="en-US" sz="1799" kern="0" spc="60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3" name="文本框 92">
              <a:extLst>
                <a:ext uri="{FF2B5EF4-FFF2-40B4-BE49-F238E27FC236}">
                  <a16:creationId xmlns:a16="http://schemas.microsoft.com/office/drawing/2014/main" id="{9AE8B1E8-1C9F-41D9-AB69-DFE658F5426D}"/>
                </a:ext>
              </a:extLst>
            </p:cNvPr>
            <p:cNvSpPr txBox="1"/>
            <p:nvPr/>
          </p:nvSpPr>
          <p:spPr>
            <a:xfrm>
              <a:off x="3576528" y="1749276"/>
              <a:ext cx="1099984" cy="369349"/>
            </a:xfrm>
            <a:prstGeom prst="rect">
              <a:avLst/>
            </a:prstGeom>
            <a:grpFill/>
          </p:spPr>
          <p:txBody>
            <a:bodyPr wrap="none" rtlCol="0">
              <a:spAutoFit/>
            </a:bodyPr>
            <a:lstStyle/>
            <a:p>
              <a:pPr defTabSz="914034">
                <a:defRPr/>
              </a:pPr>
              <a:r>
                <a:rPr lang="en-US" altLang="zh-CN" sz="1799" b="1"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AI </a:t>
              </a:r>
              <a:r>
                <a:rPr lang="zh-CN" altLang="en-US" sz="1799" b="1" kern="0" spc="6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应用</a:t>
              </a:r>
            </a:p>
          </p:txBody>
        </p:sp>
      </p:grpSp>
      <p:sp>
        <p:nvSpPr>
          <p:cNvPr id="96" name="文本框 158">
            <a:extLst>
              <a:ext uri="{FF2B5EF4-FFF2-40B4-BE49-F238E27FC236}">
                <a16:creationId xmlns:a16="http://schemas.microsoft.com/office/drawing/2014/main" id="{E19D44C0-9631-4F7D-981B-A83528549CB5}"/>
              </a:ext>
            </a:extLst>
          </p:cNvPr>
          <p:cNvSpPr txBox="1"/>
          <p:nvPr/>
        </p:nvSpPr>
        <p:spPr>
          <a:xfrm>
            <a:off x="5536013" y="2425816"/>
            <a:ext cx="1669161" cy="307777"/>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just" defTabSz="1218784">
              <a:defRPr/>
            </a:pPr>
            <a:r>
              <a:rPr lang="zh-CN" altLang="en-US" sz="140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应用使能</a:t>
            </a:r>
            <a:endParaRPr lang="en-US" altLang="zh-CN" sz="140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nvGrpSpPr>
          <p:cNvPr id="110" name="组合 109">
            <a:extLst>
              <a:ext uri="{FF2B5EF4-FFF2-40B4-BE49-F238E27FC236}">
                <a16:creationId xmlns:a16="http://schemas.microsoft.com/office/drawing/2014/main" id="{BC605CA6-B347-4009-96EB-D2A863EBF554}"/>
              </a:ext>
            </a:extLst>
          </p:cNvPr>
          <p:cNvGrpSpPr/>
          <p:nvPr/>
        </p:nvGrpSpPr>
        <p:grpSpPr>
          <a:xfrm>
            <a:off x="787054" y="5526412"/>
            <a:ext cx="5881381" cy="397733"/>
            <a:chOff x="1211662" y="5592935"/>
            <a:chExt cx="5634350" cy="397888"/>
          </a:xfrm>
        </p:grpSpPr>
        <p:sp>
          <p:nvSpPr>
            <p:cNvPr id="111" name="文本框 165">
              <a:extLst>
                <a:ext uri="{FF2B5EF4-FFF2-40B4-BE49-F238E27FC236}">
                  <a16:creationId xmlns:a16="http://schemas.microsoft.com/office/drawing/2014/main" id="{2B453DEB-A18C-4BA3-8C43-2F95DD036AF8}"/>
                </a:ext>
              </a:extLst>
            </p:cNvPr>
            <p:cNvSpPr txBox="1"/>
            <p:nvPr/>
          </p:nvSpPr>
          <p:spPr>
            <a:xfrm>
              <a:off x="3370973" y="5643089"/>
              <a:ext cx="1646050" cy="338686"/>
            </a:xfrm>
            <a:prstGeom prst="rect">
              <a:avLst/>
            </a:prstGeom>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defRPr/>
              </a:pPr>
              <a:r>
                <a:rPr lang="zh-CN" altLang="en-US" sz="1600" b="1" spc="600"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全场景</a:t>
              </a:r>
            </a:p>
          </p:txBody>
        </p:sp>
        <p:grpSp>
          <p:nvGrpSpPr>
            <p:cNvPr id="112" name="组合 111">
              <a:extLst>
                <a:ext uri="{FF2B5EF4-FFF2-40B4-BE49-F238E27FC236}">
                  <a16:creationId xmlns:a16="http://schemas.microsoft.com/office/drawing/2014/main" id="{DF16C0F0-5489-47CA-A575-6E1DDE3CF048}"/>
                </a:ext>
              </a:extLst>
            </p:cNvPr>
            <p:cNvGrpSpPr/>
            <p:nvPr/>
          </p:nvGrpSpPr>
          <p:grpSpPr>
            <a:xfrm>
              <a:off x="1211662" y="5592935"/>
              <a:ext cx="5634350" cy="397888"/>
              <a:chOff x="1211662" y="4949043"/>
              <a:chExt cx="5634350" cy="397888"/>
            </a:xfrm>
          </p:grpSpPr>
          <p:grpSp>
            <p:nvGrpSpPr>
              <p:cNvPr id="113" name="组合 112">
                <a:extLst>
                  <a:ext uri="{FF2B5EF4-FFF2-40B4-BE49-F238E27FC236}">
                    <a16:creationId xmlns:a16="http://schemas.microsoft.com/office/drawing/2014/main" id="{CF26EDCF-864A-475E-AAF9-EDB133651FA3}"/>
                  </a:ext>
                </a:extLst>
              </p:cNvPr>
              <p:cNvGrpSpPr/>
              <p:nvPr/>
            </p:nvGrpSpPr>
            <p:grpSpPr>
              <a:xfrm>
                <a:off x="1211662" y="4949043"/>
                <a:ext cx="5634350" cy="397888"/>
                <a:chOff x="3316889" y="5734050"/>
                <a:chExt cx="6132763" cy="432048"/>
              </a:xfrm>
            </p:grpSpPr>
            <p:cxnSp>
              <p:nvCxnSpPr>
                <p:cNvPr id="116" name="直接连接符 115">
                  <a:extLst>
                    <a:ext uri="{FF2B5EF4-FFF2-40B4-BE49-F238E27FC236}">
                      <a16:creationId xmlns:a16="http://schemas.microsoft.com/office/drawing/2014/main" id="{D78EF1A7-E787-49F7-8967-A05B062B3610}"/>
                    </a:ext>
                  </a:extLst>
                </p:cNvPr>
                <p:cNvCxnSpPr/>
                <p:nvPr/>
              </p:nvCxnSpPr>
              <p:spPr>
                <a:xfrm>
                  <a:off x="3316889" y="5734050"/>
                  <a:ext cx="0" cy="432048"/>
                </a:xfrm>
                <a:prstGeom prst="line">
                  <a:avLst/>
                </a:prstGeom>
                <a:noFill/>
                <a:ln w="12700" cap="flat" cmpd="sng" algn="ctr">
                  <a:solidFill>
                    <a:srgbClr val="0070C0"/>
                  </a:solidFill>
                  <a:prstDash val="solid"/>
                </a:ln>
                <a:effectLst/>
              </p:spPr>
            </p:cxnSp>
            <p:cxnSp>
              <p:nvCxnSpPr>
                <p:cNvPr id="117" name="直接连接符 116">
                  <a:extLst>
                    <a:ext uri="{FF2B5EF4-FFF2-40B4-BE49-F238E27FC236}">
                      <a16:creationId xmlns:a16="http://schemas.microsoft.com/office/drawing/2014/main" id="{65508DD2-2193-457C-8679-BCCF3EB18A45}"/>
                    </a:ext>
                  </a:extLst>
                </p:cNvPr>
                <p:cNvCxnSpPr/>
                <p:nvPr/>
              </p:nvCxnSpPr>
              <p:spPr>
                <a:xfrm>
                  <a:off x="9449652" y="5734050"/>
                  <a:ext cx="0" cy="432048"/>
                </a:xfrm>
                <a:prstGeom prst="line">
                  <a:avLst/>
                </a:prstGeom>
                <a:noFill/>
                <a:ln w="12700" cap="flat" cmpd="sng" algn="ctr">
                  <a:solidFill>
                    <a:srgbClr val="0070C0"/>
                  </a:solidFill>
                  <a:prstDash val="solid"/>
                </a:ln>
                <a:effectLst/>
              </p:spPr>
            </p:cxnSp>
          </p:grpSp>
          <p:cxnSp>
            <p:nvCxnSpPr>
              <p:cNvPr id="114" name="直接连接符 113">
                <a:extLst>
                  <a:ext uri="{FF2B5EF4-FFF2-40B4-BE49-F238E27FC236}">
                    <a16:creationId xmlns:a16="http://schemas.microsoft.com/office/drawing/2014/main" id="{432F1B4E-D393-4EFF-ABFB-6F897DA02ECE}"/>
                  </a:ext>
                </a:extLst>
              </p:cNvPr>
              <p:cNvCxnSpPr>
                <a:cxnSpLocks/>
              </p:cNvCxnSpPr>
              <p:nvPr/>
            </p:nvCxnSpPr>
            <p:spPr>
              <a:xfrm>
                <a:off x="4675060" y="5169265"/>
                <a:ext cx="2150992" cy="0"/>
              </a:xfrm>
              <a:prstGeom prst="line">
                <a:avLst/>
              </a:prstGeom>
              <a:noFill/>
              <a:ln w="12700" cap="flat" cmpd="sng" algn="ctr">
                <a:solidFill>
                  <a:srgbClr val="0070C0"/>
                </a:solidFill>
                <a:prstDash val="solid"/>
                <a:headEnd type="none" w="med" len="med"/>
                <a:tailEnd type="triangle" w="med" len="med"/>
              </a:ln>
              <a:effectLst/>
            </p:spPr>
          </p:cxnSp>
          <p:cxnSp>
            <p:nvCxnSpPr>
              <p:cNvPr id="115" name="直接连接符 114">
                <a:extLst>
                  <a:ext uri="{FF2B5EF4-FFF2-40B4-BE49-F238E27FC236}">
                    <a16:creationId xmlns:a16="http://schemas.microsoft.com/office/drawing/2014/main" id="{282A04A8-773D-4A2A-BA12-2211047501E3}"/>
                  </a:ext>
                </a:extLst>
              </p:cNvPr>
              <p:cNvCxnSpPr>
                <a:cxnSpLocks/>
              </p:cNvCxnSpPr>
              <p:nvPr/>
            </p:nvCxnSpPr>
            <p:spPr>
              <a:xfrm flipH="1">
                <a:off x="1221269" y="5167574"/>
                <a:ext cx="2380191" cy="1692"/>
              </a:xfrm>
              <a:prstGeom prst="line">
                <a:avLst/>
              </a:prstGeom>
              <a:noFill/>
              <a:ln w="12700" cap="flat" cmpd="sng" algn="ctr">
                <a:solidFill>
                  <a:srgbClr val="0070C0"/>
                </a:solidFill>
                <a:prstDash val="solid"/>
                <a:headEnd type="none" w="med" len="med"/>
                <a:tailEnd type="triangle" w="med" len="med"/>
              </a:ln>
              <a:effectLst/>
            </p:spPr>
          </p:cxnSp>
        </p:grpSp>
      </p:grpSp>
      <p:cxnSp>
        <p:nvCxnSpPr>
          <p:cNvPr id="118" name="直接连接符 117">
            <a:extLst>
              <a:ext uri="{FF2B5EF4-FFF2-40B4-BE49-F238E27FC236}">
                <a16:creationId xmlns:a16="http://schemas.microsoft.com/office/drawing/2014/main" id="{8A952BB2-20F7-4435-A743-33D90BEAE5CC}"/>
              </a:ext>
            </a:extLst>
          </p:cNvPr>
          <p:cNvCxnSpPr/>
          <p:nvPr/>
        </p:nvCxnSpPr>
        <p:spPr>
          <a:xfrm rot="16200000">
            <a:off x="542251" y="5237131"/>
            <a:ext cx="0" cy="396779"/>
          </a:xfrm>
          <a:prstGeom prst="line">
            <a:avLst/>
          </a:prstGeom>
          <a:noFill/>
          <a:ln w="12700" cap="flat" cmpd="sng" algn="ctr">
            <a:solidFill>
              <a:srgbClr val="0070C0"/>
            </a:solidFill>
            <a:prstDash val="solid"/>
          </a:ln>
          <a:effectLst/>
        </p:spPr>
      </p:cxnSp>
      <p:cxnSp>
        <p:nvCxnSpPr>
          <p:cNvPr id="119" name="直接连接符 118">
            <a:extLst>
              <a:ext uri="{FF2B5EF4-FFF2-40B4-BE49-F238E27FC236}">
                <a16:creationId xmlns:a16="http://schemas.microsoft.com/office/drawing/2014/main" id="{FD2E53ED-1041-40A2-A097-A7015F76DB7C}"/>
              </a:ext>
            </a:extLst>
          </p:cNvPr>
          <p:cNvCxnSpPr/>
          <p:nvPr/>
        </p:nvCxnSpPr>
        <p:spPr>
          <a:xfrm rot="16200000">
            <a:off x="542232" y="1722855"/>
            <a:ext cx="0" cy="396779"/>
          </a:xfrm>
          <a:prstGeom prst="line">
            <a:avLst/>
          </a:prstGeom>
          <a:noFill/>
          <a:ln w="12700" cap="flat" cmpd="sng" algn="ctr">
            <a:solidFill>
              <a:srgbClr val="0070C0"/>
            </a:solidFill>
            <a:prstDash val="solid"/>
          </a:ln>
          <a:effectLst/>
        </p:spPr>
      </p:cxnSp>
      <p:cxnSp>
        <p:nvCxnSpPr>
          <p:cNvPr id="120" name="直接连接符 119">
            <a:extLst>
              <a:ext uri="{FF2B5EF4-FFF2-40B4-BE49-F238E27FC236}">
                <a16:creationId xmlns:a16="http://schemas.microsoft.com/office/drawing/2014/main" id="{3C489F92-0306-4BF3-B8FB-BD09CA7B1983}"/>
              </a:ext>
            </a:extLst>
          </p:cNvPr>
          <p:cNvCxnSpPr>
            <a:cxnSpLocks/>
          </p:cNvCxnSpPr>
          <p:nvPr/>
        </p:nvCxnSpPr>
        <p:spPr>
          <a:xfrm flipV="1">
            <a:off x="544708" y="1982589"/>
            <a:ext cx="0" cy="1239842"/>
          </a:xfrm>
          <a:prstGeom prst="line">
            <a:avLst/>
          </a:prstGeom>
          <a:noFill/>
          <a:ln w="12700" cap="flat" cmpd="sng" algn="ctr">
            <a:solidFill>
              <a:srgbClr val="0070C0"/>
            </a:solidFill>
            <a:prstDash val="solid"/>
            <a:headEnd type="none" w="med" len="med"/>
            <a:tailEnd type="triangle" w="med" len="med"/>
          </a:ln>
          <a:effectLst/>
        </p:spPr>
      </p:cxnSp>
      <p:cxnSp>
        <p:nvCxnSpPr>
          <p:cNvPr id="121" name="直接连接符 120">
            <a:extLst>
              <a:ext uri="{FF2B5EF4-FFF2-40B4-BE49-F238E27FC236}">
                <a16:creationId xmlns:a16="http://schemas.microsoft.com/office/drawing/2014/main" id="{FE524345-AAD1-4011-8F8E-AC8AAE3204EE}"/>
              </a:ext>
            </a:extLst>
          </p:cNvPr>
          <p:cNvCxnSpPr>
            <a:cxnSpLocks/>
          </p:cNvCxnSpPr>
          <p:nvPr/>
        </p:nvCxnSpPr>
        <p:spPr>
          <a:xfrm>
            <a:off x="544708" y="4173474"/>
            <a:ext cx="0" cy="1213643"/>
          </a:xfrm>
          <a:prstGeom prst="line">
            <a:avLst/>
          </a:prstGeom>
          <a:noFill/>
          <a:ln w="12700" cap="flat" cmpd="sng" algn="ctr">
            <a:solidFill>
              <a:srgbClr val="0070C0"/>
            </a:solidFill>
            <a:prstDash val="solid"/>
            <a:headEnd type="none" w="med" len="med"/>
            <a:tailEnd type="triangle" w="med" len="med"/>
          </a:ln>
          <a:effectLst/>
        </p:spPr>
      </p:cxnSp>
      <p:sp>
        <p:nvSpPr>
          <p:cNvPr id="142" name="文本框 141">
            <a:extLst>
              <a:ext uri="{FF2B5EF4-FFF2-40B4-BE49-F238E27FC236}">
                <a16:creationId xmlns:a16="http://schemas.microsoft.com/office/drawing/2014/main" id="{EB757A60-80D0-404A-A6F2-00660A6959CC}"/>
              </a:ext>
            </a:extLst>
          </p:cNvPr>
          <p:cNvSpPr txBox="1"/>
          <p:nvPr/>
        </p:nvSpPr>
        <p:spPr>
          <a:xfrm>
            <a:off x="7542981" y="2175911"/>
            <a:ext cx="4141241" cy="630622"/>
          </a:xfrm>
          <a:prstGeom prst="rect">
            <a:avLst/>
          </a:prstGeom>
          <a:noFill/>
        </p:spPr>
        <p:txBody>
          <a:bodyPr wrap="square" rtlCol="0">
            <a:spAutoFit/>
          </a:bodyPr>
          <a:lstStyle/>
          <a:p>
            <a:pPr algn="just" defTabSz="1218784">
              <a:defRPr/>
            </a:pPr>
            <a:r>
              <a:rPr lang="zh-CN" altLang="en-US" sz="13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昇腾应用使能</a:t>
            </a:r>
            <a:endParaRPr lang="en-US" altLang="zh-CN" sz="13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algn="just" defTabSz="1218784">
              <a:lnSpc>
                <a:spcPct val="150000"/>
              </a:lnSpc>
              <a:defRPr/>
            </a:pPr>
            <a:r>
              <a:rPr lang="zh-CN" altLang="en-US" sz="1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使能</a:t>
            </a:r>
            <a:r>
              <a:rPr lang="en-US" altLang="zh-CN" sz="1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1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应用开发</a:t>
            </a:r>
            <a:endParaRPr lang="zh-CN" altLang="en-US" sz="13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37" name="文本框 136">
            <a:extLst>
              <a:ext uri="{FF2B5EF4-FFF2-40B4-BE49-F238E27FC236}">
                <a16:creationId xmlns:a16="http://schemas.microsoft.com/office/drawing/2014/main" id="{09E93321-0A1D-49F5-AD4D-292E95E41CE8}"/>
              </a:ext>
            </a:extLst>
          </p:cNvPr>
          <p:cNvSpPr txBox="1"/>
          <p:nvPr/>
        </p:nvSpPr>
        <p:spPr>
          <a:xfrm>
            <a:off x="7542981" y="3062770"/>
            <a:ext cx="4376798" cy="738279"/>
          </a:xfrm>
          <a:prstGeom prst="rect">
            <a:avLst/>
          </a:prstGeom>
          <a:noFill/>
        </p:spPr>
        <p:txBody>
          <a:bodyPr wrap="square" rtlCol="0">
            <a:spAutoFit/>
          </a:bodyPr>
          <a:lstStyle/>
          <a:p>
            <a:pPr algn="just" defTabSz="1218784">
              <a:lnSpc>
                <a:spcPct val="150000"/>
              </a:lnSpc>
              <a:defRPr/>
            </a:pPr>
            <a:r>
              <a:rPr lang="en-US" altLang="zh-CN" sz="1399" b="1" kern="0" dirty="0" err="1">
                <a:solidFill>
                  <a:srgbClr val="C00000"/>
                </a:solidFill>
                <a:latin typeface="Huawei Sans" panose="020C0503030203020204" pitchFamily="34" charset="0"/>
                <a:ea typeface="微软雅黑" panose="020B0503020204020204" pitchFamily="34" charset="-122"/>
                <a:cs typeface="Huawei Sans" panose="020C0503030203020204" pitchFamily="34" charset="0"/>
              </a:rPr>
              <a:t>MindSpore</a:t>
            </a:r>
            <a:endParaRPr lang="en-US" altLang="zh-CN" sz="1399" b="1" kern="0" dirty="0">
              <a:solidFill>
                <a:srgbClr val="C00000"/>
              </a:solidFill>
              <a:latin typeface="Huawei Sans" panose="020C0503030203020204" pitchFamily="34" charset="0"/>
              <a:ea typeface="微软雅黑" panose="020B0503020204020204" pitchFamily="34" charset="-122"/>
              <a:cs typeface="Huawei Sans" panose="020C0503030203020204" pitchFamily="34" charset="0"/>
            </a:endParaRPr>
          </a:p>
          <a:p>
            <a:pPr algn="just" defTabSz="1218784">
              <a:lnSpc>
                <a:spcPct val="150000"/>
              </a:lnSpc>
              <a:defRPr/>
            </a:pPr>
            <a:r>
              <a:rPr lang="zh-CN" altLang="en-US" sz="1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支持端、边、云独立的和协同的统一训练和推理框架</a:t>
            </a:r>
          </a:p>
        </p:txBody>
      </p:sp>
      <p:sp>
        <p:nvSpPr>
          <p:cNvPr id="132" name="文本框 131">
            <a:extLst>
              <a:ext uri="{FF2B5EF4-FFF2-40B4-BE49-F238E27FC236}">
                <a16:creationId xmlns:a16="http://schemas.microsoft.com/office/drawing/2014/main" id="{ABD3E530-A854-435A-AB2C-BF8B71489895}"/>
              </a:ext>
            </a:extLst>
          </p:cNvPr>
          <p:cNvSpPr txBox="1"/>
          <p:nvPr/>
        </p:nvSpPr>
        <p:spPr>
          <a:xfrm>
            <a:off x="7542981" y="3893988"/>
            <a:ext cx="3953191" cy="953594"/>
          </a:xfrm>
          <a:prstGeom prst="rect">
            <a:avLst/>
          </a:prstGeom>
          <a:noFill/>
        </p:spPr>
        <p:txBody>
          <a:bodyPr wrap="square" rtlCol="0">
            <a:spAutoFit/>
          </a:bodyPr>
          <a:lstStyle/>
          <a:p>
            <a:pPr algn="just" defTabSz="1218784">
              <a:defRPr/>
            </a:pPr>
            <a:r>
              <a:rPr lang="en-US" altLang="zh-CN" sz="13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CANN</a:t>
            </a:r>
          </a:p>
          <a:p>
            <a:pPr algn="just" defTabSz="1218784">
              <a:lnSpc>
                <a:spcPct val="150000"/>
              </a:lnSpc>
              <a:defRPr/>
            </a:pPr>
            <a:r>
              <a:rPr lang="zh-CN" altLang="en-US" sz="1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提供统一高效编程接口，支持用户快速构建基于昇腾平台的</a:t>
            </a:r>
            <a:r>
              <a:rPr lang="en-US" altLang="zh-CN" sz="1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1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应用和业务</a:t>
            </a:r>
          </a:p>
        </p:txBody>
      </p:sp>
      <p:sp>
        <p:nvSpPr>
          <p:cNvPr id="127" name="文本框 126">
            <a:extLst>
              <a:ext uri="{FF2B5EF4-FFF2-40B4-BE49-F238E27FC236}">
                <a16:creationId xmlns:a16="http://schemas.microsoft.com/office/drawing/2014/main" id="{C0720A89-7603-4039-968E-539C16FFE0D2}"/>
              </a:ext>
            </a:extLst>
          </p:cNvPr>
          <p:cNvSpPr txBox="1"/>
          <p:nvPr/>
        </p:nvSpPr>
        <p:spPr>
          <a:xfrm>
            <a:off x="7525277" y="4855691"/>
            <a:ext cx="3930570" cy="738279"/>
          </a:xfrm>
          <a:prstGeom prst="rect">
            <a:avLst/>
          </a:prstGeom>
          <a:noFill/>
        </p:spPr>
        <p:txBody>
          <a:bodyPr wrap="square" rtlCol="0">
            <a:spAutoFit/>
          </a:bodyPr>
          <a:lstStyle/>
          <a:p>
            <a:pPr algn="just" defTabSz="1218784">
              <a:lnSpc>
                <a:spcPct val="150000"/>
              </a:lnSpc>
              <a:defRPr/>
            </a:pPr>
            <a:r>
              <a:rPr lang="zh-CN" altLang="en-US" sz="13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计算资源</a:t>
            </a:r>
            <a:endParaRPr lang="en-US" altLang="zh-CN" sz="13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algn="just" defTabSz="1218784">
              <a:lnSpc>
                <a:spcPct val="150000"/>
              </a:lnSpc>
              <a:defRPr/>
            </a:pPr>
            <a:r>
              <a:rPr lang="zh-CN" altLang="en-US" sz="1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基于统一、可扩展架构的系列化 </a:t>
            </a:r>
            <a:r>
              <a:rPr lang="en-US" altLang="zh-CN" sz="1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AI IP </a:t>
            </a:r>
            <a:r>
              <a:rPr lang="zh-CN" altLang="en-US" sz="1399"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和 芯片</a:t>
            </a:r>
          </a:p>
        </p:txBody>
      </p:sp>
      <p:cxnSp>
        <p:nvCxnSpPr>
          <p:cNvPr id="101" name="直接连接符 26"/>
          <p:cNvCxnSpPr/>
          <p:nvPr/>
        </p:nvCxnSpPr>
        <p:spPr>
          <a:xfrm flipH="1">
            <a:off x="1040289" y="2582220"/>
            <a:ext cx="4287803" cy="32632"/>
          </a:xfrm>
          <a:prstGeom prst="line">
            <a:avLst/>
          </a:prstGeom>
          <a:noFill/>
          <a:ln w="3175" cap="flat" cmpd="sng" algn="ctr">
            <a:solidFill>
              <a:srgbClr val="0070C0"/>
            </a:solidFill>
            <a:prstDash val="dash"/>
          </a:ln>
          <a:effectLst/>
        </p:spPr>
      </p:cxnSp>
      <p:sp>
        <p:nvSpPr>
          <p:cNvPr id="103" name="CANN…"/>
          <p:cNvSpPr txBox="1"/>
          <p:nvPr/>
        </p:nvSpPr>
        <p:spPr>
          <a:xfrm>
            <a:off x="1051430" y="2562091"/>
            <a:ext cx="1118948" cy="4623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569" tIns="8569" rIns="8569" bIns="8569" anchor="ctr"/>
          <a:lstStyle/>
          <a:p>
            <a:pPr algn="ctr" defTabSz="290227" hangingPunct="0">
              <a:defRPr sz="5000">
                <a:solidFill>
                  <a:srgbClr val="ED6D00"/>
                </a:solidFill>
                <a:latin typeface="Huawei Sans"/>
                <a:ea typeface="Huawei Sans"/>
                <a:cs typeface="Huawei Sans"/>
                <a:sym typeface="Huawei Sans"/>
              </a:defRPr>
            </a:pPr>
            <a:endParaRPr sz="1200" b="1"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49" name="圆角矩形 190">
            <a:extLst>
              <a:ext uri="{FF2B5EF4-FFF2-40B4-BE49-F238E27FC236}">
                <a16:creationId xmlns:a16="http://schemas.microsoft.com/office/drawing/2014/main" id="{EE624918-9D5A-4388-B515-6167BC64B0F8}"/>
              </a:ext>
            </a:extLst>
          </p:cNvPr>
          <p:cNvSpPr/>
          <p:nvPr/>
        </p:nvSpPr>
        <p:spPr>
          <a:xfrm>
            <a:off x="1602248" y="2662827"/>
            <a:ext cx="868449" cy="300102"/>
          </a:xfrm>
          <a:prstGeom prst="roundRect">
            <a:avLst/>
          </a:prstGeom>
          <a:noFill/>
          <a:ln w="12700" cap="flat" cmpd="sng" algn="ctr">
            <a:solidFill>
              <a:schemeClr val="tx1">
                <a:lumMod val="50000"/>
                <a:lumOff val="50000"/>
              </a:schemeClr>
            </a:solid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290227" hangingPunct="0">
              <a:defRPr sz="5000">
                <a:solidFill>
                  <a:srgbClr val="ED6D00"/>
                </a:solidFill>
                <a:latin typeface="Huawei Sans"/>
                <a:ea typeface="Huawei Sans"/>
                <a:cs typeface="Huawei Sans"/>
                <a:sym typeface="Huawei Sans"/>
              </a:defRPr>
            </a:pPr>
            <a:r>
              <a:rPr lang="en-US" altLang="zh-CN" sz="1000" kern="0" dirty="0" err="1">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rPr>
              <a:t>MindX</a:t>
            </a:r>
            <a:r>
              <a:rPr lang="en-US" altLang="zh-CN" sz="10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rPr>
              <a:t> Edge</a:t>
            </a:r>
            <a:endParaRPr lang="zh-CN" altLang="en-US" sz="10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51" name="圆角矩形 190">
            <a:extLst>
              <a:ext uri="{FF2B5EF4-FFF2-40B4-BE49-F238E27FC236}">
                <a16:creationId xmlns:a16="http://schemas.microsoft.com/office/drawing/2014/main" id="{EE624918-9D5A-4388-B515-6167BC64B0F8}"/>
              </a:ext>
            </a:extLst>
          </p:cNvPr>
          <p:cNvSpPr/>
          <p:nvPr/>
        </p:nvSpPr>
        <p:spPr>
          <a:xfrm>
            <a:off x="593442" y="2574488"/>
            <a:ext cx="1460461" cy="451095"/>
          </a:xfrm>
          <a:prstGeom prst="roundRect">
            <a:avLst/>
          </a:prstGeom>
          <a:noFill/>
          <a:ln w="12700" cap="flat" cmpd="sng" algn="ctr">
            <a:no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290227" hangingPunct="0">
              <a:defRPr sz="5000">
                <a:solidFill>
                  <a:srgbClr val="ED6D00"/>
                </a:solidFill>
                <a:latin typeface="Huawei Sans"/>
                <a:ea typeface="Huawei Sans"/>
                <a:cs typeface="Huawei Sans"/>
                <a:sym typeface="Huawei Sans"/>
              </a:defRPr>
            </a:pPr>
            <a:r>
              <a:rPr lang="en-US" altLang="zh-CN" sz="1050" b="1" kern="0" dirty="0" err="1">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rPr>
              <a:t>MindX</a:t>
            </a:r>
            <a:endParaRPr lang="en-US" altLang="zh-CN" sz="1050" b="1"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8" name="矩形 7"/>
          <p:cNvSpPr/>
          <p:nvPr/>
        </p:nvSpPr>
        <p:spPr>
          <a:xfrm>
            <a:off x="288234" y="3378046"/>
            <a:ext cx="554464" cy="7373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72">
              <a:defRPr/>
            </a:pPr>
            <a:r>
              <a:rPr lang="zh-CN" altLang="en-US" sz="1600" b="1" spc="600"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全栈</a:t>
            </a:r>
          </a:p>
        </p:txBody>
      </p:sp>
      <p:grpSp>
        <p:nvGrpSpPr>
          <p:cNvPr id="9" name="组合 8"/>
          <p:cNvGrpSpPr/>
          <p:nvPr/>
        </p:nvGrpSpPr>
        <p:grpSpPr>
          <a:xfrm>
            <a:off x="6845180" y="2374940"/>
            <a:ext cx="625511" cy="233373"/>
            <a:chOff x="6983887" y="2650593"/>
            <a:chExt cx="625511" cy="233373"/>
          </a:xfrm>
        </p:grpSpPr>
        <p:sp>
          <p:nvSpPr>
            <p:cNvPr id="75" name="箭头: V 形 165">
              <a:extLst>
                <a:ext uri="{FF2B5EF4-FFF2-40B4-BE49-F238E27FC236}">
                  <a16:creationId xmlns:a16="http://schemas.microsoft.com/office/drawing/2014/main" id="{6D60C7CE-52D1-47D4-A129-A26803B49414}"/>
                </a:ext>
              </a:extLst>
            </p:cNvPr>
            <p:cNvSpPr/>
            <p:nvPr/>
          </p:nvSpPr>
          <p:spPr>
            <a:xfrm>
              <a:off x="6983887" y="2650593"/>
              <a:ext cx="237117" cy="232564"/>
            </a:xfrm>
            <a:prstGeom prst="chevron">
              <a:avLst/>
            </a:prstGeom>
            <a:solidFill>
              <a:srgbClr val="3F9AFF"/>
            </a:solidFill>
            <a:ln w="12700" cap="flat" cmpd="sng" algn="ctr">
              <a:noFill/>
              <a:prstDash val="solid"/>
              <a:miter lim="800000"/>
            </a:ln>
            <a:effectLst/>
          </p:spPr>
          <p:txBody>
            <a:bodyPr rtlCol="0" anchor="ctr"/>
            <a:lstStyle/>
            <a:p>
              <a:pPr algn="ctr" defTabSz="914034">
                <a:defRPr/>
              </a:pPr>
              <a:endParaRPr lang="zh-CN" altLang="en-US" sz="1799"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76" name="箭头: V 形 165">
              <a:extLst>
                <a:ext uri="{FF2B5EF4-FFF2-40B4-BE49-F238E27FC236}">
                  <a16:creationId xmlns:a16="http://schemas.microsoft.com/office/drawing/2014/main" id="{6D60C7CE-52D1-47D4-A129-A26803B49414}"/>
                </a:ext>
              </a:extLst>
            </p:cNvPr>
            <p:cNvSpPr/>
            <p:nvPr/>
          </p:nvSpPr>
          <p:spPr>
            <a:xfrm>
              <a:off x="7183432" y="2651402"/>
              <a:ext cx="237117" cy="232564"/>
            </a:xfrm>
            <a:prstGeom prst="chevron">
              <a:avLst/>
            </a:prstGeom>
            <a:solidFill>
              <a:srgbClr val="3F9AFF">
                <a:alpha val="60000"/>
              </a:srgbClr>
            </a:solidFill>
            <a:ln w="12700" cap="flat" cmpd="sng" algn="ctr">
              <a:noFill/>
              <a:prstDash val="solid"/>
              <a:miter lim="800000"/>
            </a:ln>
            <a:effectLst/>
          </p:spPr>
          <p:txBody>
            <a:bodyPr rtlCol="0" anchor="ctr"/>
            <a:lstStyle/>
            <a:p>
              <a:pPr algn="ctr" defTabSz="914034">
                <a:defRPr/>
              </a:pPr>
              <a:endParaRPr lang="zh-CN" altLang="en-US" sz="1799"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4" name="箭头: V 形 165">
              <a:extLst>
                <a:ext uri="{FF2B5EF4-FFF2-40B4-BE49-F238E27FC236}">
                  <a16:creationId xmlns:a16="http://schemas.microsoft.com/office/drawing/2014/main" id="{6D60C7CE-52D1-47D4-A129-A26803B49414}"/>
                </a:ext>
              </a:extLst>
            </p:cNvPr>
            <p:cNvSpPr/>
            <p:nvPr/>
          </p:nvSpPr>
          <p:spPr>
            <a:xfrm>
              <a:off x="7372281" y="2650593"/>
              <a:ext cx="237117" cy="232564"/>
            </a:xfrm>
            <a:prstGeom prst="chevron">
              <a:avLst/>
            </a:prstGeom>
            <a:solidFill>
              <a:srgbClr val="3F9AFF">
                <a:alpha val="40000"/>
              </a:srgbClr>
            </a:solidFill>
            <a:ln w="12700" cap="flat" cmpd="sng" algn="ctr">
              <a:noFill/>
              <a:prstDash val="solid"/>
              <a:miter lim="800000"/>
            </a:ln>
            <a:effectLst/>
          </p:spPr>
          <p:txBody>
            <a:bodyPr rtlCol="0" anchor="ctr"/>
            <a:lstStyle/>
            <a:p>
              <a:pPr algn="ctr" defTabSz="914034">
                <a:defRPr/>
              </a:pPr>
              <a:endParaRPr lang="zh-CN" altLang="en-US" sz="1799"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grpSp>
        <p:nvGrpSpPr>
          <p:cNvPr id="104" name="组合 103"/>
          <p:cNvGrpSpPr/>
          <p:nvPr/>
        </p:nvGrpSpPr>
        <p:grpSpPr>
          <a:xfrm>
            <a:off x="6845180" y="3431129"/>
            <a:ext cx="625511" cy="233373"/>
            <a:chOff x="6983887" y="2650593"/>
            <a:chExt cx="625511" cy="233373"/>
          </a:xfrm>
        </p:grpSpPr>
        <p:sp>
          <p:nvSpPr>
            <p:cNvPr id="106" name="箭头: V 形 165">
              <a:extLst>
                <a:ext uri="{FF2B5EF4-FFF2-40B4-BE49-F238E27FC236}">
                  <a16:creationId xmlns:a16="http://schemas.microsoft.com/office/drawing/2014/main" id="{6D60C7CE-52D1-47D4-A129-A26803B49414}"/>
                </a:ext>
              </a:extLst>
            </p:cNvPr>
            <p:cNvSpPr/>
            <p:nvPr/>
          </p:nvSpPr>
          <p:spPr>
            <a:xfrm>
              <a:off x="6983887" y="2650593"/>
              <a:ext cx="237117" cy="232564"/>
            </a:xfrm>
            <a:prstGeom prst="chevron">
              <a:avLst/>
            </a:prstGeom>
            <a:solidFill>
              <a:srgbClr val="3F9AFF"/>
            </a:solidFill>
            <a:ln w="12700" cap="flat" cmpd="sng" algn="ctr">
              <a:noFill/>
              <a:prstDash val="solid"/>
              <a:miter lim="800000"/>
            </a:ln>
            <a:effectLst/>
          </p:spPr>
          <p:txBody>
            <a:bodyPr rtlCol="0" anchor="ctr"/>
            <a:lstStyle/>
            <a:p>
              <a:pPr algn="ctr" defTabSz="914034">
                <a:defRPr/>
              </a:pPr>
              <a:endParaRPr lang="zh-CN" altLang="en-US" sz="1799"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07" name="箭头: V 形 165">
              <a:extLst>
                <a:ext uri="{FF2B5EF4-FFF2-40B4-BE49-F238E27FC236}">
                  <a16:creationId xmlns:a16="http://schemas.microsoft.com/office/drawing/2014/main" id="{6D60C7CE-52D1-47D4-A129-A26803B49414}"/>
                </a:ext>
              </a:extLst>
            </p:cNvPr>
            <p:cNvSpPr/>
            <p:nvPr/>
          </p:nvSpPr>
          <p:spPr>
            <a:xfrm>
              <a:off x="7183432" y="2651402"/>
              <a:ext cx="237117" cy="232564"/>
            </a:xfrm>
            <a:prstGeom prst="chevron">
              <a:avLst/>
            </a:prstGeom>
            <a:solidFill>
              <a:srgbClr val="3F9AFF">
                <a:alpha val="60000"/>
              </a:srgbClr>
            </a:solidFill>
            <a:ln w="12700" cap="flat" cmpd="sng" algn="ctr">
              <a:noFill/>
              <a:prstDash val="solid"/>
              <a:miter lim="800000"/>
            </a:ln>
            <a:effectLst/>
          </p:spPr>
          <p:txBody>
            <a:bodyPr rtlCol="0" anchor="ctr"/>
            <a:lstStyle/>
            <a:p>
              <a:pPr algn="ctr" defTabSz="914034">
                <a:defRPr/>
              </a:pPr>
              <a:endParaRPr lang="zh-CN" altLang="en-US" sz="1799"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08" name="箭头: V 形 165">
              <a:extLst>
                <a:ext uri="{FF2B5EF4-FFF2-40B4-BE49-F238E27FC236}">
                  <a16:creationId xmlns:a16="http://schemas.microsoft.com/office/drawing/2014/main" id="{6D60C7CE-52D1-47D4-A129-A26803B49414}"/>
                </a:ext>
              </a:extLst>
            </p:cNvPr>
            <p:cNvSpPr/>
            <p:nvPr/>
          </p:nvSpPr>
          <p:spPr>
            <a:xfrm>
              <a:off x="7372281" y="2650593"/>
              <a:ext cx="237117" cy="232564"/>
            </a:xfrm>
            <a:prstGeom prst="chevron">
              <a:avLst/>
            </a:prstGeom>
            <a:solidFill>
              <a:srgbClr val="3F9AFF">
                <a:alpha val="40000"/>
              </a:srgbClr>
            </a:solidFill>
            <a:ln w="12700" cap="flat" cmpd="sng" algn="ctr">
              <a:noFill/>
              <a:prstDash val="solid"/>
              <a:miter lim="800000"/>
            </a:ln>
            <a:effectLst/>
          </p:spPr>
          <p:txBody>
            <a:bodyPr rtlCol="0" anchor="ctr"/>
            <a:lstStyle/>
            <a:p>
              <a:pPr algn="ctr" defTabSz="914034">
                <a:defRPr/>
              </a:pPr>
              <a:endParaRPr lang="zh-CN" altLang="en-US" sz="1799"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grpSp>
        <p:nvGrpSpPr>
          <p:cNvPr id="109" name="组合 108"/>
          <p:cNvGrpSpPr/>
          <p:nvPr/>
        </p:nvGrpSpPr>
        <p:grpSpPr>
          <a:xfrm>
            <a:off x="6845180" y="4253647"/>
            <a:ext cx="625511" cy="233373"/>
            <a:chOff x="6983887" y="2650593"/>
            <a:chExt cx="625511" cy="233373"/>
          </a:xfrm>
        </p:grpSpPr>
        <p:sp>
          <p:nvSpPr>
            <p:cNvPr id="122" name="箭头: V 形 165">
              <a:extLst>
                <a:ext uri="{FF2B5EF4-FFF2-40B4-BE49-F238E27FC236}">
                  <a16:creationId xmlns:a16="http://schemas.microsoft.com/office/drawing/2014/main" id="{6D60C7CE-52D1-47D4-A129-A26803B49414}"/>
                </a:ext>
              </a:extLst>
            </p:cNvPr>
            <p:cNvSpPr/>
            <p:nvPr/>
          </p:nvSpPr>
          <p:spPr>
            <a:xfrm>
              <a:off x="6983887" y="2650593"/>
              <a:ext cx="237117" cy="232564"/>
            </a:xfrm>
            <a:prstGeom prst="chevron">
              <a:avLst/>
            </a:prstGeom>
            <a:solidFill>
              <a:srgbClr val="3F9AFF"/>
            </a:solidFill>
            <a:ln w="12700" cap="flat" cmpd="sng" algn="ctr">
              <a:noFill/>
              <a:prstDash val="solid"/>
              <a:miter lim="800000"/>
            </a:ln>
            <a:effectLst/>
          </p:spPr>
          <p:txBody>
            <a:bodyPr rtlCol="0" anchor="ctr"/>
            <a:lstStyle/>
            <a:p>
              <a:pPr algn="ctr" defTabSz="914034">
                <a:defRPr/>
              </a:pPr>
              <a:endParaRPr lang="zh-CN" altLang="en-US" sz="1799"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23" name="箭头: V 形 165">
              <a:extLst>
                <a:ext uri="{FF2B5EF4-FFF2-40B4-BE49-F238E27FC236}">
                  <a16:creationId xmlns:a16="http://schemas.microsoft.com/office/drawing/2014/main" id="{6D60C7CE-52D1-47D4-A129-A26803B49414}"/>
                </a:ext>
              </a:extLst>
            </p:cNvPr>
            <p:cNvSpPr/>
            <p:nvPr/>
          </p:nvSpPr>
          <p:spPr>
            <a:xfrm>
              <a:off x="7183432" y="2651402"/>
              <a:ext cx="237117" cy="232564"/>
            </a:xfrm>
            <a:prstGeom prst="chevron">
              <a:avLst/>
            </a:prstGeom>
            <a:solidFill>
              <a:srgbClr val="3F9AFF">
                <a:alpha val="60000"/>
              </a:srgbClr>
            </a:solidFill>
            <a:ln w="12700" cap="flat" cmpd="sng" algn="ctr">
              <a:noFill/>
              <a:prstDash val="solid"/>
              <a:miter lim="800000"/>
            </a:ln>
            <a:effectLst/>
          </p:spPr>
          <p:txBody>
            <a:bodyPr rtlCol="0" anchor="ctr"/>
            <a:lstStyle/>
            <a:p>
              <a:pPr algn="ctr" defTabSz="914034">
                <a:defRPr/>
              </a:pPr>
              <a:endParaRPr lang="zh-CN" altLang="en-US" sz="1799"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24" name="箭头: V 形 165">
              <a:extLst>
                <a:ext uri="{FF2B5EF4-FFF2-40B4-BE49-F238E27FC236}">
                  <a16:creationId xmlns:a16="http://schemas.microsoft.com/office/drawing/2014/main" id="{6D60C7CE-52D1-47D4-A129-A26803B49414}"/>
                </a:ext>
              </a:extLst>
            </p:cNvPr>
            <p:cNvSpPr/>
            <p:nvPr/>
          </p:nvSpPr>
          <p:spPr>
            <a:xfrm>
              <a:off x="7372281" y="2650593"/>
              <a:ext cx="237117" cy="232564"/>
            </a:xfrm>
            <a:prstGeom prst="chevron">
              <a:avLst/>
            </a:prstGeom>
            <a:solidFill>
              <a:srgbClr val="3F9AFF">
                <a:alpha val="40000"/>
              </a:srgbClr>
            </a:solidFill>
            <a:ln w="12700" cap="flat" cmpd="sng" algn="ctr">
              <a:noFill/>
              <a:prstDash val="solid"/>
              <a:miter lim="800000"/>
            </a:ln>
            <a:effectLst/>
          </p:spPr>
          <p:txBody>
            <a:bodyPr rtlCol="0" anchor="ctr"/>
            <a:lstStyle/>
            <a:p>
              <a:pPr algn="ctr" defTabSz="914034">
                <a:defRPr/>
              </a:pPr>
              <a:endParaRPr lang="zh-CN" altLang="en-US" sz="1799"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grpSp>
        <p:nvGrpSpPr>
          <p:cNvPr id="125" name="组合 124"/>
          <p:cNvGrpSpPr/>
          <p:nvPr/>
        </p:nvGrpSpPr>
        <p:grpSpPr>
          <a:xfrm>
            <a:off x="6845180" y="5093516"/>
            <a:ext cx="625511" cy="233373"/>
            <a:chOff x="6983887" y="2650593"/>
            <a:chExt cx="625511" cy="233373"/>
          </a:xfrm>
        </p:grpSpPr>
        <p:sp>
          <p:nvSpPr>
            <p:cNvPr id="126" name="箭头: V 形 165">
              <a:extLst>
                <a:ext uri="{FF2B5EF4-FFF2-40B4-BE49-F238E27FC236}">
                  <a16:creationId xmlns:a16="http://schemas.microsoft.com/office/drawing/2014/main" id="{6D60C7CE-52D1-47D4-A129-A26803B49414}"/>
                </a:ext>
              </a:extLst>
            </p:cNvPr>
            <p:cNvSpPr/>
            <p:nvPr/>
          </p:nvSpPr>
          <p:spPr>
            <a:xfrm>
              <a:off x="6983887" y="2650593"/>
              <a:ext cx="237117" cy="232564"/>
            </a:xfrm>
            <a:prstGeom prst="chevron">
              <a:avLst/>
            </a:prstGeom>
            <a:solidFill>
              <a:srgbClr val="3F9AFF"/>
            </a:solidFill>
            <a:ln w="12700" cap="flat" cmpd="sng" algn="ctr">
              <a:noFill/>
              <a:prstDash val="solid"/>
              <a:miter lim="800000"/>
            </a:ln>
            <a:effectLst/>
          </p:spPr>
          <p:txBody>
            <a:bodyPr rtlCol="0" anchor="ctr"/>
            <a:lstStyle/>
            <a:p>
              <a:pPr algn="ctr" defTabSz="914034">
                <a:defRPr/>
              </a:pPr>
              <a:endParaRPr lang="zh-CN" altLang="en-US" sz="1799"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28" name="箭头: V 形 165">
              <a:extLst>
                <a:ext uri="{FF2B5EF4-FFF2-40B4-BE49-F238E27FC236}">
                  <a16:creationId xmlns:a16="http://schemas.microsoft.com/office/drawing/2014/main" id="{6D60C7CE-52D1-47D4-A129-A26803B49414}"/>
                </a:ext>
              </a:extLst>
            </p:cNvPr>
            <p:cNvSpPr/>
            <p:nvPr/>
          </p:nvSpPr>
          <p:spPr>
            <a:xfrm>
              <a:off x="7183432" y="2651402"/>
              <a:ext cx="237117" cy="232564"/>
            </a:xfrm>
            <a:prstGeom prst="chevron">
              <a:avLst/>
            </a:prstGeom>
            <a:solidFill>
              <a:srgbClr val="3F9AFF">
                <a:alpha val="60000"/>
              </a:srgbClr>
            </a:solidFill>
            <a:ln w="12700" cap="flat" cmpd="sng" algn="ctr">
              <a:noFill/>
              <a:prstDash val="solid"/>
              <a:miter lim="800000"/>
            </a:ln>
            <a:effectLst/>
          </p:spPr>
          <p:txBody>
            <a:bodyPr rtlCol="0" anchor="ctr"/>
            <a:lstStyle/>
            <a:p>
              <a:pPr algn="ctr" defTabSz="914034">
                <a:defRPr/>
              </a:pPr>
              <a:endParaRPr lang="zh-CN" altLang="en-US" sz="1799"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29" name="箭头: V 形 165">
              <a:extLst>
                <a:ext uri="{FF2B5EF4-FFF2-40B4-BE49-F238E27FC236}">
                  <a16:creationId xmlns:a16="http://schemas.microsoft.com/office/drawing/2014/main" id="{6D60C7CE-52D1-47D4-A129-A26803B49414}"/>
                </a:ext>
              </a:extLst>
            </p:cNvPr>
            <p:cNvSpPr/>
            <p:nvPr/>
          </p:nvSpPr>
          <p:spPr>
            <a:xfrm>
              <a:off x="7372281" y="2650593"/>
              <a:ext cx="237117" cy="232564"/>
            </a:xfrm>
            <a:prstGeom prst="chevron">
              <a:avLst/>
            </a:prstGeom>
            <a:solidFill>
              <a:srgbClr val="3F9AFF">
                <a:alpha val="40000"/>
              </a:srgbClr>
            </a:solidFill>
            <a:ln w="12700" cap="flat" cmpd="sng" algn="ctr">
              <a:noFill/>
              <a:prstDash val="solid"/>
              <a:miter lim="800000"/>
            </a:ln>
            <a:effectLst/>
          </p:spPr>
          <p:txBody>
            <a:bodyPr rtlCol="0" anchor="ctr"/>
            <a:lstStyle/>
            <a:p>
              <a:pPr algn="ctr" defTabSz="914034">
                <a:defRPr/>
              </a:pPr>
              <a:endParaRPr lang="zh-CN" altLang="en-US" sz="1799"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sp>
        <p:nvSpPr>
          <p:cNvPr id="97" name="圆角矩形 190">
            <a:extLst>
              <a:ext uri="{FF2B5EF4-FFF2-40B4-BE49-F238E27FC236}">
                <a16:creationId xmlns:a16="http://schemas.microsoft.com/office/drawing/2014/main" id="{EE624918-9D5A-4388-B515-6167BC64B0F8}"/>
              </a:ext>
            </a:extLst>
          </p:cNvPr>
          <p:cNvSpPr/>
          <p:nvPr/>
        </p:nvSpPr>
        <p:spPr>
          <a:xfrm>
            <a:off x="2536466" y="2662827"/>
            <a:ext cx="868449" cy="300102"/>
          </a:xfrm>
          <a:prstGeom prst="roundRect">
            <a:avLst/>
          </a:prstGeom>
          <a:noFill/>
          <a:ln w="12700" cap="flat" cmpd="sng" algn="ctr">
            <a:solidFill>
              <a:schemeClr val="tx1">
                <a:lumMod val="50000"/>
                <a:lumOff val="50000"/>
              </a:schemeClr>
            </a:solid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290227" hangingPunct="0">
              <a:defRPr sz="5000">
                <a:solidFill>
                  <a:srgbClr val="ED6D00"/>
                </a:solidFill>
                <a:latin typeface="Huawei Sans"/>
                <a:ea typeface="Huawei Sans"/>
                <a:cs typeface="Huawei Sans"/>
                <a:sym typeface="Huawei Sans"/>
              </a:defRPr>
            </a:pPr>
            <a:r>
              <a:rPr lang="en-US" altLang="zh-CN" sz="1000" kern="0" dirty="0" err="1">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rPr>
              <a:t>MindX</a:t>
            </a:r>
            <a:r>
              <a:rPr lang="en-US" altLang="zh-CN" sz="10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rPr>
              <a:t> DL</a:t>
            </a:r>
            <a:endParaRPr lang="zh-CN" altLang="en-US" sz="10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98" name="圆角矩形 190">
            <a:extLst>
              <a:ext uri="{FF2B5EF4-FFF2-40B4-BE49-F238E27FC236}">
                <a16:creationId xmlns:a16="http://schemas.microsoft.com/office/drawing/2014/main" id="{EE624918-9D5A-4388-B515-6167BC64B0F8}"/>
              </a:ext>
            </a:extLst>
          </p:cNvPr>
          <p:cNvSpPr/>
          <p:nvPr/>
        </p:nvSpPr>
        <p:spPr>
          <a:xfrm>
            <a:off x="3470684" y="2662827"/>
            <a:ext cx="868449" cy="300102"/>
          </a:xfrm>
          <a:prstGeom prst="roundRect">
            <a:avLst/>
          </a:prstGeom>
          <a:noFill/>
          <a:ln w="12700" cap="flat" cmpd="sng" algn="ctr">
            <a:solidFill>
              <a:schemeClr val="tx1">
                <a:lumMod val="50000"/>
                <a:lumOff val="50000"/>
              </a:schemeClr>
            </a:solid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290227" hangingPunct="0">
              <a:defRPr sz="5000">
                <a:solidFill>
                  <a:srgbClr val="ED6D00"/>
                </a:solidFill>
                <a:latin typeface="Huawei Sans"/>
                <a:ea typeface="Huawei Sans"/>
                <a:cs typeface="Huawei Sans"/>
                <a:sym typeface="Huawei Sans"/>
              </a:defRPr>
            </a:pPr>
            <a:r>
              <a:rPr lang="en-US" altLang="zh-CN" sz="1000" kern="0" dirty="0" err="1">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rPr>
              <a:t>ModelZoo</a:t>
            </a:r>
            <a:endParaRPr lang="zh-CN" altLang="en-US" sz="10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99" name="圆角矩形 190">
            <a:extLst>
              <a:ext uri="{FF2B5EF4-FFF2-40B4-BE49-F238E27FC236}">
                <a16:creationId xmlns:a16="http://schemas.microsoft.com/office/drawing/2014/main" id="{EE624918-9D5A-4388-B515-6167BC64B0F8}"/>
              </a:ext>
            </a:extLst>
          </p:cNvPr>
          <p:cNvSpPr/>
          <p:nvPr/>
        </p:nvSpPr>
        <p:spPr>
          <a:xfrm>
            <a:off x="4404901" y="2662827"/>
            <a:ext cx="868449" cy="300102"/>
          </a:xfrm>
          <a:prstGeom prst="roundRect">
            <a:avLst/>
          </a:prstGeom>
          <a:noFill/>
          <a:ln w="12700" cap="flat" cmpd="sng" algn="ctr">
            <a:solidFill>
              <a:schemeClr val="tx1">
                <a:lumMod val="50000"/>
                <a:lumOff val="50000"/>
              </a:schemeClr>
            </a:solid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290227" hangingPunct="0">
              <a:defRPr sz="5000">
                <a:solidFill>
                  <a:srgbClr val="ED6D00"/>
                </a:solidFill>
                <a:latin typeface="Huawei Sans"/>
                <a:ea typeface="Huawei Sans"/>
                <a:cs typeface="Huawei Sans"/>
                <a:sym typeface="Huawei Sans"/>
              </a:defRPr>
            </a:pPr>
            <a:r>
              <a:rPr lang="en-US" altLang="zh-CN" sz="10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rPr>
              <a:t>SDK</a:t>
            </a:r>
            <a:endParaRPr lang="zh-CN" altLang="en-US" sz="10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0" name="圆角矩形 190">
            <a:extLst>
              <a:ext uri="{FF2B5EF4-FFF2-40B4-BE49-F238E27FC236}">
                <a16:creationId xmlns:a16="http://schemas.microsoft.com/office/drawing/2014/main" id="{EE624918-9D5A-4388-B515-6167BC64B0F8}"/>
              </a:ext>
            </a:extLst>
          </p:cNvPr>
          <p:cNvSpPr/>
          <p:nvPr/>
        </p:nvSpPr>
        <p:spPr>
          <a:xfrm>
            <a:off x="1107254" y="2222005"/>
            <a:ext cx="1264322" cy="300102"/>
          </a:xfrm>
          <a:prstGeom prst="roundRect">
            <a:avLst/>
          </a:prstGeom>
          <a:noFill/>
          <a:ln w="12700" cap="flat" cmpd="sng" algn="ctr">
            <a:solidFill>
              <a:schemeClr val="tx1">
                <a:lumMod val="50000"/>
                <a:lumOff val="50000"/>
              </a:schemeClr>
            </a:solid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290227" hangingPunct="0">
              <a:defRPr sz="5000">
                <a:solidFill>
                  <a:srgbClr val="ED6D00"/>
                </a:solidFill>
                <a:latin typeface="Huawei Sans"/>
                <a:ea typeface="Huawei Sans"/>
                <a:cs typeface="Huawei Sans"/>
                <a:sym typeface="Huawei Sans"/>
              </a:defRPr>
            </a:pPr>
            <a:r>
              <a:rPr lang="en-US" altLang="zh-CN" sz="1000" kern="0" dirty="0" err="1">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rPr>
              <a:t>ModelAtrs</a:t>
            </a:r>
            <a:endParaRPr lang="zh-CN" altLang="en-US" sz="10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0" name="圆角矩形 190">
            <a:extLst>
              <a:ext uri="{FF2B5EF4-FFF2-40B4-BE49-F238E27FC236}">
                <a16:creationId xmlns:a16="http://schemas.microsoft.com/office/drawing/2014/main" id="{EE624918-9D5A-4388-B515-6167BC64B0F8}"/>
              </a:ext>
            </a:extLst>
          </p:cNvPr>
          <p:cNvSpPr/>
          <p:nvPr/>
        </p:nvSpPr>
        <p:spPr>
          <a:xfrm>
            <a:off x="2555759" y="2222005"/>
            <a:ext cx="1264322" cy="300102"/>
          </a:xfrm>
          <a:prstGeom prst="roundRect">
            <a:avLst/>
          </a:prstGeom>
          <a:noFill/>
          <a:ln w="12700" cap="flat" cmpd="sng" algn="ctr">
            <a:solidFill>
              <a:schemeClr val="tx1">
                <a:lumMod val="50000"/>
                <a:lumOff val="50000"/>
              </a:schemeClr>
            </a:solid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290227" hangingPunct="0">
              <a:defRPr sz="5000">
                <a:solidFill>
                  <a:srgbClr val="ED6D00"/>
                </a:solidFill>
                <a:latin typeface="Huawei Sans"/>
                <a:ea typeface="Huawei Sans"/>
                <a:cs typeface="Huawei Sans"/>
                <a:sym typeface="Huawei Sans"/>
              </a:defRPr>
            </a:pPr>
            <a:r>
              <a:rPr lang="en-US" altLang="zh-CN" sz="1000" kern="0" dirty="0" err="1">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rPr>
              <a:t>HiAI</a:t>
            </a:r>
            <a:r>
              <a:rPr lang="en-US" altLang="zh-CN" sz="10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rPr>
              <a:t> Service</a:t>
            </a:r>
            <a:endParaRPr lang="zh-CN" altLang="en-US" sz="10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1" name="圆角矩形 190">
            <a:extLst>
              <a:ext uri="{FF2B5EF4-FFF2-40B4-BE49-F238E27FC236}">
                <a16:creationId xmlns:a16="http://schemas.microsoft.com/office/drawing/2014/main" id="{EE624918-9D5A-4388-B515-6167BC64B0F8}"/>
              </a:ext>
            </a:extLst>
          </p:cNvPr>
          <p:cNvSpPr/>
          <p:nvPr/>
        </p:nvSpPr>
        <p:spPr>
          <a:xfrm>
            <a:off x="4004264" y="2222005"/>
            <a:ext cx="1264322" cy="300102"/>
          </a:xfrm>
          <a:prstGeom prst="roundRect">
            <a:avLst/>
          </a:prstGeom>
          <a:noFill/>
          <a:ln w="12700" cap="flat" cmpd="sng" algn="ctr">
            <a:solidFill>
              <a:schemeClr val="tx1">
                <a:lumMod val="50000"/>
                <a:lumOff val="50000"/>
              </a:schemeClr>
            </a:solidFill>
            <a:prstDash val="solid"/>
          </a:ln>
          <a:effectLst/>
        </p:spPr>
        <p:txBody>
          <a:bodyPr lIns="35986" tIns="35986" rIns="35986" bIns="35986"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290227" hangingPunct="0">
              <a:defRPr sz="5000">
                <a:solidFill>
                  <a:srgbClr val="ED6D00"/>
                </a:solidFill>
                <a:latin typeface="Huawei Sans"/>
                <a:ea typeface="Huawei Sans"/>
                <a:cs typeface="Huawei Sans"/>
                <a:sym typeface="Huawei Sans"/>
              </a:defRPr>
            </a:pPr>
            <a:r>
              <a:rPr lang="zh-CN" altLang="en-US" sz="10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sym typeface="+mn-lt"/>
              </a:rPr>
              <a:t>第三方</a:t>
            </a:r>
          </a:p>
        </p:txBody>
      </p:sp>
      <p:sp>
        <p:nvSpPr>
          <p:cNvPr id="4" name="灯片编号占位符 3"/>
          <p:cNvSpPr>
            <a:spLocks noGrp="1"/>
          </p:cNvSpPr>
          <p:nvPr>
            <p:ph type="sldNum" sz="quarter" idx="12"/>
          </p:nvPr>
        </p:nvSpPr>
        <p:spPr>
          <a:xfrm>
            <a:off x="835402" y="6356349"/>
            <a:ext cx="2743200" cy="365125"/>
          </a:xfrm>
        </p:spPr>
        <p:txBody>
          <a:bodyPr/>
          <a:lstStyle/>
          <a:p>
            <a:pPr algn="l"/>
            <a:fld id="{121F91D6-B666-4B05-8BB0-A162590E5748}" type="slidenum">
              <a:rPr lang="zh-CN" altLang="en-US" smtClean="0"/>
              <a:pPr algn="l"/>
              <a:t>10</a:t>
            </a:fld>
            <a:endParaRPr lang="zh-CN" altLang="en-US" dirty="0"/>
          </a:p>
        </p:txBody>
      </p:sp>
    </p:spTree>
    <p:extLst>
      <p:ext uri="{BB962C8B-B14F-4D97-AF65-F5344CB8AC3E}">
        <p14:creationId xmlns:p14="http://schemas.microsoft.com/office/powerpoint/2010/main" val="1747452430"/>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104">
            <a:extLst>
              <a:ext uri="{FF2B5EF4-FFF2-40B4-BE49-F238E27FC236}">
                <a16:creationId xmlns:a16="http://schemas.microsoft.com/office/drawing/2014/main" id="{30E773D9-CD58-45F9-885C-024C34AA77EA}"/>
              </a:ext>
            </a:extLst>
          </p:cNvPr>
          <p:cNvSpPr/>
          <p:nvPr/>
        </p:nvSpPr>
        <p:spPr>
          <a:xfrm>
            <a:off x="808398" y="1396347"/>
            <a:ext cx="4956523" cy="398250"/>
          </a:xfrm>
          <a:prstGeom prst="roundRect">
            <a:avLst>
              <a:gd name="adj" fmla="val 19398"/>
            </a:avLst>
          </a:prstGeom>
          <a:solidFill>
            <a:srgbClr val="CEE1F2"/>
          </a:solidFill>
          <a:ln w="19050" cap="flat" cmpd="sng" algn="ctr">
            <a:noFill/>
            <a:prstDash val="solid"/>
            <a:miter lim="800000"/>
          </a:ln>
          <a:effectLst>
            <a:outerShdw blurRad="63500" sx="102000" sy="102000" algn="ctr" rotWithShape="0">
              <a:prstClr val="black">
                <a:alpha val="10000"/>
              </a:prstClr>
            </a:outerShdw>
          </a:effectLst>
        </p:spPr>
        <p:txBody>
          <a:bodyPr rtlCol="0" anchor="ctr"/>
          <a:lstStyle/>
          <a:p>
            <a:pPr algn="ctr" defTabSz="801367" fontAlgn="base">
              <a:spcBef>
                <a:spcPct val="0"/>
              </a:spcBef>
              <a:spcAft>
                <a:spcPct val="0"/>
              </a:spcAft>
              <a:defRPr/>
            </a:pPr>
            <a:r>
              <a:rPr lang="zh-CN" altLang="en-US" sz="1799" b="1" kern="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全场景</a:t>
            </a:r>
            <a:r>
              <a:rPr lang="en-US" altLang="zh-CN" sz="1799" b="1" kern="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1799" b="1" kern="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应用生态</a:t>
            </a:r>
          </a:p>
        </p:txBody>
      </p:sp>
      <p:sp>
        <p:nvSpPr>
          <p:cNvPr id="63" name="Rectangle: Rounded Corners 4">
            <a:extLst>
              <a:ext uri="{FF2B5EF4-FFF2-40B4-BE49-F238E27FC236}">
                <a16:creationId xmlns:a16="http://schemas.microsoft.com/office/drawing/2014/main" id="{31038CA9-D8FA-42BC-96CA-740EFDD71D3D}"/>
              </a:ext>
            </a:extLst>
          </p:cNvPr>
          <p:cNvSpPr/>
          <p:nvPr/>
        </p:nvSpPr>
        <p:spPr>
          <a:xfrm>
            <a:off x="808398" y="1987089"/>
            <a:ext cx="4946999" cy="3102801"/>
          </a:xfrm>
          <a:prstGeom prst="roundRect">
            <a:avLst>
              <a:gd name="adj" fmla="val 2814"/>
            </a:avLst>
          </a:prstGeom>
          <a:solidFill>
            <a:sysClr val="window" lastClr="FFFFFF"/>
          </a:solidFill>
          <a:ln w="12700" cap="flat" cmpd="sng" algn="ctr">
            <a:noFill/>
            <a:prstDash val="solid"/>
            <a:miter lim="800000"/>
          </a:ln>
          <a:effectLst>
            <a:outerShdw blurRad="63500" sx="102000" sy="102000" algn="ctr" rotWithShape="0">
              <a:prstClr val="black">
                <a:alpha val="10000"/>
              </a:prstClr>
            </a:outerShdw>
          </a:effectLst>
        </p:spPr>
        <p:txBody>
          <a:bodyPr rtlCol="0" anchor="ctr"/>
          <a:lstStyle/>
          <a:p>
            <a:pPr algn="ctr" defTabSz="914034">
              <a:defRPr/>
            </a:pPr>
            <a:endParaRPr lang="en-US" sz="1799"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2" name="圆角矩形 244"/>
          <p:cNvSpPr/>
          <p:nvPr/>
        </p:nvSpPr>
        <p:spPr>
          <a:xfrm>
            <a:off x="6766086" y="1811676"/>
            <a:ext cx="3587036" cy="1655676"/>
          </a:xfrm>
          <a:prstGeom prst="roundRect">
            <a:avLst>
              <a:gd name="adj" fmla="val 5180"/>
            </a:avLst>
          </a:prstGeom>
          <a:ln w="12700">
            <a:solidFill>
              <a:srgbClr val="0070C0"/>
            </a:solidFill>
            <a:miter lim="400000"/>
          </a:ln>
        </p:spPr>
        <p:txBody>
          <a:bodyPr lIns="15676" tIns="15676" rIns="15676" bIns="15676" anchor="t"/>
          <a:lstStyle/>
          <a:p>
            <a:pPr algn="ctr" defTabSz="254732">
              <a:lnSpc>
                <a:spcPct val="150000"/>
              </a:lnSpc>
              <a:defRPr sz="1600">
                <a:latin typeface="Arial"/>
                <a:ea typeface="Arial"/>
                <a:cs typeface="Arial"/>
                <a:sym typeface="Arial"/>
              </a:defRPr>
            </a:pPr>
            <a:r>
              <a:rPr lang="en-US" altLang="zh-CN" sz="1399" b="1" kern="0" dirty="0" err="1">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a:rPr>
              <a:t>ModelZoo</a:t>
            </a:r>
            <a:endParaRPr sz="13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a:endParaRPr>
          </a:p>
        </p:txBody>
      </p:sp>
      <p:sp>
        <p:nvSpPr>
          <p:cNvPr id="93" name="矩形 92"/>
          <p:cNvSpPr/>
          <p:nvPr/>
        </p:nvSpPr>
        <p:spPr>
          <a:xfrm>
            <a:off x="7006344" y="2264878"/>
            <a:ext cx="937928" cy="418907"/>
          </a:xfrm>
          <a:prstGeom prst="rect">
            <a:avLst/>
          </a:prstGeom>
          <a:gradFill>
            <a:gsLst>
              <a:gs pos="0">
                <a:srgbClr val="3F9AFF">
                  <a:alpha val="50000"/>
                </a:srgbClr>
              </a:gs>
              <a:gs pos="100000">
                <a:srgbClr val="3F9AFF">
                  <a:alpha val="0"/>
                </a:srgb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a:r>
              <a:rPr lang="en-US" altLang="zh-CN" sz="12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CV</a:t>
            </a:r>
            <a:endParaRPr lang="zh-CN" altLang="en-US" sz="12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94" name="圆角矩形 244"/>
          <p:cNvSpPr/>
          <p:nvPr/>
        </p:nvSpPr>
        <p:spPr>
          <a:xfrm>
            <a:off x="6766085" y="3766866"/>
            <a:ext cx="3587036" cy="1848226"/>
          </a:xfrm>
          <a:prstGeom prst="roundRect">
            <a:avLst>
              <a:gd name="adj" fmla="val 5180"/>
            </a:avLst>
          </a:prstGeom>
          <a:ln w="12700">
            <a:solidFill>
              <a:srgbClr val="0070C0"/>
            </a:solidFill>
            <a:miter lim="400000"/>
          </a:ln>
        </p:spPr>
        <p:txBody>
          <a:bodyPr lIns="15676" tIns="15676" rIns="15676" bIns="15676" anchor="t"/>
          <a:lstStyle/>
          <a:p>
            <a:pPr algn="ctr" defTabSz="254732">
              <a:lnSpc>
                <a:spcPct val="150000"/>
              </a:lnSpc>
              <a:defRPr sz="1600">
                <a:latin typeface="Arial"/>
                <a:ea typeface="Arial"/>
                <a:cs typeface="Arial"/>
                <a:sym typeface="Arial"/>
              </a:defRPr>
            </a:pPr>
            <a:r>
              <a:rPr lang="zh-CN" altLang="en-US" sz="13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a:rPr>
              <a:t>端边云全场景应用</a:t>
            </a:r>
            <a:r>
              <a:rPr lang="en-US" altLang="zh-CN" sz="13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a:rPr>
              <a:t> 270+</a:t>
            </a:r>
            <a:endParaRPr sz="13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Arial"/>
            </a:endParaRPr>
          </a:p>
        </p:txBody>
      </p:sp>
      <p:pic>
        <p:nvPicPr>
          <p:cNvPr id="95" name="图片 265" descr="图片 265"/>
          <p:cNvPicPr>
            <a:picLocks noChangeAspect="1"/>
          </p:cNvPicPr>
          <p:nvPr/>
        </p:nvPicPr>
        <p:blipFill>
          <a:blip r:embed="rId3">
            <a:extLst/>
          </a:blip>
          <a:stretch>
            <a:fillRect/>
          </a:stretch>
        </p:blipFill>
        <p:spPr>
          <a:xfrm>
            <a:off x="7278992" y="4224495"/>
            <a:ext cx="557891" cy="415097"/>
          </a:xfrm>
          <a:prstGeom prst="rect">
            <a:avLst/>
          </a:prstGeom>
          <a:ln w="12700">
            <a:miter lim="400000"/>
          </a:ln>
        </p:spPr>
      </p:pic>
      <p:sp>
        <p:nvSpPr>
          <p:cNvPr id="96" name="文本框 266"/>
          <p:cNvSpPr txBox="1"/>
          <p:nvPr/>
        </p:nvSpPr>
        <p:spPr>
          <a:xfrm>
            <a:off x="7392564" y="4667862"/>
            <a:ext cx="262400" cy="17010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5676" tIns="15676" rIns="15676" bIns="15676" anchor="ctr">
            <a:spAutoFit/>
          </a:bodyPr>
          <a:lstStyle>
            <a:lvl1pPr defTabSz="509567">
              <a:defRPr sz="1200" b="1">
                <a:solidFill>
                  <a:srgbClr val="FFFFFF"/>
                </a:solidFill>
                <a:latin typeface="Akkurat Pro"/>
                <a:ea typeface="Akkurat Pro"/>
                <a:cs typeface="Akkurat Pro"/>
                <a:sym typeface="Akkurat Pro"/>
              </a:defRPr>
            </a:lvl1pPr>
          </a:lstStyle>
          <a:p>
            <a:pPr defTabSz="254732">
              <a:defRPr/>
            </a:pPr>
            <a:r>
              <a:rPr lang="zh-CN" altLang="en-US"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城市</a:t>
            </a:r>
            <a:endParaRPr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97" name="图片 267" descr="图片 267"/>
          <p:cNvPicPr>
            <a:picLocks noChangeAspect="1"/>
          </p:cNvPicPr>
          <p:nvPr/>
        </p:nvPicPr>
        <p:blipFill>
          <a:blip r:embed="rId4">
            <a:extLst/>
          </a:blip>
          <a:stretch>
            <a:fillRect/>
          </a:stretch>
        </p:blipFill>
        <p:spPr>
          <a:xfrm>
            <a:off x="7944271" y="4213400"/>
            <a:ext cx="584924" cy="424558"/>
          </a:xfrm>
          <a:prstGeom prst="rect">
            <a:avLst/>
          </a:prstGeom>
          <a:ln w="12700">
            <a:miter lim="400000"/>
          </a:ln>
        </p:spPr>
      </p:pic>
      <p:sp>
        <p:nvSpPr>
          <p:cNvPr id="98" name="文本框 268"/>
          <p:cNvSpPr txBox="1"/>
          <p:nvPr/>
        </p:nvSpPr>
        <p:spPr>
          <a:xfrm>
            <a:off x="8022033" y="4667862"/>
            <a:ext cx="377771" cy="17010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5676" tIns="15676" rIns="15676" bIns="15676" anchor="ctr">
            <a:spAutoFit/>
          </a:bodyPr>
          <a:lstStyle>
            <a:lvl1pPr defTabSz="509567">
              <a:defRPr sz="1200" b="1">
                <a:solidFill>
                  <a:srgbClr val="FFFFFF"/>
                </a:solidFill>
                <a:latin typeface="Akkurat Pro"/>
                <a:ea typeface="Akkurat Pro"/>
                <a:cs typeface="Akkurat Pro"/>
                <a:sym typeface="Akkurat Pro"/>
              </a:defRPr>
            </a:lvl1pPr>
          </a:lstStyle>
          <a:p>
            <a:pPr defTabSz="254732">
              <a:defRPr/>
            </a:pPr>
            <a:r>
              <a:rPr lang="zh-CN" altLang="en-US"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互联网</a:t>
            </a:r>
            <a:endParaRPr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99" name="图片 269" descr="图片 269"/>
          <p:cNvPicPr>
            <a:picLocks noChangeAspect="1"/>
          </p:cNvPicPr>
          <p:nvPr/>
        </p:nvPicPr>
        <p:blipFill>
          <a:blip r:embed="rId5">
            <a:extLst/>
          </a:blip>
          <a:stretch>
            <a:fillRect/>
          </a:stretch>
        </p:blipFill>
        <p:spPr>
          <a:xfrm>
            <a:off x="8636583" y="4221795"/>
            <a:ext cx="594212" cy="431403"/>
          </a:xfrm>
          <a:prstGeom prst="rect">
            <a:avLst/>
          </a:prstGeom>
          <a:ln w="12700">
            <a:miter lim="400000"/>
          </a:ln>
        </p:spPr>
      </p:pic>
      <p:sp>
        <p:nvSpPr>
          <p:cNvPr id="100" name="文本框 270"/>
          <p:cNvSpPr txBox="1"/>
          <p:nvPr/>
        </p:nvSpPr>
        <p:spPr>
          <a:xfrm>
            <a:off x="8770500" y="4667862"/>
            <a:ext cx="262400" cy="17010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5676" tIns="15676" rIns="15676" bIns="15676" anchor="ctr">
            <a:spAutoFit/>
          </a:bodyPr>
          <a:lstStyle>
            <a:lvl1pPr defTabSz="509567">
              <a:defRPr sz="1200" b="1">
                <a:solidFill>
                  <a:srgbClr val="FFFFFF"/>
                </a:solidFill>
                <a:latin typeface="Akkurat Pro"/>
                <a:ea typeface="Akkurat Pro"/>
                <a:cs typeface="Akkurat Pro"/>
                <a:sym typeface="Akkurat Pro"/>
              </a:defRPr>
            </a:lvl1pPr>
          </a:lstStyle>
          <a:p>
            <a:pPr defTabSz="254732">
              <a:defRPr/>
            </a:pPr>
            <a:r>
              <a:rPr lang="zh-CN" altLang="en-US"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家庭</a:t>
            </a:r>
            <a:endParaRPr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101" name="图片 271" descr="图片 271"/>
          <p:cNvPicPr>
            <a:picLocks noChangeAspect="1"/>
          </p:cNvPicPr>
          <p:nvPr/>
        </p:nvPicPr>
        <p:blipFill>
          <a:blip r:embed="rId6">
            <a:extLst/>
          </a:blip>
          <a:stretch>
            <a:fillRect/>
          </a:stretch>
        </p:blipFill>
        <p:spPr>
          <a:xfrm>
            <a:off x="9338183" y="4218883"/>
            <a:ext cx="626771" cy="452104"/>
          </a:xfrm>
          <a:prstGeom prst="rect">
            <a:avLst/>
          </a:prstGeom>
          <a:ln w="12700">
            <a:miter lim="400000"/>
          </a:ln>
        </p:spPr>
      </p:pic>
      <p:sp>
        <p:nvSpPr>
          <p:cNvPr id="102" name="文本框 272"/>
          <p:cNvSpPr txBox="1"/>
          <p:nvPr/>
        </p:nvSpPr>
        <p:spPr>
          <a:xfrm>
            <a:off x="9419190" y="4667862"/>
            <a:ext cx="377771" cy="17010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5676" tIns="15676" rIns="15676" bIns="15676" anchor="ctr">
            <a:spAutoFit/>
          </a:bodyPr>
          <a:lstStyle>
            <a:lvl1pPr defTabSz="509567">
              <a:defRPr sz="1200" b="1">
                <a:solidFill>
                  <a:srgbClr val="FFFFFF"/>
                </a:solidFill>
                <a:latin typeface="Akkurat Pro"/>
                <a:ea typeface="Akkurat Pro"/>
                <a:cs typeface="Akkurat Pro"/>
                <a:sym typeface="Akkurat Pro"/>
              </a:defRPr>
            </a:lvl1pPr>
          </a:lstStyle>
          <a:p>
            <a:pPr defTabSz="254732">
              <a:defRPr/>
            </a:pPr>
            <a:r>
              <a:rPr lang="zh-CN" altLang="en-US"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车联网</a:t>
            </a:r>
            <a:endParaRPr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103" name="图片 280" descr="图片 280"/>
          <p:cNvPicPr>
            <a:picLocks noChangeAspect="1"/>
          </p:cNvPicPr>
          <p:nvPr/>
        </p:nvPicPr>
        <p:blipFill>
          <a:blip r:embed="rId7">
            <a:extLst/>
          </a:blip>
          <a:stretch>
            <a:fillRect/>
          </a:stretch>
        </p:blipFill>
        <p:spPr>
          <a:xfrm>
            <a:off x="7274010" y="4935958"/>
            <a:ext cx="580625" cy="422074"/>
          </a:xfrm>
          <a:prstGeom prst="rect">
            <a:avLst/>
          </a:prstGeom>
          <a:ln w="12700">
            <a:miter lim="400000"/>
          </a:ln>
        </p:spPr>
      </p:pic>
      <p:sp>
        <p:nvSpPr>
          <p:cNvPr id="104" name="文本框 281"/>
          <p:cNvSpPr txBox="1"/>
          <p:nvPr/>
        </p:nvSpPr>
        <p:spPr>
          <a:xfrm>
            <a:off x="7383612" y="5377764"/>
            <a:ext cx="262400" cy="17010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5676" tIns="15676" rIns="15676" bIns="15676" anchor="ctr">
            <a:spAutoFit/>
          </a:bodyPr>
          <a:lstStyle>
            <a:lvl1pPr defTabSz="509567">
              <a:defRPr sz="1200" b="1">
                <a:solidFill>
                  <a:srgbClr val="FFFFFF"/>
                </a:solidFill>
                <a:latin typeface="Akkurat Pro"/>
                <a:ea typeface="Akkurat Pro"/>
                <a:cs typeface="Akkurat Pro"/>
                <a:sym typeface="Akkurat Pro"/>
              </a:defRPr>
            </a:lvl1pPr>
          </a:lstStyle>
          <a:p>
            <a:pPr defTabSz="254732">
              <a:defRPr/>
            </a:pPr>
            <a:r>
              <a:rPr lang="zh-CN" altLang="en-US"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物流</a:t>
            </a:r>
            <a:endParaRPr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105" name="图片 282" descr="图片 282"/>
          <p:cNvPicPr>
            <a:picLocks noChangeAspect="1"/>
          </p:cNvPicPr>
          <p:nvPr/>
        </p:nvPicPr>
        <p:blipFill>
          <a:blip r:embed="rId8">
            <a:extLst/>
          </a:blip>
          <a:stretch>
            <a:fillRect/>
          </a:stretch>
        </p:blipFill>
        <p:spPr>
          <a:xfrm>
            <a:off x="7961953" y="4937471"/>
            <a:ext cx="567241" cy="411822"/>
          </a:xfrm>
          <a:prstGeom prst="rect">
            <a:avLst/>
          </a:prstGeom>
          <a:ln w="12700">
            <a:miter lim="400000"/>
          </a:ln>
        </p:spPr>
      </p:pic>
      <p:sp>
        <p:nvSpPr>
          <p:cNvPr id="106" name="文本框 283"/>
          <p:cNvSpPr txBox="1"/>
          <p:nvPr/>
        </p:nvSpPr>
        <p:spPr>
          <a:xfrm>
            <a:off x="8075485" y="5383587"/>
            <a:ext cx="262400" cy="17010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5676" tIns="15676" rIns="15676" bIns="15676" anchor="ctr">
            <a:spAutoFit/>
          </a:bodyPr>
          <a:lstStyle>
            <a:lvl1pPr defTabSz="509567">
              <a:defRPr sz="1200" b="1">
                <a:solidFill>
                  <a:srgbClr val="FFFFFF"/>
                </a:solidFill>
                <a:latin typeface="Akkurat Pro"/>
                <a:ea typeface="Akkurat Pro"/>
                <a:cs typeface="Akkurat Pro"/>
                <a:sym typeface="Akkurat Pro"/>
              </a:defRPr>
            </a:lvl1pPr>
          </a:lstStyle>
          <a:p>
            <a:pPr defTabSz="254732">
              <a:defRPr/>
            </a:pPr>
            <a:r>
              <a:rPr lang="zh-CN" altLang="en-US"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医疗</a:t>
            </a:r>
            <a:endParaRPr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107" name="图片 284" descr="图片 284"/>
          <p:cNvPicPr>
            <a:picLocks noChangeAspect="1"/>
          </p:cNvPicPr>
          <p:nvPr/>
        </p:nvPicPr>
        <p:blipFill>
          <a:blip r:embed="rId9">
            <a:extLst/>
          </a:blip>
          <a:stretch>
            <a:fillRect/>
          </a:stretch>
        </p:blipFill>
        <p:spPr>
          <a:xfrm>
            <a:off x="8638756" y="4924356"/>
            <a:ext cx="618034" cy="448698"/>
          </a:xfrm>
          <a:prstGeom prst="rect">
            <a:avLst/>
          </a:prstGeom>
          <a:ln w="12700">
            <a:miter lim="400000"/>
          </a:ln>
        </p:spPr>
      </p:pic>
      <p:sp>
        <p:nvSpPr>
          <p:cNvPr id="108" name="文本框 285"/>
          <p:cNvSpPr txBox="1"/>
          <p:nvPr/>
        </p:nvSpPr>
        <p:spPr>
          <a:xfrm>
            <a:off x="8776859" y="5383587"/>
            <a:ext cx="262400" cy="17010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5676" tIns="15676" rIns="15676" bIns="15676" anchor="ctr">
            <a:spAutoFit/>
          </a:bodyPr>
          <a:lstStyle>
            <a:lvl1pPr defTabSz="509567">
              <a:defRPr sz="1200" b="1">
                <a:solidFill>
                  <a:srgbClr val="FFFFFF"/>
                </a:solidFill>
                <a:latin typeface="Akkurat Pro"/>
                <a:ea typeface="Akkurat Pro"/>
                <a:cs typeface="Akkurat Pro"/>
                <a:sym typeface="Akkurat Pro"/>
              </a:defRPr>
            </a:lvl1pPr>
          </a:lstStyle>
          <a:p>
            <a:pPr defTabSz="254732">
              <a:defRPr/>
            </a:pPr>
            <a:r>
              <a:rPr lang="zh-CN" altLang="en-US"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园区</a:t>
            </a:r>
            <a:endParaRPr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109" name="图片 286" descr="图片 286"/>
          <p:cNvPicPr>
            <a:picLocks noChangeAspect="1"/>
          </p:cNvPicPr>
          <p:nvPr/>
        </p:nvPicPr>
        <p:blipFill>
          <a:blip r:embed="rId10">
            <a:extLst/>
          </a:blip>
          <a:stretch>
            <a:fillRect/>
          </a:stretch>
        </p:blipFill>
        <p:spPr>
          <a:xfrm>
            <a:off x="9356760" y="4930766"/>
            <a:ext cx="605016" cy="439284"/>
          </a:xfrm>
          <a:prstGeom prst="rect">
            <a:avLst/>
          </a:prstGeom>
          <a:ln w="12700">
            <a:miter lim="400000"/>
          </a:ln>
        </p:spPr>
      </p:pic>
      <p:sp>
        <p:nvSpPr>
          <p:cNvPr id="110" name="文本框 287"/>
          <p:cNvSpPr txBox="1"/>
          <p:nvPr/>
        </p:nvSpPr>
        <p:spPr>
          <a:xfrm>
            <a:off x="9475834" y="5392942"/>
            <a:ext cx="262400" cy="17010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5676" tIns="15676" rIns="15676" bIns="15676" anchor="ctr">
            <a:spAutoFit/>
          </a:bodyPr>
          <a:lstStyle>
            <a:lvl1pPr defTabSz="509567">
              <a:defRPr sz="1200" b="1">
                <a:solidFill>
                  <a:srgbClr val="FFFFFF"/>
                </a:solidFill>
                <a:latin typeface="Akkurat Pro"/>
                <a:ea typeface="Akkurat Pro"/>
                <a:cs typeface="Akkurat Pro"/>
                <a:sym typeface="Akkurat Pro"/>
              </a:defRPr>
            </a:lvl1pPr>
          </a:lstStyle>
          <a:p>
            <a:pPr defTabSz="254732">
              <a:defRPr/>
            </a:pPr>
            <a:r>
              <a:rPr lang="zh-CN" altLang="en-US"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制造</a:t>
            </a:r>
            <a:endParaRPr sz="900" b="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12" name="矩形 111"/>
          <p:cNvSpPr/>
          <p:nvPr/>
        </p:nvSpPr>
        <p:spPr>
          <a:xfrm>
            <a:off x="8060230" y="2264460"/>
            <a:ext cx="937928" cy="418907"/>
          </a:xfrm>
          <a:prstGeom prst="rect">
            <a:avLst/>
          </a:prstGeom>
          <a:gradFill>
            <a:gsLst>
              <a:gs pos="0">
                <a:srgbClr val="3F9AFF">
                  <a:alpha val="50000"/>
                </a:srgbClr>
              </a:gs>
              <a:gs pos="100000">
                <a:srgbClr val="3F9AFF">
                  <a:alpha val="0"/>
                </a:srgb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a:r>
              <a:rPr lang="en-US" altLang="zh-CN" sz="12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NLP</a:t>
            </a:r>
            <a:endParaRPr lang="zh-CN" altLang="en-US" sz="12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13" name="矩形 112"/>
          <p:cNvSpPr/>
          <p:nvPr/>
        </p:nvSpPr>
        <p:spPr>
          <a:xfrm>
            <a:off x="9138069" y="2264459"/>
            <a:ext cx="937928" cy="418907"/>
          </a:xfrm>
          <a:prstGeom prst="rect">
            <a:avLst/>
          </a:prstGeom>
          <a:gradFill>
            <a:gsLst>
              <a:gs pos="0">
                <a:srgbClr val="3F9AFF">
                  <a:alpha val="50000"/>
                </a:srgbClr>
              </a:gs>
              <a:gs pos="100000">
                <a:srgbClr val="3F9AFF">
                  <a:alpha val="0"/>
                </a:srgb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a:r>
              <a:rPr lang="zh-CN" altLang="en-US" sz="12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推荐</a:t>
            </a:r>
          </a:p>
        </p:txBody>
      </p:sp>
      <p:sp>
        <p:nvSpPr>
          <p:cNvPr id="114" name="矩形 113"/>
          <p:cNvSpPr/>
          <p:nvPr/>
        </p:nvSpPr>
        <p:spPr>
          <a:xfrm>
            <a:off x="7006343" y="2827502"/>
            <a:ext cx="937928" cy="418907"/>
          </a:xfrm>
          <a:prstGeom prst="rect">
            <a:avLst/>
          </a:prstGeom>
          <a:gradFill>
            <a:gsLst>
              <a:gs pos="0">
                <a:srgbClr val="3F9AFF">
                  <a:alpha val="50000"/>
                </a:srgbClr>
              </a:gs>
              <a:gs pos="100000">
                <a:srgbClr val="3F9AFF">
                  <a:alpha val="0"/>
                </a:srgb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a:r>
              <a:rPr lang="en-US" altLang="zh-CN" sz="12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GNN</a:t>
            </a:r>
            <a:endParaRPr lang="zh-CN" altLang="en-US" sz="12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15" name="矩形 114"/>
          <p:cNvSpPr/>
          <p:nvPr/>
        </p:nvSpPr>
        <p:spPr>
          <a:xfrm>
            <a:off x="8060229" y="2827083"/>
            <a:ext cx="937928" cy="418907"/>
          </a:xfrm>
          <a:prstGeom prst="rect">
            <a:avLst/>
          </a:prstGeom>
          <a:gradFill>
            <a:gsLst>
              <a:gs pos="0">
                <a:srgbClr val="3F9AFF">
                  <a:alpha val="50000"/>
                </a:srgbClr>
              </a:gs>
              <a:gs pos="100000">
                <a:srgbClr val="3F9AFF">
                  <a:alpha val="0"/>
                </a:srgb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a:r>
              <a:rPr lang="en-US" altLang="zh-CN" sz="12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RL</a:t>
            </a:r>
            <a:endParaRPr lang="zh-CN" altLang="en-US" sz="12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16" name="矩形 115"/>
          <p:cNvSpPr/>
          <p:nvPr/>
        </p:nvSpPr>
        <p:spPr>
          <a:xfrm>
            <a:off x="9138068" y="2827082"/>
            <a:ext cx="937928" cy="418907"/>
          </a:xfrm>
          <a:prstGeom prst="rect">
            <a:avLst/>
          </a:prstGeom>
          <a:gradFill>
            <a:gsLst>
              <a:gs pos="0">
                <a:srgbClr val="3F9AFF">
                  <a:alpha val="50000"/>
                </a:srgbClr>
              </a:gs>
              <a:gs pos="100000">
                <a:srgbClr val="3F9AFF">
                  <a:alpha val="0"/>
                </a:srgb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a:r>
              <a:rPr lang="en-US" altLang="zh-CN" sz="12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a:t>
            </a:r>
            <a:endParaRPr lang="zh-CN" altLang="en-US" sz="12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17" name="圆角矩形 104">
            <a:extLst>
              <a:ext uri="{FF2B5EF4-FFF2-40B4-BE49-F238E27FC236}">
                <a16:creationId xmlns:a16="http://schemas.microsoft.com/office/drawing/2014/main" id="{E51F8F84-6CE6-1646-9DFD-2C652DA5F370}"/>
              </a:ext>
            </a:extLst>
          </p:cNvPr>
          <p:cNvSpPr/>
          <p:nvPr/>
        </p:nvSpPr>
        <p:spPr>
          <a:xfrm>
            <a:off x="786058" y="5297742"/>
            <a:ext cx="4956185" cy="398406"/>
          </a:xfrm>
          <a:prstGeom prst="roundRect">
            <a:avLst>
              <a:gd name="adj" fmla="val 19398"/>
            </a:avLst>
          </a:prstGeom>
          <a:solidFill>
            <a:srgbClr val="CEE1F2"/>
          </a:solidFill>
          <a:ln w="19050" cap="flat" cmpd="sng" algn="ctr">
            <a:noFill/>
            <a:prstDash val="solid"/>
            <a:miter lim="800000"/>
          </a:ln>
          <a:effectLst>
            <a:outerShdw blurRad="63500" sx="102000" sy="102000" algn="ctr" rotWithShape="0">
              <a:prstClr val="black">
                <a:alpha val="10000"/>
              </a:prstClr>
            </a:outerShdw>
          </a:effectLst>
        </p:spPr>
        <p:txBody>
          <a:bodyPr rtlCol="0" anchor="ctr"/>
          <a:lstStyle/>
          <a:p>
            <a:pPr algn="ctr" defTabSz="801688" fontAlgn="base">
              <a:spcBef>
                <a:spcPct val="0"/>
              </a:spcBef>
              <a:spcAft>
                <a:spcPct val="0"/>
              </a:spcAft>
              <a:defRPr/>
            </a:pPr>
            <a:r>
              <a:rPr lang="zh-CN" altLang="en-US" b="1" kern="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处理器：</a:t>
            </a:r>
            <a:r>
              <a:rPr lang="en-US" altLang="zh-CN" b="1" kern="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 NPU </a:t>
            </a:r>
            <a:r>
              <a:rPr lang="zh-CN" altLang="en-US" b="1" kern="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a:t>
            </a:r>
            <a:r>
              <a:rPr lang="en-US" altLang="zh-CN" b="1" kern="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GPU</a:t>
            </a:r>
            <a:r>
              <a:rPr lang="zh-CN" altLang="en-US" b="1" kern="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a:t>
            </a:r>
            <a:r>
              <a:rPr lang="en-US" altLang="zh-CN" b="1" kern="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CPU</a:t>
            </a:r>
            <a:endParaRPr lang="zh-CN" altLang="en-US" b="1" kern="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18" name="文本框 117">
            <a:extLst>
              <a:ext uri="{FF2B5EF4-FFF2-40B4-BE49-F238E27FC236}">
                <a16:creationId xmlns:a16="http://schemas.microsoft.com/office/drawing/2014/main" id="{F3CB55DF-6A43-4908-A6B0-66C5A7B27E8C}"/>
              </a:ext>
            </a:extLst>
          </p:cNvPr>
          <p:cNvSpPr txBox="1"/>
          <p:nvPr/>
        </p:nvSpPr>
        <p:spPr>
          <a:xfrm>
            <a:off x="568679" y="176703"/>
            <a:ext cx="7658100" cy="523220"/>
          </a:xfrm>
          <a:prstGeom prst="rect">
            <a:avLst/>
          </a:prstGeom>
          <a:noFill/>
        </p:spPr>
        <p:txBody>
          <a:bodyPr wrap="square" rtlCol="0">
            <a:spAutoFit/>
          </a:bodyPr>
          <a:lstStyle/>
          <a:p>
            <a:r>
              <a:rPr lang="zh-CN" altLang="en-US"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全场景</a:t>
            </a:r>
            <a:r>
              <a:rPr lang="en-US" altLang="zh-CN"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计算框架</a:t>
            </a:r>
          </a:p>
        </p:txBody>
      </p:sp>
      <p:sp>
        <p:nvSpPr>
          <p:cNvPr id="119" name="上箭头 118"/>
          <p:cNvSpPr/>
          <p:nvPr/>
        </p:nvSpPr>
        <p:spPr>
          <a:xfrm rot="5400000">
            <a:off x="6053585" y="3338906"/>
            <a:ext cx="396002" cy="598376"/>
          </a:xfrm>
          <a:prstGeom prst="upArrow">
            <a:avLst/>
          </a:prstGeom>
          <a:solidFill>
            <a:srgbClr val="3F9AFF"/>
          </a:solidFill>
          <a:ln w="12700" cap="flat" cmpd="sng" algn="ctr">
            <a:solidFill>
              <a:srgbClr val="0070C0"/>
            </a:solidFill>
            <a:prstDash val="solid"/>
            <a:miter lim="800000"/>
          </a:ln>
          <a:effectLst/>
        </p:spPr>
        <p:txBody>
          <a:bodyPr rtlCol="0" anchor="ctr"/>
          <a:lstStyle/>
          <a:p>
            <a:pPr algn="ctr" defTabSz="914034">
              <a:defRPr/>
            </a:pPr>
            <a:endParaRPr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26" name="矩形 125"/>
          <p:cNvSpPr/>
          <p:nvPr/>
        </p:nvSpPr>
        <p:spPr>
          <a:xfrm>
            <a:off x="2513675" y="3956633"/>
            <a:ext cx="3014821" cy="432000"/>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计算图编译</a:t>
            </a:r>
          </a:p>
        </p:txBody>
      </p:sp>
      <p:sp>
        <p:nvSpPr>
          <p:cNvPr id="127" name="矩形 126"/>
          <p:cNvSpPr/>
          <p:nvPr/>
        </p:nvSpPr>
        <p:spPr>
          <a:xfrm>
            <a:off x="953851" y="3966406"/>
            <a:ext cx="1276049" cy="694800"/>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2438546" hangingPunct="0"/>
            <a:endParaRPr lang="en-US" altLang="zh-CN" sz="10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algn="ctr" defTabSz="495300">
              <a:spcBef>
                <a:spcPts val="300"/>
              </a:spcBef>
            </a:pPr>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企业级安全可信</a:t>
            </a:r>
            <a:endParaRPr lang="en-US" altLang="zh-CN"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algn="ctr" defTabSz="495300">
              <a:spcBef>
                <a:spcPts val="300"/>
              </a:spcBef>
            </a:pPr>
            <a:r>
              <a:rPr lang="en-US" altLang="zh-CN" sz="1000" dirty="0" err="1">
                <a:solidFill>
                  <a:srgbClr val="1D1D1A"/>
                </a:solidFill>
                <a:latin typeface="Huawei Sans" panose="020C0503030203020204" pitchFamily="34" charset="0"/>
                <a:ea typeface="微软雅黑" panose="020B0503020204020204" pitchFamily="34" charset="-122"/>
                <a:cs typeface="Huawei Sans" panose="020C0503030203020204" pitchFamily="34" charset="0"/>
              </a:rPr>
              <a:t>MindArmour</a:t>
            </a:r>
            <a:endParaRPr lang="en-US" altLang="zh-CN" sz="10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algn="ctr" defTabSz="2438546" hangingPunct="0"/>
            <a:endParaRPr lang="en-US" altLang="zh-CN" sz="10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28" name="圆角矩形 127"/>
          <p:cNvSpPr/>
          <p:nvPr/>
        </p:nvSpPr>
        <p:spPr>
          <a:xfrm>
            <a:off x="2504654" y="4444023"/>
            <a:ext cx="3022125" cy="432000"/>
          </a:xfrm>
          <a:prstGeom prst="roundRect">
            <a:avLst>
              <a:gd name="adj" fmla="val 5180"/>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端</a:t>
            </a:r>
            <a:r>
              <a:rPr lang="en-US" altLang="zh-CN"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边</a:t>
            </a:r>
            <a:r>
              <a:rPr lang="en-US" altLang="zh-CN"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云按需协作分布式并行架构</a:t>
            </a:r>
          </a:p>
        </p:txBody>
      </p:sp>
      <p:sp>
        <p:nvSpPr>
          <p:cNvPr id="130" name="圆角矩形 129"/>
          <p:cNvSpPr/>
          <p:nvPr/>
        </p:nvSpPr>
        <p:spPr>
          <a:xfrm>
            <a:off x="2537823" y="3469243"/>
            <a:ext cx="3026406" cy="432000"/>
          </a:xfrm>
          <a:prstGeom prst="roundRect">
            <a:avLst>
              <a:gd name="adj" fmla="val 5180"/>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r>
              <a:rPr lang="en-US" altLang="zh-CN"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ME</a:t>
            </a:r>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 全场景统一</a:t>
            </a:r>
            <a:r>
              <a:rPr lang="en-US" altLang="zh-CN"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API</a:t>
            </a:r>
          </a:p>
        </p:txBody>
      </p:sp>
      <p:sp>
        <p:nvSpPr>
          <p:cNvPr id="131" name="矩形 130"/>
          <p:cNvSpPr/>
          <p:nvPr/>
        </p:nvSpPr>
        <p:spPr>
          <a:xfrm>
            <a:off x="969154" y="2960147"/>
            <a:ext cx="1276049" cy="695210"/>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495300">
              <a:spcBef>
                <a:spcPts val="300"/>
              </a:spcBef>
            </a:pPr>
            <a:endParaRPr lang="en-US" altLang="zh-CN" sz="10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algn="ctr" defTabSz="495300">
              <a:spcBef>
                <a:spcPts val="300"/>
              </a:spcBef>
            </a:pPr>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可视化调优</a:t>
            </a:r>
            <a:endParaRPr lang="en-US" altLang="zh-CN"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algn="ctr" defTabSz="495300">
              <a:spcBef>
                <a:spcPts val="300"/>
              </a:spcBef>
            </a:pPr>
            <a:r>
              <a:rPr lang="en-US" altLang="zh-CN" sz="1000" dirty="0" err="1">
                <a:solidFill>
                  <a:srgbClr val="1D1D1A"/>
                </a:solidFill>
                <a:latin typeface="Huawei Sans" panose="020C0503030203020204" pitchFamily="34" charset="0"/>
                <a:ea typeface="微软雅黑" panose="020B0503020204020204" pitchFamily="34" charset="-122"/>
                <a:cs typeface="Huawei Sans" panose="020C0503030203020204" pitchFamily="34" charset="0"/>
              </a:rPr>
              <a:t>MindInsight</a:t>
            </a:r>
            <a:endParaRPr lang="en-US" altLang="zh-CN" sz="10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algn="ctr" defTabSz="495300">
              <a:spcBef>
                <a:spcPts val="300"/>
              </a:spcBef>
            </a:pPr>
            <a:endParaRPr lang="zh-CN" altLang="en-US" sz="10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32" name="圆角矩形 131"/>
          <p:cNvSpPr/>
          <p:nvPr/>
        </p:nvSpPr>
        <p:spPr>
          <a:xfrm>
            <a:off x="2537823" y="2981853"/>
            <a:ext cx="3014823" cy="432000"/>
          </a:xfrm>
          <a:prstGeom prst="roundRect">
            <a:avLst>
              <a:gd name="adj" fmla="val 5180"/>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领域扩展库</a:t>
            </a:r>
          </a:p>
        </p:txBody>
      </p:sp>
      <p:cxnSp>
        <p:nvCxnSpPr>
          <p:cNvPr id="133" name="直接连接符 132"/>
          <p:cNvCxnSpPr/>
          <p:nvPr/>
        </p:nvCxnSpPr>
        <p:spPr>
          <a:xfrm>
            <a:off x="2373424" y="2981853"/>
            <a:ext cx="0" cy="1753700"/>
          </a:xfrm>
          <a:prstGeom prst="line">
            <a:avLst/>
          </a:prstGeom>
          <a:noFill/>
          <a:ln w="6350" cap="flat" cmpd="sng" algn="ctr">
            <a:solidFill>
              <a:srgbClr val="666666">
                <a:lumMod val="75000"/>
              </a:srgbClr>
            </a:solidFill>
            <a:prstDash val="dash"/>
            <a:miter lim="800000"/>
          </a:ln>
          <a:effectLst/>
        </p:spPr>
      </p:cxnSp>
      <p:sp>
        <p:nvSpPr>
          <p:cNvPr id="2" name="矩形 1"/>
          <p:cNvSpPr/>
          <p:nvPr/>
        </p:nvSpPr>
        <p:spPr>
          <a:xfrm>
            <a:off x="1318260" y="1889760"/>
            <a:ext cx="4168140" cy="662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微软雅黑" panose="020B0503020204020204" pitchFamily="34" charset="-122"/>
              <a:cs typeface="Huawei Sans" panose="020C0503030203020204" pitchFamily="34" charset="0"/>
            </a:endParaRPr>
          </a:p>
        </p:txBody>
      </p:sp>
      <p:sp>
        <p:nvSpPr>
          <p:cNvPr id="3" name="矩形 2"/>
          <p:cNvSpPr/>
          <p:nvPr/>
        </p:nvSpPr>
        <p:spPr>
          <a:xfrm>
            <a:off x="944055" y="2003274"/>
            <a:ext cx="4599221" cy="923138"/>
          </a:xfrm>
          <a:prstGeom prst="rect">
            <a:avLst/>
          </a:prstGeom>
        </p:spPr>
        <p:txBody>
          <a:bodyPr wrap="square">
            <a:spAutoFit/>
          </a:bodyPr>
          <a:lstStyle/>
          <a:p>
            <a:pPr lvl="0" algn="ctr" defTabSz="254732">
              <a:lnSpc>
                <a:spcPct val="150000"/>
              </a:lnSpc>
              <a:defRPr sz="1600">
                <a:latin typeface="Arial"/>
                <a:ea typeface="Arial"/>
                <a:cs typeface="Arial"/>
                <a:sym typeface="Arial"/>
              </a:defRPr>
            </a:pPr>
            <a:r>
              <a:rPr lang="en-US" altLang="zh-CN" sz="1999" b="1" dirty="0" err="1">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Arial"/>
              </a:rPr>
              <a:t>MindSpore</a:t>
            </a:r>
            <a:r>
              <a:rPr lang="en-US" altLang="zh-CN" sz="1999"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Arial"/>
              </a:rPr>
              <a:t> </a:t>
            </a:r>
          </a:p>
          <a:p>
            <a:pPr lvl="0" algn="ctr" defTabSz="254732">
              <a:lnSpc>
                <a:spcPct val="150000"/>
              </a:lnSpc>
              <a:defRPr sz="1600">
                <a:latin typeface="Arial"/>
                <a:ea typeface="Arial"/>
                <a:cs typeface="Arial"/>
                <a:sym typeface="Arial"/>
              </a:defRPr>
            </a:pPr>
            <a:r>
              <a:rPr lang="zh-CN" altLang="en-US" dirty="0">
                <a:latin typeface="Huawei Sans" panose="020C0503030203020204" pitchFamily="34" charset="0"/>
                <a:ea typeface="微软雅黑" panose="020B0503020204020204" pitchFamily="34" charset="-122"/>
                <a:cs typeface="Huawei Sans" panose="020C0503030203020204" pitchFamily="34" charset="0"/>
                <a:sym typeface="Arial"/>
              </a:rPr>
              <a:t>端、边、云协同与统一的训练推理框架</a:t>
            </a:r>
          </a:p>
        </p:txBody>
      </p:sp>
      <p:sp>
        <p:nvSpPr>
          <p:cNvPr id="4" name="灯片编号占位符 3"/>
          <p:cNvSpPr>
            <a:spLocks noGrp="1"/>
          </p:cNvSpPr>
          <p:nvPr>
            <p:ph type="sldNum" sz="quarter" idx="12"/>
          </p:nvPr>
        </p:nvSpPr>
        <p:spPr>
          <a:xfrm>
            <a:off x="852023" y="6356349"/>
            <a:ext cx="2743200" cy="365125"/>
          </a:xfrm>
        </p:spPr>
        <p:txBody>
          <a:bodyPr/>
          <a:lstStyle/>
          <a:p>
            <a:pPr algn="l"/>
            <a:fld id="{121F91D6-B666-4B05-8BB0-A162590E5748}" type="slidenum">
              <a:rPr lang="zh-CN" altLang="en-US" smtClean="0"/>
              <a:pPr algn="l"/>
              <a:t>11</a:t>
            </a:fld>
            <a:endParaRPr lang="zh-CN" altLang="en-US" dirty="0"/>
          </a:p>
        </p:txBody>
      </p:sp>
    </p:spTree>
    <p:extLst>
      <p:ext uri="{BB962C8B-B14F-4D97-AF65-F5344CB8AC3E}">
        <p14:creationId xmlns:p14="http://schemas.microsoft.com/office/powerpoint/2010/main" val="221857749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a:extLst>
              <a:ext uri="{FF2B5EF4-FFF2-40B4-BE49-F238E27FC236}">
                <a16:creationId xmlns:a16="http://schemas.microsoft.com/office/drawing/2014/main" id="{F3CB55DF-6A43-4908-A6B0-66C5A7B27E8C}"/>
              </a:ext>
            </a:extLst>
          </p:cNvPr>
          <p:cNvSpPr txBox="1"/>
          <p:nvPr/>
        </p:nvSpPr>
        <p:spPr>
          <a:xfrm>
            <a:off x="568679" y="176703"/>
            <a:ext cx="10259412" cy="523220"/>
          </a:xfrm>
          <a:prstGeom prst="rect">
            <a:avLst/>
          </a:prstGeom>
          <a:noFill/>
        </p:spPr>
        <p:txBody>
          <a:bodyPr wrap="square" rtlCol="0">
            <a:spAutoFit/>
          </a:bodyPr>
          <a:lstStyle>
            <a:defPPr>
              <a:defRPr lang="en-US"/>
            </a:defPPr>
            <a:lvl1pPr>
              <a:defRPr sz="28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err="1">
                <a:sym typeface="+mn-lt"/>
              </a:rPr>
              <a:t>ModelZoo</a:t>
            </a:r>
            <a:r>
              <a:rPr lang="en-US" altLang="zh-CN" dirty="0">
                <a:sym typeface="+mn-lt"/>
              </a:rPr>
              <a:t> </a:t>
            </a:r>
            <a:r>
              <a:rPr lang="zh-CN" altLang="en-US" spc="300" dirty="0">
                <a:sym typeface="+mn-lt"/>
              </a:rPr>
              <a:t>覆盖全场景主流网络模型</a:t>
            </a:r>
            <a:endParaRPr lang="zh-CN" altLang="en-US" spc="300" dirty="0"/>
          </a:p>
        </p:txBody>
      </p:sp>
      <p:pic>
        <p:nvPicPr>
          <p:cNvPr id="14" name="图片 13"/>
          <p:cNvPicPr>
            <a:picLocks noChangeAspect="1"/>
          </p:cNvPicPr>
          <p:nvPr/>
        </p:nvPicPr>
        <p:blipFill>
          <a:blip r:embed="rId3"/>
          <a:stretch>
            <a:fillRect/>
          </a:stretch>
        </p:blipFill>
        <p:spPr>
          <a:xfrm>
            <a:off x="12512754" y="5279050"/>
            <a:ext cx="2170989" cy="1036913"/>
          </a:xfrm>
          <a:prstGeom prst="rect">
            <a:avLst/>
          </a:prstGeom>
        </p:spPr>
      </p:pic>
      <p:sp>
        <p:nvSpPr>
          <p:cNvPr id="2" name="灯片编号占位符 1"/>
          <p:cNvSpPr>
            <a:spLocks noGrp="1"/>
          </p:cNvSpPr>
          <p:nvPr>
            <p:ph type="sldNum" sz="quarter" idx="12"/>
          </p:nvPr>
        </p:nvSpPr>
        <p:spPr>
          <a:xfrm>
            <a:off x="841863" y="6356349"/>
            <a:ext cx="2743200" cy="365125"/>
          </a:xfrm>
        </p:spPr>
        <p:txBody>
          <a:bodyPr/>
          <a:lstStyle/>
          <a:p>
            <a:pPr algn="l"/>
            <a:fld id="{121F91D6-B666-4B05-8BB0-A162590E5748}" type="slidenum">
              <a:rPr lang="zh-CN" altLang="en-US" smtClean="0"/>
              <a:pPr algn="l"/>
              <a:t>12</a:t>
            </a:fld>
            <a:endParaRPr lang="zh-CN" altLang="en-US" dirty="0"/>
          </a:p>
        </p:txBody>
      </p:sp>
      <p:sp>
        <p:nvSpPr>
          <p:cNvPr id="9" name="文本框 8"/>
          <p:cNvSpPr txBox="1"/>
          <p:nvPr/>
        </p:nvSpPr>
        <p:spPr>
          <a:xfrm>
            <a:off x="807196" y="5382009"/>
            <a:ext cx="10496439" cy="830997"/>
          </a:xfrm>
          <a:prstGeom prst="rect">
            <a:avLst/>
          </a:prstGeom>
          <a:noFill/>
        </p:spPr>
        <p:txBody>
          <a:bodyPr wrap="square" rtlCol="0">
            <a:spAutoFit/>
          </a:bodyPr>
          <a:lstStyle/>
          <a:p>
            <a:pPr algn="ctr">
              <a:lnSpc>
                <a:spcPct val="150000"/>
              </a:lnSpc>
            </a:pPr>
            <a:r>
              <a:rPr lang="en-US" altLang="zh-CN" sz="1600" b="1" kern="0" dirty="0" err="1">
                <a:solidFill>
                  <a:srgbClr val="1D1D1A"/>
                </a:solidFill>
                <a:latin typeface="Huawei Sans" panose="020C0503030203020204" pitchFamily="34" charset="0"/>
                <a:ea typeface="微软雅黑" panose="020B0503020204020204" pitchFamily="34" charset="-122"/>
                <a:cs typeface="Huawei Sans" panose="020C0503030203020204" pitchFamily="34" charset="0"/>
              </a:rPr>
              <a:t>MindSpore</a:t>
            </a:r>
            <a:r>
              <a:rPr lang="en-US" altLang="zh-CN" sz="16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 </a:t>
            </a:r>
            <a:r>
              <a:rPr lang="en-US" altLang="zh-CN" sz="1600" b="1" kern="0" dirty="0" err="1">
                <a:solidFill>
                  <a:srgbClr val="1D1D1A"/>
                </a:solidFill>
                <a:latin typeface="Huawei Sans" panose="020C0503030203020204" pitchFamily="34" charset="0"/>
                <a:ea typeface="微软雅黑" panose="020B0503020204020204" pitchFamily="34" charset="-122"/>
                <a:cs typeface="Huawei Sans" panose="020C0503030203020204" pitchFamily="34" charset="0"/>
              </a:rPr>
              <a:t>ModelZoo</a:t>
            </a:r>
            <a:r>
              <a:rPr lang="en-US" altLang="zh-CN" sz="16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 2020</a:t>
            </a:r>
            <a:r>
              <a:rPr lang="zh-CN" altLang="en-US" sz="16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支持</a:t>
            </a:r>
            <a:r>
              <a:rPr lang="en-US" altLang="zh-CN" sz="1600" b="1" kern="0" dirty="0">
                <a:solidFill>
                  <a:srgbClr val="FF0000"/>
                </a:solidFill>
                <a:latin typeface="Huawei Sans" panose="020C0503030203020204" pitchFamily="34" charset="0"/>
                <a:ea typeface="微软雅黑" panose="020B0503020204020204" pitchFamily="34" charset="-122"/>
                <a:cs typeface="Huawei Sans" panose="020C0503030203020204" pitchFamily="34" charset="0"/>
              </a:rPr>
              <a:t>150</a:t>
            </a:r>
            <a:r>
              <a:rPr lang="en-US" altLang="zh-CN" sz="16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6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网络模型（ </a:t>
            </a:r>
            <a:r>
              <a:rPr lang="en-US" altLang="zh-CN" sz="1600" b="1" kern="0" dirty="0">
                <a:solidFill>
                  <a:srgbClr val="FF0000"/>
                </a:solidFill>
                <a:latin typeface="Huawei Sans" panose="020C0503030203020204" pitchFamily="34" charset="0"/>
                <a:ea typeface="微软雅黑" panose="020B0503020204020204" pitchFamily="34" charset="-122"/>
                <a:cs typeface="Huawei Sans" panose="020C0503030203020204" pitchFamily="34" charset="0"/>
              </a:rPr>
              <a:t>40</a:t>
            </a:r>
            <a:r>
              <a:rPr lang="en-US" altLang="zh-CN" sz="16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 </a:t>
            </a:r>
            <a:r>
              <a:rPr lang="zh-CN" altLang="en-US" sz="16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标准网络），覆盖</a:t>
            </a:r>
            <a:r>
              <a:rPr lang="en-US" altLang="zh-CN" sz="16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CV/NLP/</a:t>
            </a:r>
            <a:r>
              <a:rPr lang="zh-CN" altLang="en-US" sz="16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推荐等主流场景，</a:t>
            </a:r>
            <a:endParaRPr lang="en-US" altLang="zh-CN" sz="16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algn="ctr">
              <a:lnSpc>
                <a:spcPct val="150000"/>
              </a:lnSpc>
            </a:pPr>
            <a:r>
              <a:rPr lang="zh-CN" altLang="en-US" sz="16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典型网络（</a:t>
            </a:r>
            <a:r>
              <a:rPr lang="en-US" altLang="zh-CN" sz="16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Resnet50/Bert</a:t>
            </a:r>
            <a:r>
              <a:rPr lang="zh-CN" altLang="en-US" sz="16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）性能达到</a:t>
            </a:r>
            <a:r>
              <a:rPr lang="en-US" altLang="zh-CN" sz="16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NV+TF 2</a:t>
            </a:r>
            <a:r>
              <a:rPr lang="zh-CN" altLang="en-US" sz="16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倍</a:t>
            </a:r>
            <a:endParaRPr lang="zh-CN" altLang="en-US" sz="14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0" name="矩形 9"/>
          <p:cNvSpPr/>
          <p:nvPr/>
        </p:nvSpPr>
        <p:spPr>
          <a:xfrm>
            <a:off x="842121" y="1196975"/>
            <a:ext cx="2880000" cy="3955593"/>
          </a:xfrm>
          <a:prstGeom prst="rect">
            <a:avLst/>
          </a:prstGeom>
          <a:gradFill>
            <a:gsLst>
              <a:gs pos="0">
                <a:srgbClr val="3F9AFF">
                  <a:alpha val="50000"/>
                </a:srgbClr>
              </a:gs>
              <a:gs pos="100000">
                <a:srgbClr val="3F9AFF">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200000"/>
              </a:lnSpc>
            </a:pPr>
            <a:r>
              <a:rPr lang="en-US" altLang="zh-CN" b="1"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CV</a:t>
            </a:r>
            <a:r>
              <a:rPr lang="zh-CN" altLang="en-US" b="1"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类模型</a:t>
            </a:r>
            <a:endParaRPr lang="en-US" altLang="zh-CN" b="1"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ResNet50</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Yolo V3</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VGG16</a:t>
            </a:r>
          </a:p>
          <a:p>
            <a:pPr algn="ctr" fontAlgn="ctr">
              <a:spcBef>
                <a:spcPts val="600"/>
              </a:spcBef>
              <a:spcAft>
                <a:spcPts val="600"/>
              </a:spcAft>
            </a:pPr>
            <a:r>
              <a:rPr lang="en-US"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SSD</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sz="1400" dirty="0" err="1">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DeepLab</a:t>
            </a:r>
            <a:r>
              <a:rPr lang="en-US"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 V3</a:t>
            </a:r>
          </a:p>
          <a:p>
            <a:pPr algn="ctr" fontAlgn="ctr">
              <a:spcBef>
                <a:spcPts val="600"/>
              </a:spcBef>
              <a:spcAft>
                <a:spcPts val="600"/>
              </a:spcAft>
            </a:pPr>
            <a:r>
              <a:rPr lang="en-US"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Mask-RCNN</a:t>
            </a:r>
          </a:p>
          <a:p>
            <a:pPr algn="ctr" fontAlgn="ctr">
              <a:spcBef>
                <a:spcPts val="600"/>
              </a:spcBef>
              <a:spcAft>
                <a:spcPts val="600"/>
              </a:spcAft>
            </a:pPr>
            <a:r>
              <a:rPr lang="en-US"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endParaRPr lang="zh-CN" altLang="en-US"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endParaRPr lang="en-US" altLang="zh-CN"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endParaRPr lang="en-US" altLang="zh-CN"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endParaRPr lang="en-US" altLang="zh-CN"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1" name="矩形 10"/>
          <p:cNvSpPr/>
          <p:nvPr/>
        </p:nvSpPr>
        <p:spPr>
          <a:xfrm>
            <a:off x="4652121" y="1196975"/>
            <a:ext cx="2880000" cy="3955593"/>
          </a:xfrm>
          <a:prstGeom prst="rect">
            <a:avLst/>
          </a:prstGeom>
          <a:gradFill>
            <a:gsLst>
              <a:gs pos="0">
                <a:srgbClr val="3F9AFF">
                  <a:alpha val="50000"/>
                </a:srgbClr>
              </a:gs>
              <a:gs pos="100000">
                <a:srgbClr val="3F9AFF">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200000"/>
              </a:lnSpc>
            </a:pPr>
            <a:r>
              <a:rPr lang="en-US" altLang="zh-CN" b="1"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NLP</a:t>
            </a:r>
            <a:r>
              <a:rPr lang="zh-CN" altLang="en-US" b="1"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类模型</a:t>
            </a:r>
            <a:endParaRPr lang="en-US" altLang="zh-CN" b="1"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Bert-Base/Large</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MASS</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spcBef>
                <a:spcPts val="600"/>
              </a:spcBef>
              <a:spcAft>
                <a:spcPts val="600"/>
              </a:spcAft>
            </a:pPr>
            <a:r>
              <a:rPr lang="en-US"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Transformer</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sz="1400" dirty="0" err="1">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WarpCTC</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sz="1400" dirty="0" err="1">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TinyBert</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sz="1400" dirty="0" err="1">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PSENet</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endParaRPr lang="zh-CN" altLang="en-US"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endParaRPr lang="en-US" altLang="zh-CN"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endParaRPr lang="en-US" altLang="zh-CN"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endParaRPr lang="en-US" altLang="zh-CN"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2" name="矩形 11"/>
          <p:cNvSpPr/>
          <p:nvPr/>
        </p:nvSpPr>
        <p:spPr>
          <a:xfrm>
            <a:off x="8462121" y="1196975"/>
            <a:ext cx="2880000" cy="3955593"/>
          </a:xfrm>
          <a:prstGeom prst="rect">
            <a:avLst/>
          </a:prstGeom>
          <a:gradFill>
            <a:gsLst>
              <a:gs pos="0">
                <a:srgbClr val="3F9AFF">
                  <a:alpha val="50000"/>
                </a:srgbClr>
              </a:gs>
              <a:gs pos="100000">
                <a:srgbClr val="3F9AFF">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200000"/>
              </a:lnSpc>
            </a:pPr>
            <a:r>
              <a:rPr lang="zh-CN" altLang="en-US" b="1"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推荐类模型</a:t>
            </a:r>
            <a:endParaRPr lang="en-US" altLang="zh-CN" b="1"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sz="1400" dirty="0" err="1">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DeepFM</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sz="1400" dirty="0" err="1">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Wide&amp;Deep</a:t>
            </a:r>
            <a:endParaRPr lang="en-US"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endParaRPr lang="en-US"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b="1"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GNN</a:t>
            </a:r>
            <a:r>
              <a:rPr lang="zh-CN" altLang="en-US" b="1"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类模型</a:t>
            </a:r>
            <a:endParaRPr lang="en-US" altLang="zh-CN" b="1"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spcBef>
                <a:spcPts val="600"/>
              </a:spcBef>
              <a:spcAft>
                <a:spcPts val="600"/>
              </a:spcAft>
            </a:pPr>
            <a:r>
              <a:rPr lang="en-US"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GCN</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fontAlgn="ctr">
              <a:spcBef>
                <a:spcPts val="600"/>
              </a:spcBef>
              <a:spcAft>
                <a:spcPts val="600"/>
              </a:spcAft>
            </a:pPr>
            <a:r>
              <a:rPr lang="en-US"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GAT</a:t>
            </a:r>
          </a:p>
          <a:p>
            <a:pPr algn="ctr" fontAlgn="ctr">
              <a:spcBef>
                <a:spcPts val="600"/>
              </a:spcBef>
              <a:spcAft>
                <a:spcPts val="600"/>
              </a:spcAft>
            </a:pPr>
            <a:r>
              <a:rPr lang="en-US"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a:t>
            </a:r>
            <a:endParaRPr lang="zh-CN" altLang="zh-CN" sz="14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endParaRPr lang="zh-CN" altLang="en-US"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endParaRPr lang="en-US" altLang="zh-CN"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endParaRPr lang="en-US" altLang="zh-CN"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a:endParaRPr lang="en-US" altLang="zh-CN"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spTree>
    <p:extLst>
      <p:ext uri="{BB962C8B-B14F-4D97-AF65-F5344CB8AC3E}">
        <p14:creationId xmlns:p14="http://schemas.microsoft.com/office/powerpoint/2010/main" val="423209799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custDataLst>
              <p:tags r:id="rId2"/>
            </p:custDataLst>
          </p:nvPr>
        </p:nvSpPr>
        <p:spPr bwMode="auto">
          <a:xfrm>
            <a:off x="6002338" y="0"/>
            <a:ext cx="71755" cy="6858000"/>
          </a:xfrm>
          <a:prstGeom prst="rect">
            <a:avLst/>
          </a:prstGeom>
          <a:solidFill>
            <a:srgbClr val="75B7FF"/>
          </a:solidFill>
          <a:ln w="19050">
            <a:noFill/>
            <a:round/>
          </a:ln>
        </p:spPr>
        <p:txBody>
          <a:bodyPr anchor="ctr"/>
          <a:lstStyle/>
          <a:p>
            <a:pPr algn="ctr">
              <a:lnSpc>
                <a:spcPct val="120000"/>
              </a:lnSpc>
            </a:pPr>
            <a:endParaRPr>
              <a:solidFill>
                <a:srgbClr val="000000"/>
              </a:solidFill>
              <a:sym typeface="Arial" panose="020B0604020202090204" pitchFamily="34" charset="0"/>
            </a:endParaRPr>
          </a:p>
        </p:txBody>
      </p:sp>
      <p:sp>
        <p:nvSpPr>
          <p:cNvPr id="37" name="椭圆 36"/>
          <p:cNvSpPr/>
          <p:nvPr>
            <p:custDataLst>
              <p:tags r:id="rId3"/>
            </p:custDataLst>
          </p:nvPr>
        </p:nvSpPr>
        <p:spPr bwMode="auto">
          <a:xfrm>
            <a:off x="5703888" y="3825705"/>
            <a:ext cx="635000" cy="635000"/>
          </a:xfrm>
          <a:prstGeom prst="ellipse">
            <a:avLst/>
          </a:prstGeom>
          <a:solidFill>
            <a:srgbClr val="75B7FF"/>
          </a:solidFill>
          <a:ln w="57150">
            <a:noFill/>
            <a:round/>
          </a:ln>
        </p:spPr>
        <p:txBody>
          <a:bodyPr rot="0" spcFirstLastPara="0" vert="horz" wrap="square" lIns="91440" tIns="46800" rIns="91440" bIns="46800" anchor="ctr" anchorCtr="1" forceAA="0" compatLnSpc="1">
            <a:normAutofit/>
          </a:bodyPr>
          <a:lstStyle/>
          <a:p>
            <a:pPr algn="ctr">
              <a:lnSpc>
                <a:spcPct val="140000"/>
              </a:lnSpc>
            </a:pPr>
            <a:r>
              <a:rPr lang="en-US" altLang="zh-CN" sz="14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rPr>
              <a:t>03</a:t>
            </a:r>
          </a:p>
        </p:txBody>
      </p:sp>
      <p:sp>
        <p:nvSpPr>
          <p:cNvPr id="35" name="椭圆 34"/>
          <p:cNvSpPr/>
          <p:nvPr>
            <p:custDataLst>
              <p:tags r:id="rId4"/>
            </p:custDataLst>
          </p:nvPr>
        </p:nvSpPr>
        <p:spPr bwMode="auto">
          <a:xfrm>
            <a:off x="5704523" y="2514430"/>
            <a:ext cx="635000" cy="635000"/>
          </a:xfrm>
          <a:prstGeom prst="ellipse">
            <a:avLst/>
          </a:prstGeom>
          <a:solidFill>
            <a:srgbClr val="0070C0"/>
          </a:solidFill>
          <a:ln w="57150">
            <a:noFill/>
            <a:round/>
          </a:ln>
        </p:spPr>
        <p:txBody>
          <a:bodyPr rot="0" spcFirstLastPara="0" vert="horz" wrap="square" lIns="91440" tIns="46800" rIns="91440" bIns="46800" anchor="ctr" anchorCtr="1" forceAA="0" compatLnSpc="1">
            <a:normAutofit/>
          </a:bodyPr>
          <a:lstStyle/>
          <a:p>
            <a:pPr algn="ctr">
              <a:lnSpc>
                <a:spcPct val="140000"/>
              </a:lnSpc>
            </a:pPr>
            <a:r>
              <a:rPr lang="en-US" altLang="zh-CN" sz="14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rPr>
              <a:t>02</a:t>
            </a:r>
          </a:p>
        </p:txBody>
      </p:sp>
      <p:sp>
        <p:nvSpPr>
          <p:cNvPr id="34" name="椭圆 33"/>
          <p:cNvSpPr/>
          <p:nvPr>
            <p:custDataLst>
              <p:tags r:id="rId5"/>
            </p:custDataLst>
          </p:nvPr>
        </p:nvSpPr>
        <p:spPr bwMode="auto">
          <a:xfrm>
            <a:off x="5703888" y="1237905"/>
            <a:ext cx="635000" cy="635000"/>
          </a:xfrm>
          <a:prstGeom prst="ellipse">
            <a:avLst/>
          </a:prstGeom>
          <a:solidFill>
            <a:srgbClr val="3F9AFF"/>
          </a:solidFill>
          <a:ln w="57150">
            <a:noFill/>
            <a:round/>
          </a:ln>
        </p:spPr>
        <p:txBody>
          <a:bodyPr rot="0" spcFirstLastPara="0" vert="horz" wrap="square" lIns="91440" tIns="46800" rIns="91440" bIns="46800" anchor="ctr" anchorCtr="1" forceAA="0" compatLnSpc="1">
            <a:normAutofit/>
          </a:bodyPr>
          <a:lstStyle/>
          <a:p>
            <a:pPr algn="ctr"/>
            <a:r>
              <a:rPr lang="en-US" altLang="zh-CN" sz="14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rPr>
              <a:t>01</a:t>
            </a:r>
          </a:p>
        </p:txBody>
      </p:sp>
      <p:sp>
        <p:nvSpPr>
          <p:cNvPr id="17" name="文本框 16"/>
          <p:cNvSpPr txBox="1"/>
          <p:nvPr/>
        </p:nvSpPr>
        <p:spPr>
          <a:xfrm>
            <a:off x="249079" y="290351"/>
            <a:ext cx="3043555" cy="1014730"/>
          </a:xfrm>
          <a:prstGeom prst="rect">
            <a:avLst/>
          </a:prstGeom>
          <a:noFill/>
        </p:spPr>
        <p:txBody>
          <a:bodyPr wrap="square" rtlCol="0">
            <a:spAutoFit/>
          </a:bodyPr>
          <a:lstStyle/>
          <a:p>
            <a:r>
              <a:rPr lang="zh-CN" altLang="en-US" sz="6000" dirty="0">
                <a:solidFill>
                  <a:srgbClr val="75B7FF"/>
                </a:solidFill>
                <a:latin typeface="Huawei Sans" panose="020C0503030203020204" pitchFamily="34" charset="0"/>
                <a:ea typeface="微软雅黑" panose="020B0503020204020204" pitchFamily="34" charset="-122"/>
                <a:cs typeface="Huawei Sans" panose="020C0503030203020204" pitchFamily="34" charset="0"/>
              </a:rPr>
              <a:t>目录</a:t>
            </a:r>
          </a:p>
        </p:txBody>
      </p:sp>
      <p:sp>
        <p:nvSpPr>
          <p:cNvPr id="18" name="文本框 17"/>
          <p:cNvSpPr txBox="1"/>
          <p:nvPr/>
        </p:nvSpPr>
        <p:spPr>
          <a:xfrm>
            <a:off x="307542" y="1194157"/>
            <a:ext cx="1785620" cy="521970"/>
          </a:xfrm>
          <a:prstGeom prst="rect">
            <a:avLst/>
          </a:prstGeom>
          <a:noFill/>
        </p:spPr>
        <p:txBody>
          <a:bodyPr wrap="square" rtlCol="0">
            <a:spAutoFit/>
          </a:bodyPr>
          <a:lstStyle/>
          <a:p>
            <a:r>
              <a:rPr lang="en-US" altLang="zh-CN" sz="2800" dirty="0">
                <a:solidFill>
                  <a:srgbClr val="75B7FF"/>
                </a:solidFill>
                <a:latin typeface="Huawei Sans" panose="020C0503030203020204" pitchFamily="34" charset="0"/>
                <a:ea typeface="微软雅黑" panose="020B0503020204020204" pitchFamily="34" charset="-122"/>
                <a:cs typeface="Huawei Sans" panose="020C0503030203020204" pitchFamily="34" charset="0"/>
              </a:rPr>
              <a:t>contents</a:t>
            </a:r>
          </a:p>
        </p:txBody>
      </p:sp>
      <p:sp>
        <p:nvSpPr>
          <p:cNvPr id="2" name="椭圆 1"/>
          <p:cNvSpPr/>
          <p:nvPr/>
        </p:nvSpPr>
        <p:spPr>
          <a:xfrm>
            <a:off x="2598606" y="2660443"/>
            <a:ext cx="301625" cy="3016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3" name="直接连接符 2"/>
          <p:cNvCxnSpPr/>
          <p:nvPr/>
        </p:nvCxnSpPr>
        <p:spPr>
          <a:xfrm>
            <a:off x="2881181" y="2810938"/>
            <a:ext cx="277050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9164320" y="1405055"/>
            <a:ext cx="301625" cy="301625"/>
          </a:xfrm>
          <a:prstGeom prst="ellipse">
            <a:avLst/>
          </a:prstGeom>
          <a:solidFill>
            <a:srgbClr val="3F9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21" name="直接连接符 20"/>
          <p:cNvCxnSpPr/>
          <p:nvPr/>
        </p:nvCxnSpPr>
        <p:spPr>
          <a:xfrm>
            <a:off x="6393815" y="1556067"/>
            <a:ext cx="2770505" cy="0"/>
          </a:xfrm>
          <a:prstGeom prst="line">
            <a:avLst/>
          </a:prstGeom>
          <a:ln>
            <a:solidFill>
              <a:srgbClr val="3F9AFF"/>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2585145" y="5201299"/>
            <a:ext cx="301625" cy="301625"/>
          </a:xfrm>
          <a:prstGeom prst="ellipse">
            <a:avLst/>
          </a:prstGeom>
          <a:solidFill>
            <a:srgbClr val="75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26" name="直接连接符 25"/>
          <p:cNvCxnSpPr/>
          <p:nvPr/>
        </p:nvCxnSpPr>
        <p:spPr>
          <a:xfrm>
            <a:off x="2878764" y="5353064"/>
            <a:ext cx="2770505" cy="0"/>
          </a:xfrm>
          <a:prstGeom prst="line">
            <a:avLst/>
          </a:prstGeom>
          <a:ln>
            <a:solidFill>
              <a:srgbClr val="75B7FF"/>
            </a:soli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5650230" y="1183930"/>
            <a:ext cx="742315" cy="744220"/>
          </a:xfrm>
          <a:prstGeom prst="ellipse">
            <a:avLst/>
          </a:prstGeom>
          <a:noFill/>
          <a:ln>
            <a:solidFill>
              <a:srgbClr val="3F9AFF"/>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3" name="椭圆 42"/>
          <p:cNvSpPr/>
          <p:nvPr/>
        </p:nvSpPr>
        <p:spPr>
          <a:xfrm>
            <a:off x="5652770" y="2459820"/>
            <a:ext cx="742315" cy="744220"/>
          </a:xfrm>
          <a:prstGeom prst="ellipse">
            <a:avLst/>
          </a:prstGeom>
          <a:noFill/>
          <a:ln>
            <a:solidFill>
              <a:srgbClr val="0070C0"/>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5" name="椭圆 44"/>
          <p:cNvSpPr/>
          <p:nvPr/>
        </p:nvSpPr>
        <p:spPr>
          <a:xfrm>
            <a:off x="5652135" y="3769190"/>
            <a:ext cx="742315" cy="744220"/>
          </a:xfrm>
          <a:prstGeom prst="ellipse">
            <a:avLst/>
          </a:prstGeom>
          <a:noFill/>
          <a:ln>
            <a:solidFill>
              <a:srgbClr val="75B7FF"/>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 name="文本框 3"/>
          <p:cNvSpPr txBox="1"/>
          <p:nvPr/>
        </p:nvSpPr>
        <p:spPr>
          <a:xfrm>
            <a:off x="6631941" y="1186536"/>
            <a:ext cx="2286000" cy="369332"/>
          </a:xfrm>
          <a:prstGeom prst="rect">
            <a:avLst/>
          </a:prstGeom>
          <a:noFill/>
        </p:spPr>
        <p:txBody>
          <a:bodyPr wrap="square" rtlCol="0">
            <a:spAutoFit/>
          </a:bodyPr>
          <a:lstStyle/>
          <a:p>
            <a:pPr algn="ctr"/>
            <a:r>
              <a:rPr lang="zh-CN" altLang="en-US" b="1" spc="600" dirty="0">
                <a:latin typeface="Huawei Sans" panose="020C0503030203020204" pitchFamily="34" charset="0"/>
                <a:ea typeface="微软雅黑" panose="020B0503020204020204" pitchFamily="34" charset="-122"/>
                <a:cs typeface="Huawei Sans" panose="020C0503030203020204" pitchFamily="34" charset="0"/>
              </a:rPr>
              <a:t>开源框架介绍</a:t>
            </a:r>
          </a:p>
        </p:txBody>
      </p:sp>
      <p:sp>
        <p:nvSpPr>
          <p:cNvPr id="38" name="文本框 37"/>
          <p:cNvSpPr txBox="1"/>
          <p:nvPr/>
        </p:nvSpPr>
        <p:spPr>
          <a:xfrm>
            <a:off x="2968280" y="2445361"/>
            <a:ext cx="2594320" cy="369332"/>
          </a:xfrm>
          <a:prstGeom prst="rect">
            <a:avLst/>
          </a:prstGeom>
          <a:noFill/>
        </p:spPr>
        <p:txBody>
          <a:bodyPr wrap="square" rtlCol="0">
            <a:spAutoFit/>
          </a:bodyPr>
          <a:lstStyle/>
          <a:p>
            <a:pPr algn="ctr"/>
            <a:r>
              <a:rPr lang="zh-CN" altLang="en-US" b="1" spc="600"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关键特性</a:t>
            </a:r>
            <a:endParaRPr lang="en-US" altLang="zh-CN" b="1" spc="600" dirty="0">
              <a:solidFill>
                <a:srgbClr val="C00000"/>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0" name="文本框 39"/>
          <p:cNvSpPr txBox="1"/>
          <p:nvPr/>
        </p:nvSpPr>
        <p:spPr>
          <a:xfrm>
            <a:off x="3090494" y="4983732"/>
            <a:ext cx="2286000" cy="369332"/>
          </a:xfrm>
          <a:prstGeom prst="rect">
            <a:avLst/>
          </a:prstGeom>
          <a:noFill/>
        </p:spPr>
        <p:txBody>
          <a:bodyPr wrap="square" rtlCol="0">
            <a:spAutoFit/>
          </a:bodyPr>
          <a:lstStyle/>
          <a:p>
            <a:pPr algn="ctr"/>
            <a:r>
              <a:rPr lang="zh-CN" altLang="en-US" b="1" spc="600" dirty="0">
                <a:solidFill>
                  <a:srgbClr val="000000"/>
                </a:solidFill>
                <a:latin typeface="Huawei Sans" panose="020C0503030203020204" pitchFamily="34" charset="0"/>
                <a:ea typeface="微软雅黑" panose="020B0503020204020204" pitchFamily="34" charset="-122"/>
                <a:cs typeface="Huawei Sans" panose="020C0503030203020204" pitchFamily="34" charset="0"/>
              </a:rPr>
              <a:t>社区发展</a:t>
            </a:r>
          </a:p>
        </p:txBody>
      </p:sp>
      <p:sp>
        <p:nvSpPr>
          <p:cNvPr id="47" name="椭圆 46"/>
          <p:cNvSpPr/>
          <p:nvPr>
            <p:custDataLst>
              <p:tags r:id="rId6"/>
            </p:custDataLst>
          </p:nvPr>
        </p:nvSpPr>
        <p:spPr bwMode="auto">
          <a:xfrm>
            <a:off x="5711525" y="5042787"/>
            <a:ext cx="635000" cy="635000"/>
          </a:xfrm>
          <a:prstGeom prst="ellipse">
            <a:avLst/>
          </a:prstGeom>
          <a:solidFill>
            <a:srgbClr val="75B7FF"/>
          </a:solidFill>
          <a:ln w="57150">
            <a:noFill/>
            <a:round/>
          </a:ln>
        </p:spPr>
        <p:txBody>
          <a:bodyPr rot="0" spcFirstLastPara="0" vert="horz" wrap="square" lIns="91440" tIns="46800" rIns="91440" bIns="46800" anchor="ctr" anchorCtr="1" forceAA="0" compatLnSpc="1">
            <a:normAutofit/>
          </a:bodyPr>
          <a:lstStyle/>
          <a:p>
            <a:pPr algn="ctr">
              <a:lnSpc>
                <a:spcPct val="140000"/>
              </a:lnSpc>
            </a:pPr>
            <a:r>
              <a:rPr lang="en-US" altLang="zh-CN" sz="14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rPr>
              <a:t>04</a:t>
            </a:r>
          </a:p>
        </p:txBody>
      </p:sp>
      <p:sp>
        <p:nvSpPr>
          <p:cNvPr id="52" name="椭圆 51"/>
          <p:cNvSpPr/>
          <p:nvPr/>
        </p:nvSpPr>
        <p:spPr>
          <a:xfrm>
            <a:off x="5659755" y="4983732"/>
            <a:ext cx="742315" cy="744220"/>
          </a:xfrm>
          <a:prstGeom prst="ellipse">
            <a:avLst/>
          </a:prstGeom>
          <a:noFill/>
          <a:ln>
            <a:solidFill>
              <a:srgbClr val="75B7FF"/>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8" name="椭圆 57"/>
          <p:cNvSpPr/>
          <p:nvPr/>
        </p:nvSpPr>
        <p:spPr>
          <a:xfrm>
            <a:off x="9162415" y="3979873"/>
            <a:ext cx="301625" cy="301625"/>
          </a:xfrm>
          <a:prstGeom prst="ellipse">
            <a:avLst/>
          </a:prstGeom>
          <a:solidFill>
            <a:srgbClr val="75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59" name="直接连接符 58"/>
          <p:cNvCxnSpPr/>
          <p:nvPr/>
        </p:nvCxnSpPr>
        <p:spPr>
          <a:xfrm>
            <a:off x="6391910" y="4139893"/>
            <a:ext cx="2770505" cy="0"/>
          </a:xfrm>
          <a:prstGeom prst="line">
            <a:avLst/>
          </a:prstGeom>
          <a:ln>
            <a:solidFill>
              <a:srgbClr val="75B7FF"/>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6625907" y="3770561"/>
            <a:ext cx="2286000" cy="369332"/>
          </a:xfrm>
          <a:prstGeom prst="rect">
            <a:avLst/>
          </a:prstGeom>
          <a:noFill/>
        </p:spPr>
        <p:txBody>
          <a:bodyPr wrap="square" rtlCol="0">
            <a:spAutoFit/>
          </a:bodyPr>
          <a:lstStyle/>
          <a:p>
            <a:pPr algn="ctr"/>
            <a:r>
              <a:rPr lang="zh-CN" altLang="en-US" b="1" spc="600" dirty="0">
                <a:solidFill>
                  <a:srgbClr val="000000"/>
                </a:solidFill>
                <a:latin typeface="Huawei Sans" panose="020C0503030203020204" pitchFamily="34" charset="0"/>
                <a:ea typeface="微软雅黑" panose="020B0503020204020204" pitchFamily="34" charset="-122"/>
                <a:cs typeface="Huawei Sans" panose="020C0503030203020204" pitchFamily="34" charset="0"/>
              </a:rPr>
              <a:t>应用案例</a:t>
            </a:r>
          </a:p>
        </p:txBody>
      </p:sp>
      <p:sp>
        <p:nvSpPr>
          <p:cNvPr id="10" name="灯片编号占位符 9"/>
          <p:cNvSpPr>
            <a:spLocks noGrp="1"/>
          </p:cNvSpPr>
          <p:nvPr>
            <p:ph type="sldNum" sz="quarter" idx="12"/>
          </p:nvPr>
        </p:nvSpPr>
        <p:spPr/>
        <p:txBody>
          <a:bodyPr/>
          <a:lstStyle/>
          <a:p>
            <a:fld id="{49AE70B2-8BF9-45C0-BB95-33D1B9D3A854}"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176792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F3CB55DF-6A43-4908-A6B0-66C5A7B27E8C}"/>
              </a:ext>
            </a:extLst>
          </p:cNvPr>
          <p:cNvSpPr txBox="1"/>
          <p:nvPr/>
        </p:nvSpPr>
        <p:spPr>
          <a:xfrm>
            <a:off x="551745" y="159769"/>
            <a:ext cx="10259412" cy="523220"/>
          </a:xfrm>
          <a:prstGeom prst="rect">
            <a:avLst/>
          </a:prstGeom>
          <a:noFill/>
        </p:spPr>
        <p:txBody>
          <a:bodyPr wrap="square" rtlCol="0">
            <a:spAutoFit/>
          </a:bodyPr>
          <a:lstStyle/>
          <a:p>
            <a:pPr>
              <a:defRPr/>
            </a:pP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以</a:t>
            </a:r>
            <a:r>
              <a:rPr lang="en-US" altLang="zh-CN"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开发者为中心，提升开发效率和执行性能，拓展更多应用</a:t>
            </a:r>
          </a:p>
        </p:txBody>
      </p:sp>
      <p:sp>
        <p:nvSpPr>
          <p:cNvPr id="43" name="文本框 42"/>
          <p:cNvSpPr txBox="1"/>
          <p:nvPr/>
        </p:nvSpPr>
        <p:spPr>
          <a:xfrm>
            <a:off x="6807375" y="1203548"/>
            <a:ext cx="4297806" cy="4860000"/>
          </a:xfrm>
          <a:prstGeom prst="rect">
            <a:avLst/>
          </a:prstGeom>
          <a:solidFill>
            <a:schemeClr val="bg1">
              <a:lumMod val="95000"/>
            </a:schemeClr>
          </a:solidFill>
          <a:ln>
            <a:solidFill>
              <a:srgbClr val="0070C0"/>
            </a:solidFill>
          </a:ln>
        </p:spPr>
        <p:txBody>
          <a:bodyPr wrap="square" rtlCol="0">
            <a:spAutoFit/>
          </a:bodyPr>
          <a:lstStyle/>
          <a:p>
            <a:pPr algn="ctr" defTabSz="913838">
              <a:lnSpc>
                <a:spcPts val="1690"/>
              </a:lnSpc>
            </a:pPr>
            <a:endParaRPr lang="en-US" altLang="zh-CN"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algn="ctr" defTabSz="913838">
              <a:lnSpc>
                <a:spcPts val="1690"/>
              </a:lnSpc>
            </a:pPr>
            <a:endParaRPr lang="en-US" altLang="zh-CN"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342660" indent="-342660" defTabSz="913838">
              <a:lnSpc>
                <a:spcPts val="1690"/>
              </a:lnSpc>
              <a:buFont typeface="+mj-ea"/>
              <a:buAutoNum type="circleNumDbPlain"/>
            </a:pPr>
            <a:endParaRPr lang="en-US" altLang="zh-CN"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342660" indent="-342660" defTabSz="913838">
              <a:lnSpc>
                <a:spcPts val="1690"/>
              </a:lnSpc>
              <a:buFont typeface="+mj-ea"/>
              <a:buAutoNum type="circleNumDbPlain"/>
            </a:pPr>
            <a:endParaRPr lang="en-US" altLang="zh-CN"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5" name="矩形 44"/>
          <p:cNvSpPr/>
          <p:nvPr/>
        </p:nvSpPr>
        <p:spPr>
          <a:xfrm>
            <a:off x="1560219" y="1196975"/>
            <a:ext cx="5098485" cy="630849"/>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lnSpc>
                <a:spcPct val="150000"/>
              </a:lnSpc>
              <a:defRPr/>
            </a:pPr>
            <a:r>
              <a:rPr lang="en-US" altLang="zh-CN" sz="1200" kern="0" dirty="0" err="1">
                <a:solidFill>
                  <a:srgbClr val="1D1D1A"/>
                </a:solidFill>
                <a:latin typeface="Huawei Sans" panose="020C0503030203020204" pitchFamily="34" charset="0"/>
                <a:ea typeface="微软雅黑" panose="020B0503020204020204" pitchFamily="34" charset="-122"/>
                <a:cs typeface="Huawei Sans" panose="020C0503030203020204" pitchFamily="34" charset="0"/>
              </a:rPr>
              <a:t>MindSpore</a:t>
            </a:r>
            <a:r>
              <a:rPr lang="en-US" altLang="zh-CN"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 Extend</a:t>
            </a:r>
          </a:p>
          <a:p>
            <a:pPr algn="ctr" defTabSz="914034">
              <a:lnSpc>
                <a:spcPct val="150000"/>
              </a:lnSpc>
              <a:defRPr/>
            </a:pPr>
            <a:r>
              <a:rPr lang="zh-CN" altLang="en-US"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科学计算</a:t>
            </a:r>
            <a:r>
              <a:rPr lang="en-US" altLang="zh-CN"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/GNN/</a:t>
            </a:r>
            <a:r>
              <a:rPr lang="zh-CN" altLang="en-US"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深度概率编程</a:t>
            </a:r>
            <a:r>
              <a:rPr lang="en-US" altLang="zh-CN"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t>
            </a:r>
            <a:endParaRPr lang="zh-CN" altLang="en-US"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5" name="矩形 64"/>
          <p:cNvSpPr/>
          <p:nvPr/>
        </p:nvSpPr>
        <p:spPr>
          <a:xfrm>
            <a:off x="1563670" y="1982776"/>
            <a:ext cx="1175459" cy="1009401"/>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nchorCtr="0"/>
          <a:lstStyle/>
          <a:p>
            <a:pPr algn="ctr" defTabSz="914034">
              <a:lnSpc>
                <a:spcPct val="150000"/>
              </a:lnSpc>
              <a:defRPr/>
            </a:pPr>
            <a:r>
              <a:rPr lang="en-US" altLang="zh-CN" sz="1200" kern="0" dirty="0" err="1">
                <a:solidFill>
                  <a:srgbClr val="1D1D1A"/>
                </a:solidFill>
                <a:latin typeface="Huawei Sans" panose="020C0503030203020204" pitchFamily="34" charset="0"/>
                <a:ea typeface="微软雅黑" panose="020B0503020204020204" pitchFamily="34" charset="-122"/>
                <a:cs typeface="Huawei Sans" panose="020C0503030203020204" pitchFamily="34" charset="0"/>
              </a:rPr>
              <a:t>ModelZoo</a:t>
            </a:r>
            <a:endParaRPr lang="zh-CN" altLang="en-US"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7" name="矩形 46"/>
          <p:cNvSpPr/>
          <p:nvPr/>
        </p:nvSpPr>
        <p:spPr>
          <a:xfrm>
            <a:off x="1560218" y="5002680"/>
            <a:ext cx="5090321" cy="371386"/>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914034">
              <a:defRPr/>
            </a:pPr>
            <a:r>
              <a:rPr lang="zh-CN" altLang="en-US"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端</a:t>
            </a:r>
            <a:r>
              <a:rPr lang="en-US" altLang="zh-CN"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边</a:t>
            </a:r>
            <a:r>
              <a:rPr lang="en-US" altLang="zh-CN"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云按需协作分布式架构（部署、调度、通信等）</a:t>
            </a:r>
          </a:p>
        </p:txBody>
      </p:sp>
      <p:sp>
        <p:nvSpPr>
          <p:cNvPr id="48" name="矩形 47"/>
          <p:cNvSpPr/>
          <p:nvPr/>
        </p:nvSpPr>
        <p:spPr>
          <a:xfrm>
            <a:off x="2820222" y="3090575"/>
            <a:ext cx="3838482" cy="1813195"/>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pPr algn="ctr" defTabSz="914034">
              <a:lnSpc>
                <a:spcPct val="200000"/>
              </a:lnSpc>
              <a:defRPr/>
            </a:pPr>
            <a:r>
              <a:rPr lang="en-US" altLang="zh-CN" sz="1200" b="1" kern="0" dirty="0" err="1">
                <a:solidFill>
                  <a:srgbClr val="1D1D1A"/>
                </a:solidFill>
                <a:latin typeface="Huawei Sans" panose="020C0503030203020204" pitchFamily="34" charset="0"/>
                <a:ea typeface="微软雅黑" panose="020B0503020204020204" pitchFamily="34" charset="-122"/>
                <a:cs typeface="Huawei Sans" panose="020C0503030203020204" pitchFamily="34" charset="0"/>
              </a:rPr>
              <a:t>MindCompiler</a:t>
            </a:r>
            <a:endParaRPr lang="en-US" altLang="zh-CN" sz="12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9" name="矩形 58"/>
          <p:cNvSpPr/>
          <p:nvPr/>
        </p:nvSpPr>
        <p:spPr>
          <a:xfrm>
            <a:off x="1560218" y="5637365"/>
            <a:ext cx="5098487" cy="399620"/>
          </a:xfrm>
          <a:prstGeom prst="rect">
            <a:avLst/>
          </a:prstGeom>
          <a:solidFill>
            <a:schemeClr val="bg1">
              <a:lumMod val="95000"/>
            </a:schemeClr>
          </a:solidFill>
          <a:ln w="12700" cap="flat" cmpd="sng" algn="ctr">
            <a:solidFill>
              <a:srgbClr val="1D1D1A"/>
            </a:solidFill>
            <a:prstDash val="solid"/>
            <a:miter lim="800000"/>
          </a:ln>
          <a:effectLst/>
        </p:spPr>
        <p:txBody>
          <a:bodyPr rtlCol="0" anchor="ctr"/>
          <a:lstStyle/>
          <a:p>
            <a:pPr algn="ctr" defTabSz="914034">
              <a:defRPr/>
            </a:pPr>
            <a:endParaRPr lang="zh-CN" altLang="en-US" sz="1799" kern="0" dirty="0">
              <a:solidFill>
                <a:srgbClr val="666666"/>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1" name="矩形 60"/>
          <p:cNvSpPr/>
          <p:nvPr/>
        </p:nvSpPr>
        <p:spPr>
          <a:xfrm>
            <a:off x="2060177" y="5698459"/>
            <a:ext cx="1080000" cy="287815"/>
          </a:xfrm>
          <a:prstGeom prst="rect">
            <a:avLst/>
          </a:prstGeom>
          <a:solidFill>
            <a:srgbClr val="EBEBEB">
              <a:lumMod val="90000"/>
            </a:srgbClr>
          </a:solidFill>
          <a:ln w="12700" cap="flat" cmpd="sng" algn="ctr">
            <a:noFill/>
            <a:prstDash val="solid"/>
            <a:miter lim="800000"/>
          </a:ln>
          <a:effectLst/>
        </p:spPr>
        <p:txBody>
          <a:bodyPr rtlCol="0" anchor="ctr"/>
          <a:lstStyle/>
          <a:p>
            <a:pPr algn="ctr" defTabSz="914034">
              <a:defRPr/>
            </a:pPr>
            <a:r>
              <a:rPr lang="en-US" altLang="zh-CN" sz="1399"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NPU</a:t>
            </a:r>
            <a:endParaRPr lang="zh-CN" altLang="en-US" sz="1399" kern="0" dirty="0">
              <a:solidFill>
                <a:srgbClr val="666666"/>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2" name="矩形 61"/>
          <p:cNvSpPr/>
          <p:nvPr/>
        </p:nvSpPr>
        <p:spPr>
          <a:xfrm>
            <a:off x="3573417" y="5698459"/>
            <a:ext cx="1080000" cy="287815"/>
          </a:xfrm>
          <a:prstGeom prst="rect">
            <a:avLst/>
          </a:prstGeom>
          <a:solidFill>
            <a:srgbClr val="EBEBEB">
              <a:lumMod val="90000"/>
            </a:srgbClr>
          </a:solidFill>
          <a:ln w="12700" cap="flat" cmpd="sng" algn="ctr">
            <a:noFill/>
            <a:prstDash val="solid"/>
            <a:miter lim="800000"/>
          </a:ln>
          <a:effectLst/>
        </p:spPr>
        <p:txBody>
          <a:bodyPr rtlCol="0" anchor="ctr"/>
          <a:lstStyle/>
          <a:p>
            <a:pPr algn="ctr" defTabSz="914034"/>
            <a:r>
              <a:rPr lang="en-US" altLang="zh-CN" sz="1399"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GPU</a:t>
            </a:r>
            <a:endParaRPr lang="zh-CN" altLang="en-US" sz="1399"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3" name="矩形 62"/>
          <p:cNvSpPr/>
          <p:nvPr/>
        </p:nvSpPr>
        <p:spPr>
          <a:xfrm>
            <a:off x="5086657" y="5698459"/>
            <a:ext cx="1080000" cy="287815"/>
          </a:xfrm>
          <a:prstGeom prst="rect">
            <a:avLst/>
          </a:prstGeom>
          <a:solidFill>
            <a:srgbClr val="EBEBEB">
              <a:lumMod val="90000"/>
            </a:srgbClr>
          </a:solidFill>
          <a:ln w="12700" cap="flat" cmpd="sng" algn="ctr">
            <a:noFill/>
            <a:prstDash val="solid"/>
            <a:miter lim="800000"/>
          </a:ln>
          <a:effectLst/>
        </p:spPr>
        <p:txBody>
          <a:bodyPr rtlCol="0" anchor="ctr"/>
          <a:lstStyle/>
          <a:p>
            <a:pPr algn="ctr" defTabSz="914034"/>
            <a:r>
              <a:rPr lang="en-US" altLang="zh-CN" sz="1399"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CPU</a:t>
            </a:r>
            <a:endParaRPr lang="zh-CN" altLang="en-US" sz="1399"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1" name="矩形 50"/>
          <p:cNvSpPr/>
          <p:nvPr/>
        </p:nvSpPr>
        <p:spPr>
          <a:xfrm>
            <a:off x="5353576" y="1982777"/>
            <a:ext cx="1296962" cy="1009402"/>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lnSpc>
                <a:spcPct val="150000"/>
              </a:lnSpc>
              <a:defRPr/>
            </a:pPr>
            <a:r>
              <a:rPr lang="en-US" altLang="zh-CN" sz="1200" b="1"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Python/Julia/</a:t>
            </a:r>
            <a:r>
              <a:rPr lang="zh-CN" altLang="en-US" sz="1200" b="1"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仓颉</a:t>
            </a:r>
            <a:r>
              <a:rPr lang="en-US" altLang="zh-CN" sz="1200" b="1"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/3rd</a:t>
            </a:r>
            <a:r>
              <a:rPr lang="zh-CN" altLang="en-US" sz="1200" b="1"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前端</a:t>
            </a:r>
            <a:endParaRPr lang="en-US" altLang="zh-CN" sz="1200" b="1"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defTabSz="914034">
              <a:lnSpc>
                <a:spcPct val="150000"/>
              </a:lnSpc>
              <a:defRPr/>
            </a:pPr>
            <a:r>
              <a:rPr lang="zh-CN" altLang="en-US" sz="12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多语言支持</a:t>
            </a:r>
          </a:p>
        </p:txBody>
      </p:sp>
      <p:sp>
        <p:nvSpPr>
          <p:cNvPr id="57" name="矩形 56"/>
          <p:cNvSpPr/>
          <p:nvPr/>
        </p:nvSpPr>
        <p:spPr>
          <a:xfrm>
            <a:off x="4813925" y="3755417"/>
            <a:ext cx="802800" cy="360000"/>
          </a:xfrm>
          <a:prstGeom prst="rect">
            <a:avLst/>
          </a:prstGeom>
          <a:solidFill>
            <a:srgbClr val="3F9AFF"/>
          </a:solidFill>
          <a:ln w="12700" cap="flat" cmpd="sng" algn="ctr">
            <a:noFill/>
            <a:prstDash val="solid"/>
            <a:miter lim="800000"/>
          </a:ln>
          <a:effectLst/>
        </p:spPr>
        <p:txBody>
          <a:bodyPr lIns="35986" tIns="35986" rIns="35986" bIns="35986" rtlCol="0" anchor="ctr"/>
          <a:lstStyle/>
          <a:p>
            <a:pPr algn="ctr" defTabSz="914034"/>
            <a:r>
              <a:rPr lang="zh-CN" altLang="en-US" sz="1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图算融合</a:t>
            </a:r>
          </a:p>
        </p:txBody>
      </p:sp>
      <p:sp>
        <p:nvSpPr>
          <p:cNvPr id="58" name="矩形 57"/>
          <p:cNvSpPr/>
          <p:nvPr/>
        </p:nvSpPr>
        <p:spPr>
          <a:xfrm>
            <a:off x="5743122" y="3755417"/>
            <a:ext cx="802800" cy="360000"/>
          </a:xfrm>
          <a:prstGeom prst="rect">
            <a:avLst/>
          </a:prstGeom>
          <a:solidFill>
            <a:srgbClr val="3F9AFF"/>
          </a:solidFill>
          <a:ln w="12700" cap="flat" cmpd="sng" algn="ctr">
            <a:noFill/>
            <a:prstDash val="solid"/>
            <a:miter lim="800000"/>
          </a:ln>
          <a:effectLst/>
        </p:spPr>
        <p:txBody>
          <a:bodyPr lIns="35986" tIns="35986" rIns="35986" bIns="35986" rtlCol="0" anchor="ctr"/>
          <a:lstStyle/>
          <a:p>
            <a:pPr algn="ctr" defTabSz="914034"/>
            <a:r>
              <a:rPr lang="en-US" altLang="zh-CN" sz="1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a:t>
            </a:r>
            <a:endParaRPr lang="zh-CN" altLang="en-US" sz="1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5" name="矩形 54"/>
          <p:cNvSpPr/>
          <p:nvPr/>
        </p:nvSpPr>
        <p:spPr>
          <a:xfrm>
            <a:off x="2955533" y="3755417"/>
            <a:ext cx="802800" cy="360000"/>
          </a:xfrm>
          <a:prstGeom prst="rect">
            <a:avLst/>
          </a:prstGeom>
          <a:solidFill>
            <a:srgbClr val="3F9AFF"/>
          </a:solidFill>
          <a:ln w="12700" cap="flat" cmpd="sng" algn="ctr">
            <a:noFill/>
            <a:prstDash val="solid"/>
            <a:miter lim="800000"/>
          </a:ln>
          <a:effectLst/>
        </p:spPr>
        <p:txBody>
          <a:bodyPr lIns="35986" tIns="35986" rIns="35986" bIns="35986" rtlCol="0" anchor="ctr"/>
          <a:lstStyle/>
          <a:p>
            <a:pPr algn="ctr" defTabSz="914034">
              <a:defRPr/>
            </a:pPr>
            <a:r>
              <a:rPr lang="zh-CN" altLang="en-US" sz="1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自动并行</a:t>
            </a:r>
          </a:p>
        </p:txBody>
      </p:sp>
      <p:sp>
        <p:nvSpPr>
          <p:cNvPr id="56" name="矩形 55"/>
          <p:cNvSpPr/>
          <p:nvPr/>
        </p:nvSpPr>
        <p:spPr>
          <a:xfrm>
            <a:off x="3884729" y="3755417"/>
            <a:ext cx="802800" cy="360000"/>
          </a:xfrm>
          <a:prstGeom prst="rect">
            <a:avLst/>
          </a:prstGeom>
          <a:solidFill>
            <a:srgbClr val="3F9AFF"/>
          </a:solidFill>
          <a:ln w="12700" cap="flat" cmpd="sng" algn="ctr">
            <a:noFill/>
            <a:prstDash val="solid"/>
            <a:miter lim="800000"/>
          </a:ln>
          <a:effectLst/>
        </p:spPr>
        <p:txBody>
          <a:bodyPr lIns="35986" tIns="35986" rIns="35986" bIns="35986" rtlCol="0" anchor="ctr"/>
          <a:lstStyle/>
          <a:p>
            <a:pPr algn="ctr" defTabSz="914034"/>
            <a:r>
              <a:rPr lang="zh-CN" altLang="en-US" sz="1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二阶优化</a:t>
            </a:r>
          </a:p>
        </p:txBody>
      </p:sp>
      <p:sp>
        <p:nvSpPr>
          <p:cNvPr id="66" name="矩形 65"/>
          <p:cNvSpPr/>
          <p:nvPr/>
        </p:nvSpPr>
        <p:spPr>
          <a:xfrm>
            <a:off x="1563670" y="3090575"/>
            <a:ext cx="1175459" cy="814013"/>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nchorCtr="0"/>
          <a:lstStyle/>
          <a:p>
            <a:pPr algn="ctr" defTabSz="914034">
              <a:lnSpc>
                <a:spcPct val="150000"/>
              </a:lnSpc>
              <a:defRPr/>
            </a:pPr>
            <a:r>
              <a:rPr lang="en-US" altLang="zh-CN"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Mind </a:t>
            </a:r>
            <a:r>
              <a:rPr lang="en-US" altLang="zh-CN" sz="1200" kern="0" dirty="0" err="1">
                <a:solidFill>
                  <a:srgbClr val="1D1D1A"/>
                </a:solidFill>
                <a:latin typeface="Huawei Sans" panose="020C0503030203020204" pitchFamily="34" charset="0"/>
                <a:ea typeface="微软雅黑" panose="020B0503020204020204" pitchFamily="34" charset="-122"/>
                <a:cs typeface="Huawei Sans" panose="020C0503030203020204" pitchFamily="34" charset="0"/>
              </a:rPr>
              <a:t>Armour</a:t>
            </a:r>
            <a:endParaRPr lang="en-US" altLang="zh-CN"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algn="ctr" defTabSz="914034">
              <a:lnSpc>
                <a:spcPct val="150000"/>
              </a:lnSpc>
              <a:defRPr/>
            </a:pPr>
            <a:r>
              <a:rPr lang="en-US" altLang="zh-CN"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安全</a:t>
            </a:r>
          </a:p>
        </p:txBody>
      </p:sp>
      <p:sp>
        <p:nvSpPr>
          <p:cNvPr id="67" name="矩形 66"/>
          <p:cNvSpPr/>
          <p:nvPr/>
        </p:nvSpPr>
        <p:spPr>
          <a:xfrm>
            <a:off x="1563670" y="4056936"/>
            <a:ext cx="1154133" cy="833862"/>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nchorCtr="0"/>
          <a:lstStyle/>
          <a:p>
            <a:pPr algn="ctr" defTabSz="914034">
              <a:lnSpc>
                <a:spcPct val="150000"/>
              </a:lnSpc>
              <a:defRPr/>
            </a:pPr>
            <a:r>
              <a:rPr lang="en-US" altLang="zh-CN"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Mind Data</a:t>
            </a:r>
          </a:p>
          <a:p>
            <a:pPr algn="ctr" defTabSz="914034">
              <a:lnSpc>
                <a:spcPct val="150000"/>
              </a:lnSpc>
              <a:defRPr/>
            </a:pPr>
            <a:r>
              <a:rPr lang="zh-CN" altLang="en-US"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数据处理</a:t>
            </a:r>
          </a:p>
        </p:txBody>
      </p:sp>
      <p:sp>
        <p:nvSpPr>
          <p:cNvPr id="68" name="矩形 67"/>
          <p:cNvSpPr/>
          <p:nvPr/>
        </p:nvSpPr>
        <p:spPr>
          <a:xfrm>
            <a:off x="2856170" y="1982776"/>
            <a:ext cx="2347528" cy="1009401"/>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nchorCtr="0"/>
          <a:lstStyle/>
          <a:p>
            <a:pPr algn="ctr" defTabSz="914034">
              <a:lnSpc>
                <a:spcPct val="150000"/>
              </a:lnSpc>
              <a:defRPr/>
            </a:pPr>
            <a:endParaRPr lang="en-US" altLang="zh-CN" sz="12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2" name="矩形 1"/>
          <p:cNvSpPr/>
          <p:nvPr/>
        </p:nvSpPr>
        <p:spPr>
          <a:xfrm>
            <a:off x="3353322" y="2006014"/>
            <a:ext cx="1112804" cy="369332"/>
          </a:xfrm>
          <a:prstGeom prst="rect">
            <a:avLst/>
          </a:prstGeom>
        </p:spPr>
        <p:txBody>
          <a:bodyPr wrap="none">
            <a:spAutoFit/>
          </a:bodyPr>
          <a:lstStyle/>
          <a:p>
            <a:pPr algn="ctr" defTabSz="914034">
              <a:lnSpc>
                <a:spcPct val="150000"/>
              </a:lnSpc>
              <a:defRPr/>
            </a:pPr>
            <a:r>
              <a:rPr lang="en-US" altLang="zh-CN" sz="1200" b="1" kern="0" dirty="0" err="1">
                <a:solidFill>
                  <a:srgbClr val="1D1D1A"/>
                </a:solidFill>
                <a:latin typeface="Huawei Sans" panose="020C0503030203020204" pitchFamily="34" charset="0"/>
                <a:ea typeface="微软雅黑" panose="020B0503020204020204" pitchFamily="34" charset="-122"/>
                <a:cs typeface="Huawei Sans" panose="020C0503030203020204" pitchFamily="34" charset="0"/>
              </a:rPr>
              <a:t>MindExpress</a:t>
            </a:r>
            <a:endParaRPr lang="en-US" altLang="zh-CN" sz="12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22" name="矩形 21"/>
          <p:cNvSpPr/>
          <p:nvPr/>
        </p:nvSpPr>
        <p:spPr>
          <a:xfrm>
            <a:off x="4588824" y="2531148"/>
            <a:ext cx="540000" cy="335960"/>
          </a:xfrm>
          <a:prstGeom prst="rect">
            <a:avLst/>
          </a:prstGeom>
          <a:solidFill>
            <a:srgbClr val="3F9AFF"/>
          </a:solidFill>
          <a:ln w="12700" cap="flat" cmpd="sng" algn="ctr">
            <a:noFill/>
            <a:prstDash val="solid"/>
            <a:miter lim="800000"/>
          </a:ln>
          <a:effectLst/>
        </p:spPr>
        <p:txBody>
          <a:bodyPr lIns="35986" tIns="35986" rIns="35986" bIns="35986" rtlCol="0" anchor="ctr"/>
          <a:lstStyle/>
          <a:p>
            <a:pPr algn="ctr" defTabSz="914034"/>
            <a:r>
              <a:rPr lang="zh-CN" altLang="en-US" sz="1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推理</a:t>
            </a:r>
          </a:p>
        </p:txBody>
      </p:sp>
      <p:sp>
        <p:nvSpPr>
          <p:cNvPr id="23" name="矩形 22"/>
          <p:cNvSpPr/>
          <p:nvPr/>
        </p:nvSpPr>
        <p:spPr>
          <a:xfrm>
            <a:off x="2956935" y="2538332"/>
            <a:ext cx="540000" cy="328775"/>
          </a:xfrm>
          <a:prstGeom prst="rect">
            <a:avLst/>
          </a:prstGeom>
          <a:solidFill>
            <a:srgbClr val="3F9AFF"/>
          </a:solidFill>
          <a:ln w="12700" cap="flat" cmpd="sng" algn="ctr">
            <a:noFill/>
            <a:prstDash val="solid"/>
            <a:miter lim="800000"/>
          </a:ln>
          <a:effectLst/>
        </p:spPr>
        <p:txBody>
          <a:bodyPr lIns="35986" tIns="35986" rIns="35986" bIns="35986" rtlCol="0" anchor="ctr"/>
          <a:lstStyle/>
          <a:p>
            <a:pPr algn="ctr" defTabSz="914034"/>
            <a:r>
              <a:rPr lang="en-US" altLang="zh-CN" sz="1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NN</a:t>
            </a:r>
            <a:endParaRPr lang="zh-CN" altLang="en-US" sz="1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24" name="矩形 23"/>
          <p:cNvSpPr/>
          <p:nvPr/>
        </p:nvSpPr>
        <p:spPr>
          <a:xfrm>
            <a:off x="3772880" y="2538336"/>
            <a:ext cx="540000" cy="328772"/>
          </a:xfrm>
          <a:prstGeom prst="rect">
            <a:avLst/>
          </a:prstGeom>
          <a:solidFill>
            <a:srgbClr val="3F9AFF"/>
          </a:solidFill>
          <a:ln w="12700" cap="flat" cmpd="sng" algn="ctr">
            <a:noFill/>
            <a:prstDash val="solid"/>
            <a:miter lim="800000"/>
          </a:ln>
          <a:effectLst/>
        </p:spPr>
        <p:txBody>
          <a:bodyPr lIns="35986" tIns="35986" rIns="35986" bIns="35986" rtlCol="0" anchor="ctr"/>
          <a:lstStyle/>
          <a:p>
            <a:pPr algn="ctr" defTabSz="914034"/>
            <a:r>
              <a:rPr lang="zh-CN" altLang="en-US" sz="1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训练</a:t>
            </a:r>
          </a:p>
        </p:txBody>
      </p:sp>
      <p:sp>
        <p:nvSpPr>
          <p:cNvPr id="25" name="矩形 24"/>
          <p:cNvSpPr/>
          <p:nvPr/>
        </p:nvSpPr>
        <p:spPr>
          <a:xfrm>
            <a:off x="2955533" y="4317393"/>
            <a:ext cx="3575898" cy="350085"/>
          </a:xfrm>
          <a:prstGeom prst="rect">
            <a:avLst/>
          </a:prstGeom>
          <a:solidFill>
            <a:srgbClr val="3F9AFF"/>
          </a:solidFill>
          <a:ln w="12700" cap="flat" cmpd="sng" algn="ctr">
            <a:noFill/>
            <a:prstDash val="solid"/>
            <a:miter lim="800000"/>
          </a:ln>
          <a:effectLst/>
        </p:spPr>
        <p:txBody>
          <a:bodyPr lIns="35986" tIns="35986" rIns="35986" bIns="35986" rtlCol="0" anchor="ctr"/>
          <a:lstStyle/>
          <a:p>
            <a:pPr algn="ctr" defTabSz="914034"/>
            <a:r>
              <a:rPr lang="en-US" altLang="zh-CN" sz="1200" kern="0" dirty="0" err="1">
                <a:solidFill>
                  <a:prstClr val="white"/>
                </a:solidFill>
                <a:latin typeface="Huawei Sans" panose="020C0503030203020204" pitchFamily="34" charset="0"/>
                <a:ea typeface="微软雅黑" panose="020B0503020204020204" pitchFamily="34" charset="-122"/>
                <a:cs typeface="Huawei Sans" panose="020C0503030203020204" pitchFamily="34" charset="0"/>
              </a:rPr>
              <a:t>MindIR</a:t>
            </a:r>
            <a:endParaRPr lang="zh-CN" altLang="en-US" sz="1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3" name="矩形 2"/>
          <p:cNvSpPr/>
          <p:nvPr/>
        </p:nvSpPr>
        <p:spPr>
          <a:xfrm>
            <a:off x="8430204" y="1240251"/>
            <a:ext cx="1114408" cy="507831"/>
          </a:xfrm>
          <a:prstGeom prst="rect">
            <a:avLst/>
          </a:prstGeom>
        </p:spPr>
        <p:txBody>
          <a:bodyPr wrap="none">
            <a:spAutoFit/>
          </a:bodyPr>
          <a:lstStyle/>
          <a:p>
            <a:pPr algn="ctr" defTabSz="913838">
              <a:lnSpc>
                <a:spcPct val="150000"/>
              </a:lnSpc>
            </a:pPr>
            <a:r>
              <a:rPr lang="zh-CN" altLang="en-US"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关键特性</a:t>
            </a:r>
            <a:endParaRPr lang="en-US" altLang="zh-CN"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37" name="矩形 36"/>
          <p:cNvSpPr/>
          <p:nvPr/>
        </p:nvSpPr>
        <p:spPr>
          <a:xfrm>
            <a:off x="459996" y="5657031"/>
            <a:ext cx="1082348" cy="307777"/>
          </a:xfrm>
          <a:prstGeom prst="rect">
            <a:avLst/>
          </a:prstGeom>
        </p:spPr>
        <p:txBody>
          <a:bodyPr wrap="none">
            <a:spAutoFit/>
          </a:bodyPr>
          <a:lstStyle/>
          <a:p>
            <a:r>
              <a:rPr lang="zh-CN" altLang="en-US" sz="1400" b="1" dirty="0">
                <a:solidFill>
                  <a:prstClr val="white">
                    <a:lumMod val="50000"/>
                  </a:prstClr>
                </a:solidFill>
                <a:latin typeface="Huawei Sans" panose="020C0503030203020204" pitchFamily="34" charset="0"/>
                <a:ea typeface="微软雅黑" panose="020B0503020204020204" pitchFamily="34" charset="-122"/>
                <a:cs typeface="Huawei Sans" panose="020C0503030203020204" pitchFamily="34" charset="0"/>
              </a:rPr>
              <a:t>多样化硬件</a:t>
            </a:r>
          </a:p>
        </p:txBody>
      </p:sp>
      <p:sp>
        <p:nvSpPr>
          <p:cNvPr id="38" name="矩形 37"/>
          <p:cNvSpPr/>
          <p:nvPr/>
        </p:nvSpPr>
        <p:spPr>
          <a:xfrm>
            <a:off x="459996" y="5090126"/>
            <a:ext cx="1082348" cy="307777"/>
          </a:xfrm>
          <a:prstGeom prst="rect">
            <a:avLst/>
          </a:prstGeom>
        </p:spPr>
        <p:txBody>
          <a:bodyPr wrap="none">
            <a:spAutoFit/>
          </a:bodyPr>
          <a:lstStyle/>
          <a:p>
            <a:r>
              <a:rPr lang="zh-CN" altLang="en-US" sz="1400" b="1" dirty="0">
                <a:solidFill>
                  <a:prstClr val="white">
                    <a:lumMod val="50000"/>
                  </a:prstClr>
                </a:solidFill>
                <a:latin typeface="Huawei Sans" panose="020C0503030203020204" pitchFamily="34" charset="0"/>
                <a:ea typeface="微软雅黑" panose="020B0503020204020204" pitchFamily="34" charset="-122"/>
                <a:cs typeface="Huawei Sans" panose="020C0503030203020204" pitchFamily="34" charset="0"/>
              </a:rPr>
              <a:t>全场景部署</a:t>
            </a:r>
          </a:p>
        </p:txBody>
      </p:sp>
      <p:sp>
        <p:nvSpPr>
          <p:cNvPr id="39" name="矩形 38"/>
          <p:cNvSpPr/>
          <p:nvPr/>
        </p:nvSpPr>
        <p:spPr>
          <a:xfrm>
            <a:off x="459996" y="3754823"/>
            <a:ext cx="1082348" cy="307777"/>
          </a:xfrm>
          <a:prstGeom prst="rect">
            <a:avLst/>
          </a:prstGeom>
        </p:spPr>
        <p:txBody>
          <a:bodyPr wrap="none">
            <a:spAutoFit/>
          </a:bodyPr>
          <a:lstStyle/>
          <a:p>
            <a:r>
              <a:rPr lang="zh-CN" altLang="en-US" sz="1400" b="1" dirty="0">
                <a:solidFill>
                  <a:prstClr val="white">
                    <a:lumMod val="50000"/>
                  </a:prstClr>
                </a:solidFill>
                <a:latin typeface="Huawei Sans" panose="020C0503030203020204" pitchFamily="34" charset="0"/>
                <a:ea typeface="微软雅黑" panose="020B0503020204020204" pitchFamily="34" charset="-122"/>
                <a:cs typeface="Huawei Sans" panose="020C0503030203020204" pitchFamily="34" charset="0"/>
              </a:rPr>
              <a:t>运行态高效</a:t>
            </a:r>
          </a:p>
        </p:txBody>
      </p:sp>
      <p:sp>
        <p:nvSpPr>
          <p:cNvPr id="40" name="矩形 39"/>
          <p:cNvSpPr/>
          <p:nvPr/>
        </p:nvSpPr>
        <p:spPr>
          <a:xfrm>
            <a:off x="459996" y="2321292"/>
            <a:ext cx="1082348" cy="307777"/>
          </a:xfrm>
          <a:prstGeom prst="rect">
            <a:avLst/>
          </a:prstGeom>
        </p:spPr>
        <p:txBody>
          <a:bodyPr wrap="none">
            <a:spAutoFit/>
          </a:bodyPr>
          <a:lstStyle/>
          <a:p>
            <a:r>
              <a:rPr lang="zh-CN" altLang="en-US" sz="1400" b="1" dirty="0">
                <a:solidFill>
                  <a:prstClr val="white">
                    <a:lumMod val="50000"/>
                  </a:prstClr>
                </a:solidFill>
                <a:latin typeface="Huawei Sans" panose="020C0503030203020204" pitchFamily="34" charset="0"/>
                <a:ea typeface="微软雅黑" panose="020B0503020204020204" pitchFamily="34" charset="-122"/>
                <a:cs typeface="Huawei Sans" panose="020C0503030203020204" pitchFamily="34" charset="0"/>
              </a:rPr>
              <a:t>开发态友好</a:t>
            </a:r>
          </a:p>
        </p:txBody>
      </p:sp>
      <p:sp>
        <p:nvSpPr>
          <p:cNvPr id="41" name="矩形 40"/>
          <p:cNvSpPr/>
          <p:nvPr/>
        </p:nvSpPr>
        <p:spPr>
          <a:xfrm>
            <a:off x="459996" y="1376182"/>
            <a:ext cx="1082348" cy="307777"/>
          </a:xfrm>
          <a:prstGeom prst="rect">
            <a:avLst/>
          </a:prstGeom>
        </p:spPr>
        <p:txBody>
          <a:bodyPr wrap="none">
            <a:spAutoFit/>
          </a:bodyPr>
          <a:lstStyle/>
          <a:p>
            <a:r>
              <a:rPr lang="zh-CN" altLang="en-US" sz="1400" b="1" dirty="0">
                <a:solidFill>
                  <a:prstClr val="white">
                    <a:lumMod val="50000"/>
                  </a:prstClr>
                </a:solidFill>
                <a:latin typeface="Huawei Sans" panose="020C0503030203020204" pitchFamily="34" charset="0"/>
                <a:ea typeface="微软雅黑" panose="020B0503020204020204" pitchFamily="34" charset="-122"/>
                <a:cs typeface="Huawei Sans" panose="020C0503030203020204" pitchFamily="34" charset="0"/>
              </a:rPr>
              <a:t>多领域扩展</a:t>
            </a:r>
          </a:p>
        </p:txBody>
      </p:sp>
      <p:cxnSp>
        <p:nvCxnSpPr>
          <p:cNvPr id="44" name="直接连接符 43"/>
          <p:cNvCxnSpPr/>
          <p:nvPr/>
        </p:nvCxnSpPr>
        <p:spPr>
          <a:xfrm>
            <a:off x="440946" y="1919501"/>
            <a:ext cx="6217758"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40946" y="2995826"/>
            <a:ext cx="6217758"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40946" y="4919581"/>
            <a:ext cx="6209592"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40946" y="5529551"/>
            <a:ext cx="6217758"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6940924" y="1726163"/>
            <a:ext cx="4120739" cy="4888518"/>
          </a:xfrm>
          <a:prstGeom prst="rect">
            <a:avLst/>
          </a:prstGeom>
        </p:spPr>
        <p:txBody>
          <a:bodyPr wrap="square">
            <a:spAutoFit/>
          </a:bodyPr>
          <a:lstStyle/>
          <a:p>
            <a:pPr marL="342000" indent="-228600" defTabSz="913838">
              <a:lnSpc>
                <a:spcPts val="1690"/>
              </a:lnSpc>
              <a:buFont typeface="+mj-ea"/>
              <a:buAutoNum type="circleNumDbPlain"/>
            </a:pPr>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自动并行：</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自动整图切分，感知集群拓扑，实现通信开销最小，融合数据并行与模型并行；</a:t>
            </a: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342000" indent="-228600" defTabSz="913838">
              <a:lnSpc>
                <a:spcPts val="1690"/>
              </a:lnSpc>
              <a:buFont typeface="+mj-ea"/>
              <a:buAutoNum type="circleNumDbPlain"/>
            </a:pP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342000" indent="-228600" defTabSz="913838">
              <a:lnSpc>
                <a:spcPts val="1690"/>
              </a:lnSpc>
              <a:buFont typeface="+mj-ea"/>
              <a:buAutoNum type="circleNumDbPlain"/>
            </a:pPr>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动静态图结合：</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同时支持动态图、静态图，用户一键化切换动静态图模式，灵活选择并支持图算（子图、算子）混合执行；</a:t>
            </a: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342000" indent="-228600" defTabSz="913838">
              <a:lnSpc>
                <a:spcPts val="1690"/>
              </a:lnSpc>
              <a:buFont typeface="+mj-ea"/>
              <a:buAutoNum type="circleNumDbPlain"/>
            </a:pP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342000" indent="-228600" defTabSz="913838">
              <a:lnSpc>
                <a:spcPts val="1690"/>
              </a:lnSpc>
              <a:buFont typeface="+mj-ea"/>
              <a:buAutoNum type="circleNumDbPlain"/>
            </a:pPr>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二阶优化：</a:t>
            </a:r>
            <a:r>
              <a:rPr lang="zh-CN" altLang="en-US" sz="12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利用二阶计算修正梯度更新方向，找到训练梯度最优下降路径，从而加速训练收敛过程；</a:t>
            </a:r>
            <a:endParaRPr lang="en-US" altLang="zh-CN" sz="12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marL="342000" indent="-228600" defTabSz="913838">
              <a:lnSpc>
                <a:spcPts val="1690"/>
              </a:lnSpc>
              <a:buFont typeface="+mj-ea"/>
              <a:buAutoNum type="circleNumDbPlain"/>
            </a:pPr>
            <a:endParaRPr lang="en-US" altLang="zh-CN" sz="12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marL="342000" indent="-228600" defTabSz="913838">
              <a:lnSpc>
                <a:spcPts val="1690"/>
              </a:lnSpc>
              <a:buFont typeface="+mj-ea"/>
              <a:buAutoNum type="circleNumDbPlain"/>
            </a:pPr>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可视化调优：</a:t>
            </a:r>
            <a:r>
              <a:rPr lang="zh-CN" altLang="en-US" sz="12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覆盖生态迁移、精度调优、性能调优全场景，脚本迁移自动化，调优可视化，降低开发门槛，提高调试效率；</a:t>
            </a:r>
            <a:endParaRPr lang="en-US" altLang="zh-CN" sz="12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marL="342000" indent="-228600" defTabSz="913838">
              <a:lnSpc>
                <a:spcPts val="1690"/>
              </a:lnSpc>
              <a:buFont typeface="+mj-ea"/>
              <a:buAutoNum type="circleNumDbPlain"/>
            </a:pPr>
            <a:endParaRPr lang="en-US" altLang="zh-CN" sz="12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marL="342000" indent="-228600" defTabSz="913838">
              <a:lnSpc>
                <a:spcPts val="1690"/>
              </a:lnSpc>
              <a:buFont typeface="+mj-ea"/>
              <a:buAutoNum type="circleNumDbPlain"/>
            </a:pPr>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全场景部署协同：</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超轻量技术，模型压缩、自适应模型生成、</a:t>
            </a:r>
            <a:r>
              <a:rPr lang="en-US" altLang="zh-CN" sz="1200" dirty="0" err="1">
                <a:solidFill>
                  <a:srgbClr val="1D1D1A"/>
                </a:solidFill>
                <a:latin typeface="Huawei Sans" panose="020C0503030203020204" pitchFamily="34" charset="0"/>
                <a:ea typeface="微软雅黑" panose="020B0503020204020204" pitchFamily="34" charset="-122"/>
                <a:cs typeface="Huawei Sans" panose="020C0503030203020204" pitchFamily="34" charset="0"/>
              </a:rPr>
              <a:t>IoT</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超轻量运行时，基于异构的混合并行</a:t>
            </a: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342000" indent="-228600" defTabSz="913838">
              <a:lnSpc>
                <a:spcPts val="1690"/>
              </a:lnSpc>
              <a:buFont typeface="+mj-ea"/>
              <a:buAutoNum type="circleNumDbPlain"/>
            </a:pP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342000" indent="-228600" defTabSz="913838">
              <a:lnSpc>
                <a:spcPts val="1690"/>
              </a:lnSpc>
              <a:buFont typeface="+mj-ea"/>
              <a:buAutoNum type="circleNumDbPlain"/>
            </a:pPr>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全栈协同加速</a:t>
            </a:r>
            <a:r>
              <a:rPr lang="zh-CN" altLang="en-US" sz="14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t>
            </a:r>
            <a:r>
              <a:rPr lang="en-US" altLang="zh-CN" sz="14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 </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通过多级并行、图算融合等深度图优化，以及跨层内存复用技术，发挥昇腾极致性能</a:t>
            </a: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342660" indent="-342660" defTabSz="913838">
              <a:lnSpc>
                <a:spcPts val="1690"/>
              </a:lnSpc>
              <a:buFont typeface="+mj-ea"/>
              <a:buAutoNum type="circleNumDbPlain"/>
            </a:pPr>
            <a:endParaRPr lang="en-US" altLang="zh-CN"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356938" indent="-356938" defTabSz="913838">
              <a:lnSpc>
                <a:spcPts val="1690"/>
              </a:lnSpc>
              <a:buFont typeface="+mj-ea"/>
              <a:buAutoNum type="circleNumDbPlain"/>
            </a:pPr>
            <a:endParaRPr lang="en-US" altLang="zh-CN"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1690"/>
              </a:lnSpc>
            </a:pPr>
            <a:endParaRPr lang="en-US" altLang="zh-CN"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 name="灯片编号占位符 3"/>
          <p:cNvSpPr>
            <a:spLocks noGrp="1"/>
          </p:cNvSpPr>
          <p:nvPr>
            <p:ph type="sldNum" sz="quarter" idx="12"/>
          </p:nvPr>
        </p:nvSpPr>
        <p:spPr>
          <a:xfrm>
            <a:off x="793834" y="6356349"/>
            <a:ext cx="2743200" cy="365125"/>
          </a:xfrm>
        </p:spPr>
        <p:txBody>
          <a:bodyPr/>
          <a:lstStyle/>
          <a:p>
            <a:pPr algn="l"/>
            <a:fld id="{121F91D6-B666-4B05-8BB0-A162590E5748}" type="slidenum">
              <a:rPr lang="zh-CN" altLang="en-US" smtClean="0">
                <a:solidFill>
                  <a:prstClr val="black">
                    <a:tint val="75000"/>
                  </a:prstClr>
                </a:solidFill>
              </a:rPr>
              <a:pPr algn="l"/>
              <a:t>14</a:t>
            </a:fld>
            <a:endParaRPr lang="zh-CN" altLang="en-US" dirty="0">
              <a:solidFill>
                <a:prstClr val="black">
                  <a:tint val="75000"/>
                </a:prstClr>
              </a:solidFill>
            </a:endParaRPr>
          </a:p>
        </p:txBody>
      </p:sp>
    </p:spTree>
    <p:extLst>
      <p:ext uri="{BB962C8B-B14F-4D97-AF65-F5344CB8AC3E}">
        <p14:creationId xmlns:p14="http://schemas.microsoft.com/office/powerpoint/2010/main" val="103389794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F3CB55DF-6A43-4908-A6B0-66C5A7B27E8C}"/>
              </a:ext>
            </a:extLst>
          </p:cNvPr>
          <p:cNvSpPr txBox="1"/>
          <p:nvPr/>
        </p:nvSpPr>
        <p:spPr>
          <a:xfrm>
            <a:off x="568679" y="151302"/>
            <a:ext cx="10259412" cy="523220"/>
          </a:xfrm>
          <a:prstGeom prst="rect">
            <a:avLst/>
          </a:prstGeom>
          <a:noFill/>
        </p:spPr>
        <p:txBody>
          <a:bodyPr wrap="square" rtlCol="0">
            <a:spAutoFit/>
          </a:bodyPr>
          <a:lstStyle/>
          <a:p>
            <a:pPr>
              <a:defRPr/>
            </a:pPr>
            <a:r>
              <a:rPr lang="zh-CN" altLang="en-US" sz="2800" b="1" dirty="0">
                <a:latin typeface="Huawei Sans" panose="020C0503030203020204" pitchFamily="34" charset="0"/>
                <a:ea typeface="微软雅黑" panose="020B0503020204020204" pitchFamily="34" charset="-122"/>
                <a:cs typeface="Huawei Sans" panose="020C0503030203020204" pitchFamily="34" charset="0"/>
              </a:rPr>
              <a:t>关键特性</a:t>
            </a:r>
            <a:r>
              <a:rPr lang="en-US" altLang="zh-CN" sz="2800" b="1" dirty="0">
                <a:latin typeface="Huawei Sans" panose="020C0503030203020204" pitchFamily="34" charset="0"/>
                <a:ea typeface="微软雅黑" panose="020B0503020204020204" pitchFamily="34" charset="-122"/>
                <a:cs typeface="Huawei Sans" panose="020C0503030203020204" pitchFamily="34" charset="0"/>
              </a:rPr>
              <a:t>1</a:t>
            </a:r>
            <a:r>
              <a:rPr lang="zh-CN" altLang="en-US" sz="2800" b="1" dirty="0">
                <a:latin typeface="Huawei Sans" panose="020C0503030203020204" pitchFamily="34" charset="0"/>
                <a:ea typeface="微软雅黑" panose="020B0503020204020204" pitchFamily="34" charset="-122"/>
                <a:cs typeface="Huawei Sans" panose="020C0503030203020204" pitchFamily="34" charset="0"/>
              </a:rPr>
              <a:t>：自动并行</a:t>
            </a:r>
            <a:endParaRPr kumimoji="1" lang="zh-CN" altLang="en-US" sz="28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4" name="文本框 13"/>
          <p:cNvSpPr txBox="1"/>
          <p:nvPr/>
        </p:nvSpPr>
        <p:spPr>
          <a:xfrm>
            <a:off x="506656" y="1102244"/>
            <a:ext cx="4060466" cy="5427127"/>
          </a:xfrm>
          <a:prstGeom prst="rect">
            <a:avLst/>
          </a:prstGeom>
          <a:noFill/>
        </p:spPr>
        <p:txBody>
          <a:bodyPr wrap="square" rtlCol="0" anchor="ctr">
            <a:spAutoFit/>
          </a:bodyPr>
          <a:lstStyle/>
          <a:p>
            <a:pPr defTabSz="913838">
              <a:lnSpc>
                <a:spcPts val="2600"/>
              </a:lnSpc>
            </a:pPr>
            <a:r>
              <a:rPr lang="zh-CN" altLang="en-US"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挑战：</a:t>
            </a:r>
            <a:endParaRPr lang="en-US" altLang="zh-CN"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2600"/>
              </a:lnSpc>
            </a:pP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超大模型与超大数据集的分布式训练，需通过数据并行</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模型并行的混合并行方式，才能高效训练网络；</a:t>
            </a: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2600"/>
              </a:lnSpc>
            </a:pPr>
            <a:endParaRPr lang="en-US" altLang="zh-CN" sz="14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2600"/>
              </a:lnSpc>
            </a:pPr>
            <a:r>
              <a:rPr lang="zh-CN" altLang="en-US"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高性能：</a:t>
            </a:r>
            <a:endParaRPr lang="en-US" altLang="zh-CN"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endParaRPr>
          </a:p>
          <a:p>
            <a:pPr marL="342660" indent="-342660" defTabSz="913838">
              <a:lnSpc>
                <a:spcPts val="2600"/>
              </a:lnSpc>
              <a:buFont typeface="Wingdings" panose="05000000000000000000" pitchFamily="2" charset="2"/>
              <a:buChar char="Ø"/>
            </a:pP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传统</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graph-level</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模型切分，计算资源利用率不高，需通过</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operator-level</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模型切分提高并行加速比；</a:t>
            </a: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342660" indent="-342660" defTabSz="913838">
              <a:lnSpc>
                <a:spcPts val="2600"/>
              </a:lnSpc>
              <a:buFont typeface="Wingdings" panose="05000000000000000000" pitchFamily="2" charset="2"/>
              <a:buChar char="Ø"/>
            </a:pP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选择一种高效的模型切分方式需要专家经验；</a:t>
            </a: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2600"/>
              </a:lnSpc>
            </a:pPr>
            <a:endParaRPr lang="en-US" altLang="zh-CN" sz="1399"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2600"/>
              </a:lnSpc>
            </a:pPr>
            <a:r>
              <a:rPr lang="zh-CN" altLang="en-US"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易用：</a:t>
            </a:r>
            <a:endParaRPr lang="en-US" altLang="zh-CN"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endParaRPr>
          </a:p>
          <a:p>
            <a:pPr marL="342660" indent="-342660" defTabSz="913838">
              <a:lnSpc>
                <a:spcPts val="2600"/>
              </a:lnSpc>
              <a:buFont typeface="Wingdings" panose="05000000000000000000" pitchFamily="2" charset="2"/>
              <a:buChar char="Ø"/>
            </a:pP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混合并行复杂度高，传统</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API</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难以编写混合并行代码，算法与并行逻辑耦合，修改并行策略，就要重新修改编码；</a:t>
            </a: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342660" indent="-342660" defTabSz="913838">
              <a:lnSpc>
                <a:spcPts val="2600"/>
              </a:lnSpc>
              <a:buFont typeface="Wingdings" panose="05000000000000000000" pitchFamily="2" charset="2"/>
              <a:buChar char="Ø"/>
            </a:pP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算法科学家需要关注系统（集群拓扑、网络带宽等）和并行的实现细节，才能写出高性能算法；</a:t>
            </a: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ts val="2600"/>
              </a:lnSpc>
            </a:pPr>
            <a:endParaRPr lang="en-US" altLang="zh-CN" sz="1399"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grpSp>
        <p:nvGrpSpPr>
          <p:cNvPr id="15" name="组合 14"/>
          <p:cNvGrpSpPr/>
          <p:nvPr/>
        </p:nvGrpSpPr>
        <p:grpSpPr>
          <a:xfrm>
            <a:off x="4922209" y="1733194"/>
            <a:ext cx="2018247" cy="4036441"/>
            <a:chOff x="5186382" y="1621967"/>
            <a:chExt cx="2019765" cy="4039479"/>
          </a:xfrm>
        </p:grpSpPr>
        <p:sp>
          <p:nvSpPr>
            <p:cNvPr id="23" name="矩形 22"/>
            <p:cNvSpPr/>
            <p:nvPr/>
          </p:nvSpPr>
          <p:spPr>
            <a:xfrm>
              <a:off x="5186385" y="1621967"/>
              <a:ext cx="2019762" cy="555183"/>
            </a:xfrm>
            <a:prstGeom prst="rect">
              <a:avLst/>
            </a:prstGeom>
            <a:solidFill>
              <a:srgbClr val="3F9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38"/>
              <a:r>
                <a:rPr lang="zh-CN" altLang="en-US" sz="1200" dirty="0">
                  <a:solidFill>
                    <a:srgbClr val="F7F7F7"/>
                  </a:solidFill>
                  <a:latin typeface="Huawei Sans" panose="020C0503030203020204" pitchFamily="34" charset="0"/>
                  <a:ea typeface="微软雅黑" panose="020B0503020204020204" pitchFamily="34" charset="-122"/>
                  <a:cs typeface="Huawei Sans" panose="020C0503030203020204" pitchFamily="34" charset="0"/>
                </a:rPr>
                <a:t>前端手自一体并行表达</a:t>
              </a:r>
              <a:endParaRPr lang="en-US" altLang="zh-CN" sz="1200" dirty="0">
                <a:solidFill>
                  <a:srgbClr val="F7F7F7"/>
                </a:solidFill>
                <a:latin typeface="Huawei Sans" panose="020C0503030203020204" pitchFamily="34" charset="0"/>
                <a:ea typeface="微软雅黑" panose="020B0503020204020204" pitchFamily="34" charset="-122"/>
                <a:cs typeface="Huawei Sans" panose="020C0503030203020204" pitchFamily="34" charset="0"/>
              </a:endParaRPr>
            </a:p>
            <a:p>
              <a:pPr algn="ctr" defTabSz="913838"/>
              <a:r>
                <a:rPr lang="en-US" altLang="zh-CN" sz="1100" dirty="0">
                  <a:solidFill>
                    <a:srgbClr val="F7F7F7"/>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100" dirty="0">
                  <a:solidFill>
                    <a:srgbClr val="F7F7F7"/>
                  </a:solidFill>
                  <a:latin typeface="Huawei Sans" panose="020C0503030203020204" pitchFamily="34" charset="0"/>
                  <a:ea typeface="微软雅黑" panose="020B0503020204020204" pitchFamily="34" charset="-122"/>
                  <a:cs typeface="Huawei Sans" panose="020C0503030203020204" pitchFamily="34" charset="0"/>
                </a:rPr>
                <a:t>单行代码完成模型并行</a:t>
              </a:r>
              <a:r>
                <a:rPr lang="en-US" altLang="zh-CN" sz="1100" dirty="0">
                  <a:solidFill>
                    <a:srgbClr val="F7F7F7"/>
                  </a:solidFill>
                  <a:latin typeface="Huawei Sans" panose="020C0503030203020204" pitchFamily="34" charset="0"/>
                  <a:ea typeface="微软雅黑" panose="020B0503020204020204" pitchFamily="34" charset="-122"/>
                  <a:cs typeface="Huawei Sans" panose="020C0503030203020204" pitchFamily="34" charset="0"/>
                </a:rPr>
                <a:t>)</a:t>
              </a:r>
              <a:endParaRPr lang="zh-CN" altLang="en-US" sz="1100" dirty="0">
                <a:solidFill>
                  <a:srgbClr val="F7F7F7"/>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24" name="矩形 23"/>
            <p:cNvSpPr/>
            <p:nvPr/>
          </p:nvSpPr>
          <p:spPr>
            <a:xfrm>
              <a:off x="5186382" y="2493041"/>
              <a:ext cx="2019762" cy="555183"/>
            </a:xfrm>
            <a:prstGeom prst="rect">
              <a:avLst/>
            </a:prstGeom>
            <a:solidFill>
              <a:srgbClr val="3F9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38"/>
              <a:r>
                <a:rPr lang="zh-CN" altLang="en-US" sz="1200" dirty="0">
                  <a:solidFill>
                    <a:srgbClr val="F7F7F7"/>
                  </a:solidFill>
                  <a:latin typeface="Huawei Sans" panose="020C0503030203020204" pitchFamily="34" charset="0"/>
                  <a:ea typeface="微软雅黑" panose="020B0503020204020204" pitchFamily="34" charset="-122"/>
                  <a:cs typeface="Huawei Sans" panose="020C0503030203020204" pitchFamily="34" charset="0"/>
                </a:rPr>
                <a:t>并行策略生成</a:t>
              </a:r>
            </a:p>
          </p:txBody>
        </p:sp>
        <p:sp>
          <p:nvSpPr>
            <p:cNvPr id="25" name="矩形 24"/>
            <p:cNvSpPr/>
            <p:nvPr/>
          </p:nvSpPr>
          <p:spPr>
            <a:xfrm>
              <a:off x="5186384" y="3364115"/>
              <a:ext cx="2019762" cy="555183"/>
            </a:xfrm>
            <a:prstGeom prst="rect">
              <a:avLst/>
            </a:prstGeom>
            <a:solidFill>
              <a:srgbClr val="3F9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38"/>
              <a:r>
                <a:rPr lang="zh-CN" altLang="en-US" sz="1200" dirty="0">
                  <a:solidFill>
                    <a:srgbClr val="F7F7F7"/>
                  </a:solidFill>
                  <a:latin typeface="Huawei Sans" panose="020C0503030203020204" pitchFamily="34" charset="0"/>
                  <a:ea typeface="微软雅黑" panose="020B0503020204020204" pitchFamily="34" charset="-122"/>
                  <a:cs typeface="Huawei Sans" panose="020C0503030203020204" pitchFamily="34" charset="0"/>
                </a:rPr>
                <a:t>算子切分</a:t>
              </a:r>
            </a:p>
          </p:txBody>
        </p:sp>
        <p:sp>
          <p:nvSpPr>
            <p:cNvPr id="26" name="矩形 25"/>
            <p:cNvSpPr/>
            <p:nvPr/>
          </p:nvSpPr>
          <p:spPr>
            <a:xfrm>
              <a:off x="5186385" y="4235189"/>
              <a:ext cx="2019762" cy="555183"/>
            </a:xfrm>
            <a:prstGeom prst="rect">
              <a:avLst/>
            </a:prstGeom>
            <a:solidFill>
              <a:srgbClr val="3F9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38"/>
              <a:r>
                <a:rPr lang="zh-CN" altLang="en-US" sz="1200" dirty="0">
                  <a:solidFill>
                    <a:srgbClr val="F7F7F7"/>
                  </a:solidFill>
                  <a:latin typeface="Huawei Sans" panose="020C0503030203020204" pitchFamily="34" charset="0"/>
                  <a:ea typeface="微软雅黑" panose="020B0503020204020204" pitchFamily="34" charset="-122"/>
                  <a:cs typeface="Huawei Sans" panose="020C0503030203020204" pitchFamily="34" charset="0"/>
                </a:rPr>
                <a:t>整图切分</a:t>
              </a:r>
            </a:p>
          </p:txBody>
        </p:sp>
        <p:sp>
          <p:nvSpPr>
            <p:cNvPr id="27" name="矩形 26"/>
            <p:cNvSpPr/>
            <p:nvPr/>
          </p:nvSpPr>
          <p:spPr>
            <a:xfrm>
              <a:off x="5186383" y="5106263"/>
              <a:ext cx="2019762" cy="555183"/>
            </a:xfrm>
            <a:prstGeom prst="rect">
              <a:avLst/>
            </a:prstGeom>
            <a:solidFill>
              <a:srgbClr val="3F9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38"/>
              <a:r>
                <a:rPr lang="zh-CN" altLang="en-US" sz="1200" dirty="0">
                  <a:solidFill>
                    <a:srgbClr val="F7F7F7"/>
                  </a:solidFill>
                  <a:latin typeface="Huawei Sans" panose="020C0503030203020204" pitchFamily="34" charset="0"/>
                  <a:ea typeface="微软雅黑" panose="020B0503020204020204" pitchFamily="34" charset="-122"/>
                  <a:cs typeface="Huawei Sans" panose="020C0503030203020204" pitchFamily="34" charset="0"/>
                </a:rPr>
                <a:t>拓扑感知子图调度</a:t>
              </a:r>
            </a:p>
          </p:txBody>
        </p:sp>
      </p:grpSp>
      <p:sp>
        <p:nvSpPr>
          <p:cNvPr id="28" name="文本框 27"/>
          <p:cNvSpPr txBox="1"/>
          <p:nvPr/>
        </p:nvSpPr>
        <p:spPr>
          <a:xfrm>
            <a:off x="7397953" y="1057793"/>
            <a:ext cx="4515751" cy="1892826"/>
          </a:xfrm>
          <a:prstGeom prst="rect">
            <a:avLst/>
          </a:prstGeom>
          <a:noFill/>
        </p:spPr>
        <p:txBody>
          <a:bodyPr wrap="square" rtlCol="0">
            <a:spAutoFit/>
          </a:bodyPr>
          <a:lstStyle/>
          <a:p>
            <a:pPr defTabSz="913838">
              <a:lnSpc>
                <a:spcPct val="150000"/>
              </a:lnSpc>
            </a:pPr>
            <a:r>
              <a:rPr lang="zh-CN" altLang="en-US"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进展：</a:t>
            </a:r>
            <a:endParaRPr lang="en-US" altLang="zh-CN"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endParaRPr>
          </a:p>
          <a:p>
            <a:pPr marL="171330" indent="-171330" defTabSz="913838">
              <a:lnSpc>
                <a:spcPct val="150000"/>
              </a:lnSpc>
              <a:buFont typeface="Arial" panose="020B0604020202020204" pitchFamily="34" charset="0"/>
              <a:buChar char="•"/>
            </a:pPr>
            <a:r>
              <a:rPr lang="en-US" altLang="zh-CN" sz="1200" dirty="0" err="1">
                <a:solidFill>
                  <a:srgbClr val="1D1D1A"/>
                </a:solidFill>
                <a:latin typeface="Huawei Sans" panose="020C0503030203020204" pitchFamily="34" charset="0"/>
                <a:ea typeface="微软雅黑" panose="020B0503020204020204" pitchFamily="34" charset="-122"/>
                <a:cs typeface="Huawei Sans" panose="020C0503030203020204" pitchFamily="34" charset="0"/>
              </a:rPr>
              <a:t>ResNet</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ResNet50</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模型扩大</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15</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倍，性能提升</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x</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倍；</a:t>
            </a: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171330" indent="-171330" defTabSz="913838">
              <a:lnSpc>
                <a:spcPct val="150000"/>
              </a:lnSpc>
              <a:buFont typeface="Arial" panose="020B0604020202020204" pitchFamily="34" charset="0"/>
              <a:buChar char="•"/>
            </a:pPr>
            <a:r>
              <a:rPr lang="en-US" altLang="zh-CN" sz="1200" dirty="0" err="1">
                <a:solidFill>
                  <a:srgbClr val="1D1D1A"/>
                </a:solidFill>
                <a:latin typeface="Huawei Sans" panose="020C0503030203020204" pitchFamily="34" charset="0"/>
                <a:ea typeface="微软雅黑" panose="020B0503020204020204" pitchFamily="34" charset="-122"/>
                <a:cs typeface="Huawei Sans" panose="020C0503030203020204" pitchFamily="34" charset="0"/>
              </a:rPr>
              <a:t>ReID</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：数据并行切换到混合并行，手工代码</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143</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行</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 vs </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自动并行</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1</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行</a:t>
            </a: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171330" indent="-171330" defTabSz="913838">
              <a:lnSpc>
                <a:spcPct val="150000"/>
              </a:lnSpc>
              <a:buFont typeface="Arial" panose="020B0604020202020204" pitchFamily="34" charset="0"/>
              <a:buChar char="•"/>
            </a:pP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推荐：</a:t>
            </a:r>
            <a:r>
              <a:rPr lang="en-US" altLang="zh-CN" sz="1200" dirty="0" err="1">
                <a:solidFill>
                  <a:srgbClr val="1D1D1A"/>
                </a:solidFill>
                <a:latin typeface="Huawei Sans" panose="020C0503030203020204" pitchFamily="34" charset="0"/>
                <a:ea typeface="微软雅黑" panose="020B0503020204020204" pitchFamily="34" charset="-122"/>
                <a:cs typeface="Huawei Sans" panose="020C0503030203020204" pitchFamily="34" charset="0"/>
              </a:rPr>
              <a:t>Wide&amp;Deep</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单卡串行代码</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Host-Device</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混合并行，支持十亿特征数百</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GB</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模型推荐网络</a:t>
            </a: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graphicFrame>
        <p:nvGraphicFramePr>
          <p:cNvPr id="29" name="图表 28"/>
          <p:cNvGraphicFramePr>
            <a:graphicFrameLocks/>
          </p:cNvGraphicFramePr>
          <p:nvPr>
            <p:extLst>
              <p:ext uri="{D42A27DB-BD31-4B8C-83A1-F6EECF244321}">
                <p14:modId xmlns:p14="http://schemas.microsoft.com/office/powerpoint/2010/main" val="1061996641"/>
              </p:ext>
            </p:extLst>
          </p:nvPr>
        </p:nvGraphicFramePr>
        <p:xfrm>
          <a:off x="7397953" y="2880995"/>
          <a:ext cx="4046741" cy="2428046"/>
        </p:xfrm>
        <a:graphic>
          <a:graphicData uri="http://schemas.openxmlformats.org/drawingml/2006/chart">
            <c:chart xmlns:c="http://schemas.openxmlformats.org/drawingml/2006/chart" xmlns:r="http://schemas.openxmlformats.org/officeDocument/2006/relationships" r:id="rId3"/>
          </a:graphicData>
        </a:graphic>
      </p:graphicFrame>
      <p:sp>
        <p:nvSpPr>
          <p:cNvPr id="30" name="文本框 29"/>
          <p:cNvSpPr txBox="1"/>
          <p:nvPr/>
        </p:nvSpPr>
        <p:spPr>
          <a:xfrm>
            <a:off x="7411624" y="5117395"/>
            <a:ext cx="4391946" cy="1061829"/>
          </a:xfrm>
          <a:prstGeom prst="rect">
            <a:avLst/>
          </a:prstGeom>
          <a:noFill/>
        </p:spPr>
        <p:txBody>
          <a:bodyPr wrap="square" rtlCol="0">
            <a:spAutoFit/>
          </a:bodyPr>
          <a:lstStyle/>
          <a:p>
            <a:pPr defTabSz="913838">
              <a:lnSpc>
                <a:spcPct val="150000"/>
              </a:lnSpc>
            </a:pPr>
            <a:r>
              <a:rPr lang="zh-CN" altLang="en-US"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下一步计划：</a:t>
            </a:r>
            <a:endParaRPr lang="en-US" altLang="zh-CN"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ct val="150000"/>
              </a:lnSpc>
            </a:pP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支持百亿特征</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TB</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级推荐网络，支持超大</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NLP</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网络；通过</a:t>
            </a:r>
            <a:r>
              <a:rPr lang="en-US" altLang="zh-CN" sz="1200" dirty="0" err="1">
                <a:solidFill>
                  <a:srgbClr val="1D1D1A"/>
                </a:solidFill>
                <a:latin typeface="Huawei Sans" panose="020C0503030203020204" pitchFamily="34" charset="0"/>
                <a:ea typeface="微软雅黑" panose="020B0503020204020204" pitchFamily="34" charset="-122"/>
                <a:cs typeface="Huawei Sans" panose="020C0503030203020204" pitchFamily="34" charset="0"/>
              </a:rPr>
              <a:t>Optimzier</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模型并行，</a:t>
            </a:r>
            <a:r>
              <a:rPr lang="en-US" altLang="zh-CN" sz="1200" dirty="0" err="1">
                <a:solidFill>
                  <a:srgbClr val="1D1D1A"/>
                </a:solidFill>
                <a:latin typeface="Huawei Sans" panose="020C0503030203020204" pitchFamily="34" charset="0"/>
                <a:ea typeface="微软雅黑" panose="020B0503020204020204" pitchFamily="34" charset="-122"/>
                <a:cs typeface="Huawei Sans" panose="020C0503030203020204" pitchFamily="34" charset="0"/>
              </a:rPr>
              <a:t>PipeLine</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并行提升性能</a:t>
            </a:r>
          </a:p>
        </p:txBody>
      </p:sp>
      <p:sp>
        <p:nvSpPr>
          <p:cNvPr id="31" name="文本框 30"/>
          <p:cNvSpPr txBox="1"/>
          <p:nvPr/>
        </p:nvSpPr>
        <p:spPr>
          <a:xfrm>
            <a:off x="5618913" y="1042975"/>
            <a:ext cx="646331" cy="528350"/>
          </a:xfrm>
          <a:prstGeom prst="rect">
            <a:avLst/>
          </a:prstGeom>
          <a:noFill/>
        </p:spPr>
        <p:txBody>
          <a:bodyPr wrap="none" rtlCol="0">
            <a:spAutoFit/>
          </a:bodyPr>
          <a:lstStyle/>
          <a:p>
            <a:pPr defTabSz="913838">
              <a:lnSpc>
                <a:spcPts val="3438"/>
              </a:lnSpc>
            </a:pPr>
            <a:r>
              <a:rPr lang="zh-CN" altLang="en-US"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方案</a:t>
            </a:r>
          </a:p>
        </p:txBody>
      </p:sp>
      <p:sp>
        <p:nvSpPr>
          <p:cNvPr id="2" name="灯片编号占位符 1"/>
          <p:cNvSpPr>
            <a:spLocks noGrp="1"/>
          </p:cNvSpPr>
          <p:nvPr>
            <p:ph type="sldNum" sz="quarter" idx="12"/>
          </p:nvPr>
        </p:nvSpPr>
        <p:spPr>
          <a:xfrm>
            <a:off x="785521" y="6356349"/>
            <a:ext cx="2743200" cy="365125"/>
          </a:xfrm>
        </p:spPr>
        <p:txBody>
          <a:bodyPr/>
          <a:lstStyle/>
          <a:p>
            <a:pPr algn="l"/>
            <a:fld id="{121F91D6-B666-4B05-8BB0-A162590E5748}" type="slidenum">
              <a:rPr lang="zh-CN" altLang="en-US" smtClean="0"/>
              <a:pPr algn="l"/>
              <a:t>15</a:t>
            </a:fld>
            <a:endParaRPr lang="zh-CN" altLang="en-US" dirty="0"/>
          </a:p>
        </p:txBody>
      </p:sp>
    </p:spTree>
    <p:extLst>
      <p:ext uri="{BB962C8B-B14F-4D97-AF65-F5344CB8AC3E}">
        <p14:creationId xmlns:p14="http://schemas.microsoft.com/office/powerpoint/2010/main" val="181948001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793836" y="6356349"/>
            <a:ext cx="2743200" cy="365125"/>
          </a:xfrm>
        </p:spPr>
        <p:txBody>
          <a:bodyPr/>
          <a:lstStyle/>
          <a:p>
            <a:pPr algn="l"/>
            <a:fld id="{121F91D6-B666-4B05-8BB0-A162590E5748}" type="slidenum">
              <a:rPr lang="zh-CN" altLang="en-US" smtClean="0">
                <a:solidFill>
                  <a:prstClr val="black">
                    <a:tint val="75000"/>
                  </a:prstClr>
                </a:solidFill>
              </a:rPr>
              <a:pPr algn="l"/>
              <a:t>16</a:t>
            </a:fld>
            <a:endParaRPr lang="zh-CN" altLang="en-US" dirty="0">
              <a:solidFill>
                <a:prstClr val="black">
                  <a:tint val="75000"/>
                </a:prstClr>
              </a:solidFill>
            </a:endParaRPr>
          </a:p>
        </p:txBody>
      </p:sp>
      <p:sp>
        <p:nvSpPr>
          <p:cNvPr id="49" name="文本框 48">
            <a:extLst>
              <a:ext uri="{FF2B5EF4-FFF2-40B4-BE49-F238E27FC236}">
                <a16:creationId xmlns:a16="http://schemas.microsoft.com/office/drawing/2014/main" id="{F3CB55DF-6A43-4908-A6B0-66C5A7B27E8C}"/>
              </a:ext>
            </a:extLst>
          </p:cNvPr>
          <p:cNvSpPr txBox="1"/>
          <p:nvPr/>
        </p:nvSpPr>
        <p:spPr>
          <a:xfrm>
            <a:off x="568678" y="159769"/>
            <a:ext cx="11251145" cy="523220"/>
          </a:xfrm>
          <a:prstGeom prst="rect">
            <a:avLst/>
          </a:prstGeom>
          <a:noFill/>
        </p:spPr>
        <p:txBody>
          <a:bodyPr wrap="square" rtlCol="0">
            <a:spAutoFit/>
          </a:bodyPr>
          <a:lstStyle/>
          <a:p>
            <a:pPr>
              <a:defRPr/>
            </a:pP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关键特性</a:t>
            </a:r>
            <a:r>
              <a:rPr lang="en-US" altLang="zh-CN"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2-</a:t>
            </a: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动静态图结合：模式灵活切换，兼顾开发效率和执行性能</a:t>
            </a:r>
          </a:p>
        </p:txBody>
      </p:sp>
      <p:grpSp>
        <p:nvGrpSpPr>
          <p:cNvPr id="50" name="组合 49"/>
          <p:cNvGrpSpPr/>
          <p:nvPr/>
        </p:nvGrpSpPr>
        <p:grpSpPr>
          <a:xfrm>
            <a:off x="1060169" y="1570330"/>
            <a:ext cx="4032112" cy="2937376"/>
            <a:chOff x="10997239" y="5534068"/>
            <a:chExt cx="3240816" cy="4316772"/>
          </a:xfrm>
        </p:grpSpPr>
        <p:sp>
          <p:nvSpPr>
            <p:cNvPr id="51" name="矩形 50"/>
            <p:cNvSpPr/>
            <p:nvPr/>
          </p:nvSpPr>
          <p:spPr>
            <a:xfrm>
              <a:off x="11011232" y="8621327"/>
              <a:ext cx="3226823" cy="1229513"/>
            </a:xfrm>
            <a:prstGeom prst="rect">
              <a:avLst/>
            </a:prstGeom>
            <a:noFill/>
            <a:ln w="12700" cap="flat" cmpd="sng" algn="ctr">
              <a:solidFill>
                <a:srgbClr val="DDDDDD">
                  <a:lumMod val="75000"/>
                </a:srgbClr>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4186" tIns="54186" rIns="54186" bIns="54186" numCol="1" spcCol="38100" rtlCol="0" anchor="ctr">
              <a:noAutofit/>
            </a:bodyPr>
            <a:lstStyle/>
            <a:p>
              <a:pPr algn="ctr" defTabSz="914478"/>
              <a:r>
                <a:rPr lang="zh-CN" altLang="en-US" sz="160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Helvetica Neue Medium"/>
                </a:rPr>
                <a:t>统一的自动微分引擎</a:t>
              </a:r>
              <a:endParaRPr lang="en-US" altLang="zh-CN" sz="160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Helvetica Neue Medium"/>
              </a:endParaRPr>
            </a:p>
          </p:txBody>
        </p:sp>
        <p:sp>
          <p:nvSpPr>
            <p:cNvPr id="52" name="矩形 51"/>
            <p:cNvSpPr/>
            <p:nvPr/>
          </p:nvSpPr>
          <p:spPr>
            <a:xfrm>
              <a:off x="10997239" y="6389132"/>
              <a:ext cx="1302968" cy="1084928"/>
            </a:xfrm>
            <a:prstGeom prst="rect">
              <a:avLst/>
            </a:prstGeom>
            <a:noFill/>
            <a:ln w="12700" cap="flat" cmpd="sng" algn="ctr">
              <a:solidFill>
                <a:srgbClr val="DDDDDD">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78"/>
              <a:r>
                <a:rPr lang="zh-CN" altLang="en-US" sz="160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Helvetica Neue Medium"/>
                </a:rPr>
                <a:t>动态图</a:t>
              </a:r>
              <a:endParaRPr lang="en-US" altLang="zh-CN" sz="160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Helvetica Neue Medium"/>
              </a:endParaRPr>
            </a:p>
            <a:p>
              <a:pPr algn="ctr" defTabSz="914478"/>
              <a:r>
                <a:rPr lang="zh-CN" altLang="en-US" sz="1600" kern="0" dirty="0">
                  <a:solidFill>
                    <a:srgbClr val="666666"/>
                  </a:solidFill>
                  <a:latin typeface="Huawei Sans" panose="020C0503030203020204" pitchFamily="34" charset="0"/>
                  <a:ea typeface="微软雅黑" panose="020B0503020204020204" pitchFamily="34" charset="-122"/>
                  <a:cs typeface="Huawei Sans" panose="020C0503030203020204" pitchFamily="34" charset="0"/>
                  <a:sym typeface="Helvetica Neue Medium"/>
                </a:rPr>
                <a:t>调试</a:t>
              </a:r>
              <a:r>
                <a:rPr lang="en-US" altLang="zh-CN" sz="1600" kern="0" dirty="0">
                  <a:solidFill>
                    <a:srgbClr val="666666"/>
                  </a:solidFill>
                  <a:latin typeface="Huawei Sans" panose="020C0503030203020204" pitchFamily="34" charset="0"/>
                  <a:ea typeface="微软雅黑" panose="020B0503020204020204" pitchFamily="34" charset="-122"/>
                  <a:cs typeface="Huawei Sans" panose="020C0503030203020204" pitchFamily="34" charset="0"/>
                  <a:sym typeface="Helvetica Neue Medium"/>
                </a:rPr>
                <a:t>+</a:t>
              </a:r>
              <a:r>
                <a:rPr lang="zh-CN" altLang="en-US" sz="1600" kern="0" dirty="0">
                  <a:solidFill>
                    <a:srgbClr val="666666"/>
                  </a:solidFill>
                  <a:latin typeface="Huawei Sans" panose="020C0503030203020204" pitchFamily="34" charset="0"/>
                  <a:ea typeface="微软雅黑" panose="020B0503020204020204" pitchFamily="34" charset="-122"/>
                  <a:cs typeface="Huawei Sans" panose="020C0503030203020204" pitchFamily="34" charset="0"/>
                  <a:sym typeface="Helvetica Neue Medium"/>
                </a:rPr>
                <a:t>调优</a:t>
              </a:r>
              <a:endParaRPr lang="en-US" altLang="zh-CN" sz="1600" kern="0" dirty="0">
                <a:solidFill>
                  <a:srgbClr val="666666"/>
                </a:solidFill>
                <a:latin typeface="Huawei Sans" panose="020C0503030203020204" pitchFamily="34" charset="0"/>
                <a:ea typeface="微软雅黑" panose="020B0503020204020204" pitchFamily="34" charset="-122"/>
                <a:cs typeface="Huawei Sans" panose="020C0503030203020204" pitchFamily="34" charset="0"/>
                <a:sym typeface="Helvetica Neue Medium"/>
              </a:endParaRPr>
            </a:p>
          </p:txBody>
        </p:sp>
        <p:sp>
          <p:nvSpPr>
            <p:cNvPr id="53" name="矩形 52"/>
            <p:cNvSpPr/>
            <p:nvPr/>
          </p:nvSpPr>
          <p:spPr>
            <a:xfrm>
              <a:off x="12896665" y="6375734"/>
              <a:ext cx="1302968" cy="1084928"/>
            </a:xfrm>
            <a:prstGeom prst="rect">
              <a:avLst/>
            </a:prstGeom>
            <a:noFill/>
            <a:ln w="12700" cap="flat" cmpd="sng" algn="ctr">
              <a:solidFill>
                <a:srgbClr val="DDDDDD">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78"/>
              <a:r>
                <a:rPr lang="zh-CN" altLang="en-US" sz="160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Helvetica Neue Medium"/>
                </a:rPr>
                <a:t>静态图</a:t>
              </a:r>
              <a:endParaRPr lang="en-US" altLang="zh-CN" sz="160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Helvetica Neue Medium"/>
              </a:endParaRPr>
            </a:p>
            <a:p>
              <a:pPr algn="ctr" defTabSz="914478"/>
              <a:r>
                <a:rPr lang="zh-CN" altLang="en-US" sz="1600" kern="0" dirty="0">
                  <a:solidFill>
                    <a:srgbClr val="666666"/>
                  </a:solidFill>
                  <a:latin typeface="Huawei Sans" panose="020C0503030203020204" pitchFamily="34" charset="0"/>
                  <a:ea typeface="微软雅黑" panose="020B0503020204020204" pitchFamily="34" charset="-122"/>
                  <a:cs typeface="Huawei Sans" panose="020C0503030203020204" pitchFamily="34" charset="0"/>
                  <a:sym typeface="Helvetica Neue Medium"/>
                </a:rPr>
                <a:t>执行</a:t>
              </a:r>
              <a:r>
                <a:rPr lang="en-US" altLang="zh-CN" sz="1600" kern="0" dirty="0">
                  <a:solidFill>
                    <a:srgbClr val="666666"/>
                  </a:solidFill>
                  <a:latin typeface="Huawei Sans" panose="020C0503030203020204" pitchFamily="34" charset="0"/>
                  <a:ea typeface="微软雅黑" panose="020B0503020204020204" pitchFamily="34" charset="-122"/>
                  <a:cs typeface="Huawei Sans" panose="020C0503030203020204" pitchFamily="34" charset="0"/>
                  <a:sym typeface="Helvetica Neue Medium"/>
                </a:rPr>
                <a:t>+</a:t>
              </a:r>
              <a:r>
                <a:rPr lang="zh-CN" altLang="en-US" sz="1600" kern="0" dirty="0">
                  <a:solidFill>
                    <a:srgbClr val="666666"/>
                  </a:solidFill>
                  <a:latin typeface="Huawei Sans" panose="020C0503030203020204" pitchFamily="34" charset="0"/>
                  <a:ea typeface="微软雅黑" panose="020B0503020204020204" pitchFamily="34" charset="-122"/>
                  <a:cs typeface="Huawei Sans" panose="020C0503030203020204" pitchFamily="34" charset="0"/>
                  <a:sym typeface="Helvetica Neue Medium"/>
                </a:rPr>
                <a:t>部署</a:t>
              </a:r>
            </a:p>
          </p:txBody>
        </p:sp>
        <p:cxnSp>
          <p:nvCxnSpPr>
            <p:cNvPr id="54" name="曲线连接符 53"/>
            <p:cNvCxnSpPr>
              <a:stCxn id="52" idx="0"/>
              <a:endCxn id="53" idx="0"/>
            </p:cNvCxnSpPr>
            <p:nvPr/>
          </p:nvCxnSpPr>
          <p:spPr>
            <a:xfrm rot="5400000" flipH="1" flipV="1">
              <a:off x="12591737" y="5432720"/>
              <a:ext cx="13398" cy="1899426"/>
            </a:xfrm>
            <a:prstGeom prst="curvedConnector3">
              <a:avLst>
                <a:gd name="adj1" fmla="val 1806225"/>
              </a:avLst>
            </a:prstGeom>
            <a:noFill/>
            <a:ln w="25400" cap="flat">
              <a:solidFill>
                <a:schemeClr val="tx1"/>
              </a:solidFill>
              <a:prstDash val="solid"/>
              <a:miter lim="400000"/>
              <a:headEnd type="triangle" w="lg" len="lg"/>
              <a:tailEnd type="triangle" w="lg" len="lg"/>
            </a:ln>
            <a:effectLst/>
            <a:sp3d/>
          </p:spPr>
          <p:style>
            <a:lnRef idx="0">
              <a:scrgbClr r="0" g="0" b="0"/>
            </a:lnRef>
            <a:fillRef idx="0">
              <a:scrgbClr r="0" g="0" b="0"/>
            </a:fillRef>
            <a:effectRef idx="0">
              <a:scrgbClr r="0" g="0" b="0"/>
            </a:effectRef>
            <a:fontRef idx="none"/>
          </p:style>
        </p:cxnSp>
        <p:cxnSp>
          <p:nvCxnSpPr>
            <p:cNvPr id="55" name="肘形连接符 54"/>
            <p:cNvCxnSpPr>
              <a:stCxn id="51" idx="0"/>
              <a:endCxn id="52" idx="2"/>
            </p:cNvCxnSpPr>
            <p:nvPr/>
          </p:nvCxnSpPr>
          <p:spPr>
            <a:xfrm rot="16200000" flipV="1">
              <a:off x="11563050" y="7559732"/>
              <a:ext cx="1147268" cy="975921"/>
            </a:xfrm>
            <a:prstGeom prst="bentConnector3">
              <a:avLst/>
            </a:prstGeom>
            <a:noFill/>
            <a:ln w="9525"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6" name="肘形连接符 55"/>
            <p:cNvCxnSpPr>
              <a:stCxn id="51" idx="0"/>
              <a:endCxn id="53" idx="2"/>
            </p:cNvCxnSpPr>
            <p:nvPr/>
          </p:nvCxnSpPr>
          <p:spPr>
            <a:xfrm rot="5400000" flipH="1" flipV="1">
              <a:off x="12506064" y="7579242"/>
              <a:ext cx="1160666" cy="923506"/>
            </a:xfrm>
            <a:prstGeom prst="bentConnector3">
              <a:avLst>
                <a:gd name="adj1" fmla="val 50000"/>
              </a:avLst>
            </a:prstGeom>
            <a:noFill/>
            <a:ln w="9525"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7" name="文本框 56"/>
            <p:cNvSpPr txBox="1"/>
            <p:nvPr/>
          </p:nvSpPr>
          <p:spPr>
            <a:xfrm>
              <a:off x="12148087" y="5534068"/>
              <a:ext cx="938310" cy="5226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4186" tIns="54186" rIns="54186" bIns="54186" numCol="1" spcCol="38100" rtlCol="0" anchor="ctr">
              <a:spAutoFit/>
            </a:bodyPr>
            <a:lstStyle/>
            <a:p>
              <a:pPr algn="ctr" defTabSz="880533" hangingPunct="0"/>
              <a:r>
                <a:rPr lang="en-US" altLang="zh-CN" sz="1600" kern="0" dirty="0" err="1">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rPr>
                <a:t>set_context</a:t>
              </a:r>
              <a:endParaRPr lang="zh-CN" altLang="en-US" sz="1600" kern="0"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endParaRPr>
            </a:p>
          </p:txBody>
        </p:sp>
      </p:grpSp>
      <p:sp>
        <p:nvSpPr>
          <p:cNvPr id="59" name="文本框 58"/>
          <p:cNvSpPr txBox="1"/>
          <p:nvPr/>
        </p:nvSpPr>
        <p:spPr>
          <a:xfrm>
            <a:off x="5637801" y="1203681"/>
            <a:ext cx="4937054" cy="5249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186" tIns="54186" rIns="54186" bIns="54186" numCol="1" spcCol="38100" rtlCol="0" anchor="ctr">
            <a:spAutoFit/>
          </a:bodyPr>
          <a:lstStyle/>
          <a:p>
            <a:pPr algn="ctr" defTabSz="880533" hangingPunct="0">
              <a:lnSpc>
                <a:spcPct val="150000"/>
              </a:lnSpc>
            </a:pPr>
            <a:r>
              <a:rPr lang="zh-CN" altLang="en-US"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rPr>
              <a:t>灵活切换：</a:t>
            </a:r>
            <a:r>
              <a:rPr lang="zh-CN" altLang="en-US" sz="160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Helvetica Neue"/>
              </a:rPr>
              <a:t>一行代码完成动静态图模式切换</a:t>
            </a:r>
            <a:endParaRPr lang="en-US" altLang="zh-CN" sz="160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Helvetica Neue"/>
            </a:endParaRPr>
          </a:p>
        </p:txBody>
      </p:sp>
      <p:sp>
        <p:nvSpPr>
          <p:cNvPr id="61" name="矩形 60"/>
          <p:cNvSpPr/>
          <p:nvPr/>
        </p:nvSpPr>
        <p:spPr>
          <a:xfrm>
            <a:off x="1388957" y="4648711"/>
            <a:ext cx="3391945" cy="923330"/>
          </a:xfrm>
          <a:prstGeom prst="rect">
            <a:avLst/>
          </a:prstGeom>
          <a:solidFill>
            <a:schemeClr val="accent4">
              <a:lumMod val="20000"/>
              <a:lumOff val="80000"/>
            </a:schemeClr>
          </a:solidFill>
        </p:spPr>
        <p:txBody>
          <a:bodyPr wrap="square">
            <a:spAutoFit/>
          </a:bodyPr>
          <a:lstStyle/>
          <a:p>
            <a:pPr algn="ctr" defTabSz="880533" hangingPunct="0">
              <a:lnSpc>
                <a:spcPct val="150000"/>
              </a:lnSpc>
            </a:pPr>
            <a:r>
              <a:rPr lang="zh-CN" altLang="en-US"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Helvetica Neue Medium"/>
              </a:rPr>
              <a:t>统一的自动微分引擎，保证动态图和静态图语法一致</a:t>
            </a:r>
          </a:p>
        </p:txBody>
      </p:sp>
      <p:graphicFrame>
        <p:nvGraphicFramePr>
          <p:cNvPr id="62" name="表格 61"/>
          <p:cNvGraphicFramePr>
            <a:graphicFrameLocks noGrp="1"/>
          </p:cNvGraphicFramePr>
          <p:nvPr>
            <p:extLst>
              <p:ext uri="{D42A27DB-BD31-4B8C-83A1-F6EECF244321}">
                <p14:modId xmlns:p14="http://schemas.microsoft.com/office/powerpoint/2010/main" val="1745315137"/>
              </p:ext>
            </p:extLst>
          </p:nvPr>
        </p:nvGraphicFramePr>
        <p:xfrm>
          <a:off x="5902835" y="3524416"/>
          <a:ext cx="3023514" cy="2302563"/>
        </p:xfrm>
        <a:graphic>
          <a:graphicData uri="http://schemas.openxmlformats.org/drawingml/2006/table">
            <a:tbl>
              <a:tblPr firstRow="1" bandRow="1">
                <a:tableStyleId>{5940675A-B579-460E-94D1-54222C63F5DA}</a:tableStyleId>
              </a:tblPr>
              <a:tblGrid>
                <a:gridCol w="3023514">
                  <a:extLst>
                    <a:ext uri="{9D8B030D-6E8A-4147-A177-3AD203B41FA5}">
                      <a16:colId xmlns:a16="http://schemas.microsoft.com/office/drawing/2014/main" val="20000"/>
                    </a:ext>
                  </a:extLst>
                </a:gridCol>
              </a:tblGrid>
              <a:tr h="2302563">
                <a:tc>
                  <a:txBody>
                    <a:bodyPr/>
                    <a:lstStyle/>
                    <a:p>
                      <a:pPr algn="l"/>
                      <a:r>
                        <a:rPr lang="en-US" altLang="zh-CN" sz="1600" dirty="0"/>
                        <a:t>    </a:t>
                      </a:r>
                      <a:r>
                        <a:rPr lang="en-US" altLang="zh-CN" sz="1600" b="1" dirty="0"/>
                        <a:t>@</a:t>
                      </a:r>
                      <a:r>
                        <a:rPr lang="en-US" altLang="zh-CN" sz="1600" b="1" dirty="0" err="1"/>
                        <a:t>ms_function</a:t>
                      </a:r>
                      <a:endParaRPr lang="en-US" altLang="zh-CN" sz="1600" b="1" dirty="0"/>
                    </a:p>
                    <a:p>
                      <a:pPr algn="l"/>
                      <a:r>
                        <a:rPr lang="en-US" altLang="zh-CN" sz="1600" dirty="0"/>
                        <a:t>    </a:t>
                      </a:r>
                      <a:r>
                        <a:rPr lang="en-US" altLang="zh-CN" sz="1600" dirty="0" err="1"/>
                        <a:t>def</a:t>
                      </a:r>
                      <a:r>
                        <a:rPr lang="en-US" altLang="zh-CN" sz="1600" dirty="0"/>
                        <a:t> </a:t>
                      </a:r>
                      <a:r>
                        <a:rPr lang="en-US" altLang="zh-CN" sz="1600" b="1" dirty="0" err="1"/>
                        <a:t>sub_net</a:t>
                      </a:r>
                      <a:r>
                        <a:rPr lang="en-US" altLang="zh-CN" sz="1600" dirty="0"/>
                        <a:t>(self, x):</a:t>
                      </a:r>
                    </a:p>
                    <a:p>
                      <a:pPr algn="l"/>
                      <a:r>
                        <a:rPr lang="en-US" altLang="zh-CN" sz="1600" dirty="0"/>
                        <a:t>        x = </a:t>
                      </a:r>
                      <a:r>
                        <a:rPr lang="en-US" altLang="zh-CN" sz="1600" dirty="0" err="1"/>
                        <a:t>self.conv</a:t>
                      </a:r>
                      <a:r>
                        <a:rPr lang="en-US" altLang="zh-CN" sz="1600" dirty="0"/>
                        <a:t>(x)</a:t>
                      </a:r>
                    </a:p>
                    <a:p>
                      <a:pPr algn="l"/>
                      <a:r>
                        <a:rPr lang="en-US" altLang="zh-CN" sz="1600" dirty="0"/>
                        <a:t>        return x</a:t>
                      </a:r>
                    </a:p>
                    <a:p>
                      <a:pPr algn="l"/>
                      <a:endParaRPr lang="en-US" altLang="zh-CN" sz="1600" dirty="0"/>
                    </a:p>
                    <a:p>
                      <a:pPr algn="l"/>
                      <a:r>
                        <a:rPr lang="en-US" altLang="zh-CN" sz="1600" dirty="0"/>
                        <a:t>    </a:t>
                      </a:r>
                      <a:r>
                        <a:rPr lang="en-US" altLang="zh-CN" sz="1600" dirty="0" err="1"/>
                        <a:t>def</a:t>
                      </a:r>
                      <a:r>
                        <a:rPr lang="en-US" altLang="zh-CN" sz="1600" dirty="0"/>
                        <a:t> construct(self, x):</a:t>
                      </a:r>
                    </a:p>
                    <a:p>
                      <a:pPr algn="l"/>
                      <a:r>
                        <a:rPr lang="en-US" altLang="zh-CN" sz="1600" dirty="0"/>
                        <a:t>        x = </a:t>
                      </a:r>
                      <a:r>
                        <a:rPr lang="en-US" altLang="zh-CN" sz="1600" dirty="0" err="1"/>
                        <a:t>self.</a:t>
                      </a:r>
                      <a:r>
                        <a:rPr lang="en-US" altLang="zh-CN" sz="1600" b="1" dirty="0" err="1"/>
                        <a:t>sub_net</a:t>
                      </a:r>
                      <a:r>
                        <a:rPr lang="en-US" altLang="zh-CN" sz="1600" dirty="0"/>
                        <a:t>(x)</a:t>
                      </a:r>
                    </a:p>
                    <a:p>
                      <a:pPr algn="l"/>
                      <a:r>
                        <a:rPr lang="en-US" altLang="zh-CN" sz="1600" dirty="0"/>
                        <a:t>        x = </a:t>
                      </a:r>
                      <a:r>
                        <a:rPr lang="en-US" altLang="zh-CN" sz="1600" dirty="0" err="1"/>
                        <a:t>self.relu</a:t>
                      </a:r>
                      <a:r>
                        <a:rPr lang="en-US" altLang="zh-CN" sz="1600" dirty="0"/>
                        <a:t>(x)</a:t>
                      </a:r>
                    </a:p>
                    <a:p>
                      <a:pPr algn="l"/>
                      <a:r>
                        <a:rPr lang="en-US" altLang="zh-CN" sz="1600" dirty="0"/>
                        <a:t>        return x</a:t>
                      </a:r>
                    </a:p>
                  </a:txBody>
                  <a:tcPr>
                    <a:solidFill>
                      <a:schemeClr val="bg1"/>
                    </a:solidFill>
                  </a:tcPr>
                </a:tc>
                <a:extLst>
                  <a:ext uri="{0D108BD9-81ED-4DB2-BD59-A6C34878D82A}">
                    <a16:rowId xmlns:a16="http://schemas.microsoft.com/office/drawing/2014/main" val="10000"/>
                  </a:ext>
                </a:extLst>
              </a:tr>
            </a:tbl>
          </a:graphicData>
        </a:graphic>
      </p:graphicFrame>
      <p:graphicFrame>
        <p:nvGraphicFramePr>
          <p:cNvPr id="63" name="表格 62"/>
          <p:cNvGraphicFramePr>
            <a:graphicFrameLocks noGrp="1"/>
          </p:cNvGraphicFramePr>
          <p:nvPr>
            <p:extLst/>
          </p:nvPr>
        </p:nvGraphicFramePr>
        <p:xfrm>
          <a:off x="5881512" y="1730850"/>
          <a:ext cx="4862688" cy="1406050"/>
        </p:xfrm>
        <a:graphic>
          <a:graphicData uri="http://schemas.openxmlformats.org/drawingml/2006/table">
            <a:tbl>
              <a:tblPr firstRow="1" bandRow="1">
                <a:tableStyleId>{5940675A-B579-460E-94D1-54222C63F5DA}</a:tableStyleId>
              </a:tblPr>
              <a:tblGrid>
                <a:gridCol w="4862688">
                  <a:extLst>
                    <a:ext uri="{9D8B030D-6E8A-4147-A177-3AD203B41FA5}">
                      <a16:colId xmlns:a16="http://schemas.microsoft.com/office/drawing/2014/main" val="20000"/>
                    </a:ext>
                  </a:extLst>
                </a:gridCol>
              </a:tblGrid>
              <a:tr h="1406050">
                <a:tc>
                  <a:txBody>
                    <a:bodyPr/>
                    <a:lstStyle/>
                    <a:p>
                      <a:pPr>
                        <a:lnSpc>
                          <a:spcPct val="100000"/>
                        </a:lnSpc>
                      </a:pPr>
                      <a:r>
                        <a:rPr lang="en-US" altLang="zh-CN" sz="1400" kern="0" dirty="0">
                          <a:solidFill>
                            <a:schemeClr val="bg1">
                              <a:lumMod val="50000"/>
                            </a:schemeClr>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400" kern="0" dirty="0">
                          <a:solidFill>
                            <a:schemeClr val="bg1">
                              <a:lumMod val="50000"/>
                            </a:schemeClr>
                          </a:solidFill>
                          <a:latin typeface="Huawei Sans" panose="020C0503030203020204" pitchFamily="34" charset="0"/>
                          <a:ea typeface="微软雅黑" panose="020B0503020204020204" pitchFamily="34" charset="-122"/>
                          <a:cs typeface="Huawei Sans" panose="020C0503030203020204" pitchFamily="34" charset="0"/>
                        </a:rPr>
                        <a:t>切换为动态图模式</a:t>
                      </a:r>
                      <a:endParaRPr lang="en-US" altLang="zh-CN" sz="1400" kern="0" dirty="0">
                        <a:solidFill>
                          <a:schemeClr val="bg1">
                            <a:lumMod val="50000"/>
                          </a:schemeClr>
                        </a:solidFill>
                        <a:latin typeface="Huawei Sans" panose="020C0503030203020204" pitchFamily="34" charset="0"/>
                        <a:ea typeface="微软雅黑" panose="020B0503020204020204" pitchFamily="34" charset="-122"/>
                        <a:cs typeface="Huawei Sans" panose="020C0503030203020204" pitchFamily="34" charset="0"/>
                      </a:endParaRPr>
                    </a:p>
                    <a:p>
                      <a:pPr>
                        <a:lnSpc>
                          <a:spcPct val="100000"/>
                        </a:lnSpc>
                      </a:pPr>
                      <a:r>
                        <a:rPr lang="en-US" altLang="zh-CN" sz="1600" dirty="0"/>
                        <a:t>context.set_context(mode=</a:t>
                      </a:r>
                      <a:r>
                        <a:rPr lang="en-US" altLang="zh-CN" sz="1600" dirty="0" err="1"/>
                        <a:t>contex.PYNATIVE_MODE</a:t>
                      </a:r>
                      <a:r>
                        <a:rPr lang="en-US" altLang="zh-CN" sz="1600" dirty="0"/>
                        <a:t>)</a:t>
                      </a:r>
                    </a:p>
                    <a:p>
                      <a:pPr>
                        <a:lnSpc>
                          <a:spcPct val="100000"/>
                        </a:lnSpc>
                      </a:pPr>
                      <a:endParaRPr lang="en-US" altLang="zh-CN" sz="1400" kern="0" dirty="0">
                        <a:solidFill>
                          <a:schemeClr val="bg1">
                            <a:lumMod val="50000"/>
                          </a:schemeClr>
                        </a:solidFill>
                        <a:latin typeface="Huawei Sans" panose="020C0503030203020204" pitchFamily="34" charset="0"/>
                        <a:ea typeface="微软雅黑" panose="020B0503020204020204" pitchFamily="34" charset="-122"/>
                        <a:cs typeface="Huawei Sans" panose="020C0503030203020204" pitchFamily="34" charset="0"/>
                      </a:endParaRPr>
                    </a:p>
                    <a:p>
                      <a:pPr>
                        <a:lnSpc>
                          <a:spcPct val="100000"/>
                        </a:lnSpc>
                      </a:pPr>
                      <a:r>
                        <a:rPr lang="en-US" altLang="zh-CN" sz="1400" kern="0" dirty="0">
                          <a:solidFill>
                            <a:schemeClr val="bg1">
                              <a:lumMod val="50000"/>
                            </a:schemeClr>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400" kern="0" dirty="0">
                          <a:solidFill>
                            <a:schemeClr val="bg1">
                              <a:lumMod val="50000"/>
                            </a:schemeClr>
                          </a:solidFill>
                          <a:latin typeface="Huawei Sans" panose="020C0503030203020204" pitchFamily="34" charset="0"/>
                          <a:ea typeface="微软雅黑" panose="020B0503020204020204" pitchFamily="34" charset="-122"/>
                          <a:cs typeface="Huawei Sans" panose="020C0503030203020204" pitchFamily="34" charset="0"/>
                        </a:rPr>
                        <a:t>切换为静态图模式</a:t>
                      </a:r>
                      <a:endParaRPr lang="en-US" altLang="zh-CN" sz="1400" kern="0" dirty="0">
                        <a:solidFill>
                          <a:schemeClr val="bg1">
                            <a:lumMod val="50000"/>
                          </a:schemeClr>
                        </a:solidFill>
                        <a:latin typeface="Huawei Sans" panose="020C0503030203020204" pitchFamily="34" charset="0"/>
                        <a:ea typeface="微软雅黑" panose="020B0503020204020204" pitchFamily="34" charset="-122"/>
                        <a:cs typeface="Huawei Sans" panose="020C0503030203020204" pitchFamily="34" charset="0"/>
                      </a:endParaRPr>
                    </a:p>
                    <a:p>
                      <a:pPr>
                        <a:lnSpc>
                          <a:spcPct val="100000"/>
                        </a:lnSpc>
                      </a:pPr>
                      <a:r>
                        <a:rPr lang="en-US" altLang="zh-CN" sz="1600" dirty="0"/>
                        <a:t>context.set_context(mode=</a:t>
                      </a:r>
                      <a:r>
                        <a:rPr lang="en-US" altLang="zh-CN" sz="1600" dirty="0" err="1"/>
                        <a:t>contex.GRAPH_MODE</a:t>
                      </a:r>
                      <a:r>
                        <a:rPr lang="en-US" altLang="zh-CN" sz="1600" dirty="0"/>
                        <a:t>)</a:t>
                      </a:r>
                    </a:p>
                  </a:txBody>
                  <a:tcPr>
                    <a:solidFill>
                      <a:schemeClr val="bg1"/>
                    </a:solidFill>
                  </a:tcPr>
                </a:tc>
                <a:extLst>
                  <a:ext uri="{0D108BD9-81ED-4DB2-BD59-A6C34878D82A}">
                    <a16:rowId xmlns:a16="http://schemas.microsoft.com/office/drawing/2014/main" val="10000"/>
                  </a:ext>
                </a:extLst>
              </a:tr>
            </a:tbl>
          </a:graphicData>
        </a:graphic>
      </p:graphicFrame>
      <p:sp>
        <p:nvSpPr>
          <p:cNvPr id="64" name="文本框 63"/>
          <p:cNvSpPr txBox="1"/>
          <p:nvPr/>
        </p:nvSpPr>
        <p:spPr>
          <a:xfrm>
            <a:off x="9447850" y="3892373"/>
            <a:ext cx="1620957" cy="584775"/>
          </a:xfrm>
          <a:prstGeom prst="rect">
            <a:avLst/>
          </a:prstGeom>
          <a:noFill/>
        </p:spPr>
        <p:txBody>
          <a:bodyPr wrap="none" rtlCol="0">
            <a:spAutoFit/>
          </a:bodyPr>
          <a:lstStyle/>
          <a:p>
            <a:r>
              <a:rPr lang="zh-CN" altLang="en-US" sz="16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调试通过的代码</a:t>
            </a:r>
            <a:endParaRPr lang="en-US" altLang="zh-CN" sz="16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r>
              <a:rPr lang="zh-CN" altLang="en-US" sz="16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静态图模式执行</a:t>
            </a:r>
          </a:p>
        </p:txBody>
      </p:sp>
      <p:sp>
        <p:nvSpPr>
          <p:cNvPr id="65" name="文本框 64"/>
          <p:cNvSpPr txBox="1"/>
          <p:nvPr/>
        </p:nvSpPr>
        <p:spPr>
          <a:xfrm>
            <a:off x="9462364" y="4986763"/>
            <a:ext cx="1620957" cy="584775"/>
          </a:xfrm>
          <a:prstGeom prst="rect">
            <a:avLst/>
          </a:prstGeom>
          <a:noFill/>
        </p:spPr>
        <p:txBody>
          <a:bodyPr wrap="none" rtlCol="0">
            <a:spAutoFit/>
          </a:bodyPr>
          <a:lstStyle/>
          <a:p>
            <a:r>
              <a:rPr lang="zh-CN" altLang="en-US" sz="16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待调试的代码</a:t>
            </a:r>
            <a:endParaRPr lang="en-US" altLang="zh-CN" sz="16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r>
              <a:rPr lang="zh-CN" altLang="en-US" sz="16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动态图模式执行</a:t>
            </a:r>
          </a:p>
        </p:txBody>
      </p:sp>
      <p:sp>
        <p:nvSpPr>
          <p:cNvPr id="66" name="右大括号 65"/>
          <p:cNvSpPr/>
          <p:nvPr/>
        </p:nvSpPr>
        <p:spPr>
          <a:xfrm>
            <a:off x="9152623" y="3630769"/>
            <a:ext cx="139700" cy="104492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7" name="右大括号 66"/>
          <p:cNvSpPr/>
          <p:nvPr/>
        </p:nvSpPr>
        <p:spPr>
          <a:xfrm>
            <a:off x="9182982" y="4904702"/>
            <a:ext cx="109341" cy="9222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Tree>
    <p:custDataLst>
      <p:tags r:id="rId1"/>
    </p:custDataLst>
    <p:extLst>
      <p:ext uri="{BB962C8B-B14F-4D97-AF65-F5344CB8AC3E}">
        <p14:creationId xmlns:p14="http://schemas.microsoft.com/office/powerpoint/2010/main" val="58037014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a:extLst>
              <a:ext uri="{FF2B5EF4-FFF2-40B4-BE49-F238E27FC236}">
                <a16:creationId xmlns:a16="http://schemas.microsoft.com/office/drawing/2014/main" id="{F3CB55DF-6A43-4908-A6B0-66C5A7B27E8C}"/>
              </a:ext>
            </a:extLst>
          </p:cNvPr>
          <p:cNvSpPr txBox="1"/>
          <p:nvPr/>
        </p:nvSpPr>
        <p:spPr>
          <a:xfrm>
            <a:off x="568679" y="159769"/>
            <a:ext cx="10259412" cy="523220"/>
          </a:xfrm>
          <a:prstGeom prst="rect">
            <a:avLst/>
          </a:prstGeom>
          <a:noFill/>
        </p:spPr>
        <p:txBody>
          <a:bodyPr wrap="square" rtlCol="0">
            <a:spAutoFit/>
          </a:bodyPr>
          <a:lstStyle/>
          <a:p>
            <a:pPr>
              <a:defRPr/>
            </a:pPr>
            <a:r>
              <a:rPr lang="zh-CN" altLang="en-US" sz="2800" b="1" dirty="0">
                <a:latin typeface="Huawei Sans" panose="020C0503030203020204" pitchFamily="34" charset="0"/>
                <a:ea typeface="微软雅黑" panose="020B0503020204020204" pitchFamily="34" charset="-122"/>
                <a:cs typeface="Huawei Sans" panose="020C0503030203020204" pitchFamily="34" charset="0"/>
              </a:rPr>
              <a:t>关键特性</a:t>
            </a:r>
            <a:r>
              <a:rPr lang="en-US" altLang="zh-CN" sz="2800" b="1" dirty="0">
                <a:latin typeface="Huawei Sans" panose="020C0503030203020204" pitchFamily="34" charset="0"/>
                <a:ea typeface="微软雅黑" panose="020B0503020204020204" pitchFamily="34" charset="-122"/>
                <a:cs typeface="Huawei Sans" panose="020C0503030203020204" pitchFamily="34" charset="0"/>
              </a:rPr>
              <a:t>3</a:t>
            </a:r>
            <a:r>
              <a:rPr lang="zh-CN" altLang="en-US" sz="2800" b="1" dirty="0">
                <a:latin typeface="Huawei Sans" panose="020C0503030203020204" pitchFamily="34" charset="0"/>
                <a:ea typeface="微软雅黑" panose="020B0503020204020204" pitchFamily="34" charset="-122"/>
                <a:cs typeface="Huawei Sans" panose="020C0503030203020204" pitchFamily="34" charset="0"/>
              </a:rPr>
              <a:t>：二阶优化</a:t>
            </a:r>
            <a:endParaRPr kumimoji="1" lang="zh-CN" altLang="en-US" sz="28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endParaRPr>
          </a:p>
        </p:txBody>
      </p:sp>
      <mc:AlternateContent xmlns:mc="http://schemas.openxmlformats.org/markup-compatibility/2006" xmlns:a14="http://schemas.microsoft.com/office/drawing/2010/main">
        <mc:Choice Requires="a14">
          <p:sp>
            <p:nvSpPr>
              <p:cNvPr id="37" name="文本框 36"/>
              <p:cNvSpPr txBox="1"/>
              <p:nvPr/>
            </p:nvSpPr>
            <p:spPr>
              <a:xfrm>
                <a:off x="425385" y="938779"/>
                <a:ext cx="4208535" cy="3475952"/>
              </a:xfrm>
              <a:prstGeom prst="rect">
                <a:avLst/>
              </a:prstGeom>
              <a:noFill/>
            </p:spPr>
            <p:txBody>
              <a:bodyPr wrap="square" rtlCol="0" anchor="ctr">
                <a:spAutoFit/>
              </a:bodyPr>
              <a:lstStyle/>
              <a:p>
                <a:pPr defTabSz="913838">
                  <a:lnSpc>
                    <a:spcPct val="200000"/>
                  </a:lnSpc>
                </a:pPr>
                <a:r>
                  <a:rPr lang="zh-CN" altLang="en-US"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挑战：</a:t>
                </a:r>
                <a:endParaRPr lang="en-US" altLang="zh-CN"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endParaRPr>
              </a:p>
              <a:p>
                <a:pPr marL="171330" indent="-171330" defTabSz="913838">
                  <a:lnSpc>
                    <a:spcPct val="200000"/>
                  </a:lnSpc>
                  <a:buFont typeface="Wingdings" panose="05000000000000000000" pitchFamily="2" charset="2"/>
                  <a:buChar char="Ø"/>
                </a:pPr>
                <a:r>
                  <a:rPr lang="zh-CN" altLang="en-US" sz="1200" dirty="0">
                    <a:solidFill>
                      <a:srgbClr val="333333"/>
                    </a:solidFill>
                    <a:latin typeface="Huawei Sans" panose="020C0503030203020204" pitchFamily="34" charset="0"/>
                    <a:ea typeface="微软雅黑" panose="020B0503020204020204" pitchFamily="34" charset="-122"/>
                    <a:cs typeface="Huawei Sans" panose="020C0503030203020204" pitchFamily="34" charset="0"/>
                  </a:rPr>
                  <a:t>训练深度学习模型需要进行大量的计算，训练收敛时间长；</a:t>
                </a:r>
                <a:endParaRPr lang="en-US" altLang="zh-CN" sz="1200" dirty="0">
                  <a:solidFill>
                    <a:srgbClr val="333333"/>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ct val="200000"/>
                  </a:lnSpc>
                </a:pPr>
                <a:r>
                  <a:rPr lang="zh-CN" altLang="en-US" sz="1200" dirty="0">
                    <a:solidFill>
                      <a:srgbClr val="333333"/>
                    </a:solidFill>
                    <a:latin typeface="Huawei Sans" panose="020C0503030203020204" pitchFamily="34" charset="0"/>
                    <a:ea typeface="微软雅黑" panose="020B0503020204020204" pitchFamily="34" charset="-122"/>
                    <a:cs typeface="Huawei Sans" panose="020C0503030203020204" pitchFamily="34" charset="0"/>
                  </a:rPr>
                  <a:t>二阶优化方法可以有效加速模型收敛，减少迭代次数，同时会引入大量复杂计算，限制其在深度模型训练中广泛应用；</a:t>
                </a:r>
                <a:endParaRPr lang="en-US" altLang="zh-CN" sz="1200" dirty="0">
                  <a:solidFill>
                    <a:srgbClr val="333333"/>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ct val="150000"/>
                  </a:lnSpc>
                </a:pPr>
                <a:endParaRPr lang="en-US" altLang="zh-CN" sz="1599"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marL="171330" indent="-171330" defTabSz="913838">
                  <a:lnSpc>
                    <a:spcPct val="150000"/>
                  </a:lnSpc>
                  <a:buFont typeface="Wingdings" panose="05000000000000000000" pitchFamily="2" charset="2"/>
                  <a:buChar char="Ø"/>
                </a:pPr>
                <a:r>
                  <a:rPr lang="zh-CN" altLang="en-US" sz="1200" b="1" dirty="0">
                    <a:latin typeface="Huawei Sans" panose="020C0503030203020204" pitchFamily="34" charset="0"/>
                    <a:ea typeface="微软雅黑" panose="020B0503020204020204" pitchFamily="34" charset="-122"/>
                    <a:cs typeface="Huawei Sans" panose="020C0503030203020204" pitchFamily="34" charset="0"/>
                  </a:rPr>
                  <a:t>二阶优化器参数更新：</a:t>
                </a:r>
                <a:endParaRPr lang="en-US" altLang="zh-CN" sz="1200" b="1" dirty="0">
                  <a:latin typeface="Huawei Sans" panose="020C0503030203020204" pitchFamily="34" charset="0"/>
                  <a:ea typeface="微软雅黑" panose="020B0503020204020204" pitchFamily="34" charset="-122"/>
                  <a:cs typeface="Huawei Sans" panose="020C0503030203020204" pitchFamily="34" charset="0"/>
                </a:endParaRPr>
              </a:p>
              <a:p>
                <a:pPr defTabSz="913838">
                  <a:lnSpc>
                    <a:spcPct val="150000"/>
                  </a:lnSpc>
                </a:pPr>
                <a14:m>
                  <m:oMathPara xmlns:m="http://schemas.openxmlformats.org/officeDocument/2006/math">
                    <m:oMathParaPr>
                      <m:jc m:val="centerGroup"/>
                    </m:oMathParaPr>
                    <m:oMath xmlns:m="http://schemas.openxmlformats.org/officeDocument/2006/math">
                      <m:sSup>
                        <m:sSupPr>
                          <m:ctrlPr>
                            <a:rPr lang="en-US" altLang="zh-CN" sz="1799" b="1" i="1">
                              <a:solidFill>
                                <a:srgbClr val="1D1D1A"/>
                              </a:solidFill>
                              <a:latin typeface="Cambria Math" panose="02040503050406030204" pitchFamily="18" charset="0"/>
                            </a:rPr>
                          </m:ctrlPr>
                        </m:sSupPr>
                        <m:e>
                          <m:r>
                            <a:rPr lang="zh-CN" altLang="en-US" sz="1799" b="1" i="1">
                              <a:solidFill>
                                <a:srgbClr val="1D1D1A"/>
                              </a:solidFill>
                              <a:latin typeface="Cambria Math" panose="02040503050406030204" pitchFamily="18" charset="0"/>
                            </a:rPr>
                            <m:t>𝜽</m:t>
                          </m:r>
                        </m:e>
                        <m:sup>
                          <m:r>
                            <a:rPr lang="en-US" altLang="zh-CN" sz="1799" b="1" i="1">
                              <a:solidFill>
                                <a:srgbClr val="1D1D1A"/>
                              </a:solidFill>
                              <a:latin typeface="Cambria Math" panose="02040503050406030204" pitchFamily="18" charset="0"/>
                            </a:rPr>
                            <m:t>(</m:t>
                          </m:r>
                          <m:r>
                            <a:rPr lang="en-US" altLang="zh-CN" sz="1799" b="1" i="1">
                              <a:solidFill>
                                <a:srgbClr val="1D1D1A"/>
                              </a:solidFill>
                              <a:latin typeface="Cambria Math" panose="02040503050406030204" pitchFamily="18" charset="0"/>
                            </a:rPr>
                            <m:t>𝒕</m:t>
                          </m:r>
                          <m:r>
                            <a:rPr lang="en-US" altLang="zh-CN" sz="1799" b="1" i="1">
                              <a:solidFill>
                                <a:srgbClr val="1D1D1A"/>
                              </a:solidFill>
                              <a:latin typeface="Cambria Math" panose="02040503050406030204" pitchFamily="18" charset="0"/>
                            </a:rPr>
                            <m:t>+</m:t>
                          </m:r>
                          <m:r>
                            <a:rPr lang="en-US" altLang="zh-CN" sz="1799" b="1" i="1">
                              <a:solidFill>
                                <a:srgbClr val="1D1D1A"/>
                              </a:solidFill>
                              <a:latin typeface="Cambria Math" panose="02040503050406030204" pitchFamily="18" charset="0"/>
                            </a:rPr>
                            <m:t>𝟏</m:t>
                          </m:r>
                          <m:r>
                            <a:rPr lang="en-US" altLang="zh-CN" sz="1799" b="1" i="1">
                              <a:solidFill>
                                <a:srgbClr val="1D1D1A"/>
                              </a:solidFill>
                              <a:latin typeface="Cambria Math" panose="02040503050406030204" pitchFamily="18" charset="0"/>
                            </a:rPr>
                            <m:t>)</m:t>
                          </m:r>
                        </m:sup>
                      </m:sSup>
                      <m:r>
                        <a:rPr lang="en-US" altLang="zh-CN" sz="1799" b="1" i="1">
                          <a:solidFill>
                            <a:srgbClr val="1D1D1A"/>
                          </a:solidFill>
                          <a:latin typeface="Cambria Math" panose="02040503050406030204" pitchFamily="18" charset="0"/>
                        </a:rPr>
                        <m:t>=</m:t>
                      </m:r>
                      <m:sSup>
                        <m:sSupPr>
                          <m:ctrlPr>
                            <a:rPr lang="en-US" altLang="zh-CN" sz="1799" b="1" i="1">
                              <a:solidFill>
                                <a:srgbClr val="1D1D1A"/>
                              </a:solidFill>
                              <a:latin typeface="Cambria Math" panose="02040503050406030204" pitchFamily="18" charset="0"/>
                            </a:rPr>
                          </m:ctrlPr>
                        </m:sSupPr>
                        <m:e>
                          <m:r>
                            <a:rPr lang="zh-CN" altLang="en-US" sz="1799" b="1" i="1">
                              <a:solidFill>
                                <a:srgbClr val="1D1D1A"/>
                              </a:solidFill>
                              <a:latin typeface="Cambria Math" panose="02040503050406030204" pitchFamily="18" charset="0"/>
                            </a:rPr>
                            <m:t>𝜽</m:t>
                          </m:r>
                        </m:e>
                        <m:sup>
                          <m:r>
                            <a:rPr lang="en-US" altLang="zh-CN" sz="1799" b="1" i="1">
                              <a:solidFill>
                                <a:srgbClr val="1D1D1A"/>
                              </a:solidFill>
                              <a:latin typeface="Cambria Math" panose="02040503050406030204" pitchFamily="18" charset="0"/>
                            </a:rPr>
                            <m:t>(</m:t>
                          </m:r>
                          <m:r>
                            <a:rPr lang="en-US" altLang="zh-CN" sz="1799" b="1" i="1">
                              <a:solidFill>
                                <a:srgbClr val="1D1D1A"/>
                              </a:solidFill>
                              <a:latin typeface="Cambria Math" panose="02040503050406030204" pitchFamily="18" charset="0"/>
                            </a:rPr>
                            <m:t>𝒕</m:t>
                          </m:r>
                          <m:r>
                            <a:rPr lang="en-US" altLang="zh-CN" sz="1799" b="1" i="1">
                              <a:solidFill>
                                <a:srgbClr val="1D1D1A"/>
                              </a:solidFill>
                              <a:latin typeface="Cambria Math" panose="02040503050406030204" pitchFamily="18" charset="0"/>
                            </a:rPr>
                            <m:t>)</m:t>
                          </m:r>
                        </m:sup>
                      </m:sSup>
                      <m:r>
                        <a:rPr lang="en-US" altLang="zh-CN" sz="1799" b="1" i="1">
                          <a:solidFill>
                            <a:srgbClr val="1D1D1A"/>
                          </a:solidFill>
                          <a:latin typeface="Cambria Math" panose="02040503050406030204" pitchFamily="18" charset="0"/>
                        </a:rPr>
                        <m:t> − </m:t>
                      </m:r>
                      <m:r>
                        <a:rPr lang="zh-CN" altLang="en-US" sz="1799" b="1" i="1">
                          <a:solidFill>
                            <a:srgbClr val="1D1D1A"/>
                          </a:solidFill>
                          <a:latin typeface="Cambria Math" panose="02040503050406030204" pitchFamily="18" charset="0"/>
                        </a:rPr>
                        <m:t>𝝐</m:t>
                      </m:r>
                      <m:sSubSup>
                        <m:sSubSupPr>
                          <m:ctrlPr>
                            <a:rPr lang="en-US" altLang="zh-CN" sz="1799" b="1" i="1">
                              <a:solidFill>
                                <a:srgbClr val="1D1D1A"/>
                              </a:solidFill>
                              <a:latin typeface="Cambria Math" panose="02040503050406030204" pitchFamily="18" charset="0"/>
                            </a:rPr>
                          </m:ctrlPr>
                        </m:sSubSupPr>
                        <m:e>
                          <m:r>
                            <a:rPr lang="en-US" altLang="zh-CN" sz="1799" b="1" i="1">
                              <a:solidFill>
                                <a:srgbClr val="1D1D1A"/>
                              </a:solidFill>
                              <a:latin typeface="Cambria Math" panose="02040503050406030204" pitchFamily="18" charset="0"/>
                            </a:rPr>
                            <m:t>𝑰𝑴</m:t>
                          </m:r>
                        </m:e>
                        <m:sub>
                          <m:sSup>
                            <m:sSupPr>
                              <m:ctrlPr>
                                <a:rPr lang="en-US" altLang="zh-CN" sz="1799" b="1" i="1">
                                  <a:solidFill>
                                    <a:srgbClr val="1D1D1A"/>
                                  </a:solidFill>
                                  <a:latin typeface="Cambria Math" panose="02040503050406030204" pitchFamily="18" charset="0"/>
                                </a:rPr>
                              </m:ctrlPr>
                            </m:sSupPr>
                            <m:e>
                              <m:r>
                                <a:rPr lang="zh-CN" altLang="en-US" sz="1799" b="1" i="1">
                                  <a:solidFill>
                                    <a:srgbClr val="1D1D1A"/>
                                  </a:solidFill>
                                  <a:latin typeface="Cambria Math" panose="02040503050406030204" pitchFamily="18" charset="0"/>
                                </a:rPr>
                                <m:t>𝜽</m:t>
                              </m:r>
                            </m:e>
                            <m:sup>
                              <m:d>
                                <m:dPr>
                                  <m:ctrlPr>
                                    <a:rPr lang="en-US" altLang="zh-CN" sz="1799" b="1" i="1">
                                      <a:solidFill>
                                        <a:srgbClr val="1D1D1A"/>
                                      </a:solidFill>
                                      <a:latin typeface="Cambria Math" panose="02040503050406030204" pitchFamily="18" charset="0"/>
                                    </a:rPr>
                                  </m:ctrlPr>
                                </m:dPr>
                                <m:e>
                                  <m:r>
                                    <a:rPr lang="en-US" altLang="zh-CN" sz="1799" b="1" i="1">
                                      <a:solidFill>
                                        <a:srgbClr val="1D1D1A"/>
                                      </a:solidFill>
                                      <a:latin typeface="Cambria Math" panose="02040503050406030204" pitchFamily="18" charset="0"/>
                                    </a:rPr>
                                    <m:t>𝒕</m:t>
                                  </m:r>
                                </m:e>
                              </m:d>
                            </m:sup>
                          </m:sSup>
                        </m:sub>
                        <m:sup>
                          <m:r>
                            <a:rPr lang="en-US" altLang="zh-CN" sz="1799" b="1" i="1">
                              <a:solidFill>
                                <a:srgbClr val="1D1D1A"/>
                              </a:solidFill>
                              <a:latin typeface="Cambria Math" panose="02040503050406030204" pitchFamily="18" charset="0"/>
                            </a:rPr>
                            <m:t>−</m:t>
                          </m:r>
                          <m:r>
                            <a:rPr lang="en-US" altLang="zh-CN" sz="1799" b="1" i="1">
                              <a:solidFill>
                                <a:srgbClr val="1D1D1A"/>
                              </a:solidFill>
                              <a:latin typeface="Cambria Math" panose="02040503050406030204" pitchFamily="18" charset="0"/>
                            </a:rPr>
                            <m:t>𝟏</m:t>
                          </m:r>
                        </m:sup>
                      </m:sSubSup>
                      <m:r>
                        <a:rPr lang="en-US" altLang="zh-CN" sz="1799" b="1" i="1">
                          <a:solidFill>
                            <a:srgbClr val="1D1D1A"/>
                          </a:solidFill>
                          <a:latin typeface="Cambria Math" panose="02040503050406030204" pitchFamily="18" charset="0"/>
                          <a:ea typeface="Cambria Math" panose="02040503050406030204" pitchFamily="18" charset="0"/>
                        </a:rPr>
                        <m:t>𝜵</m:t>
                      </m:r>
                      <m:r>
                        <a:rPr lang="en-US" altLang="zh-CN" sz="1799" b="1" i="1">
                          <a:solidFill>
                            <a:srgbClr val="1D1D1A"/>
                          </a:solidFill>
                          <a:latin typeface="Cambria Math" panose="02040503050406030204" pitchFamily="18" charset="0"/>
                          <a:ea typeface="Cambria Math" panose="02040503050406030204" pitchFamily="18" charset="0"/>
                        </a:rPr>
                        <m:t>𝒈</m:t>
                      </m:r>
                      <m:r>
                        <a:rPr lang="en-US" altLang="zh-CN" sz="1799" b="1" i="1">
                          <a:solidFill>
                            <a:srgbClr val="1D1D1A"/>
                          </a:solidFill>
                          <a:latin typeface="Cambria Math" panose="02040503050406030204" pitchFamily="18" charset="0"/>
                          <a:ea typeface="Cambria Math" panose="02040503050406030204" pitchFamily="18" charset="0"/>
                        </a:rPr>
                        <m:t>(</m:t>
                      </m:r>
                      <m:sSup>
                        <m:sSupPr>
                          <m:ctrlPr>
                            <a:rPr lang="en-US" altLang="zh-CN" sz="1799" b="1" i="1">
                              <a:solidFill>
                                <a:srgbClr val="1D1D1A"/>
                              </a:solidFill>
                              <a:latin typeface="Cambria Math" panose="02040503050406030204" pitchFamily="18" charset="0"/>
                              <a:ea typeface="Cambria Math" panose="02040503050406030204" pitchFamily="18" charset="0"/>
                            </a:rPr>
                          </m:ctrlPr>
                        </m:sSupPr>
                        <m:e>
                          <m:r>
                            <a:rPr lang="zh-CN" altLang="en-US" sz="1799" b="1" i="1">
                              <a:solidFill>
                                <a:srgbClr val="1D1D1A"/>
                              </a:solidFill>
                              <a:latin typeface="Cambria Math" panose="02040503050406030204" pitchFamily="18" charset="0"/>
                              <a:ea typeface="Cambria Math" panose="02040503050406030204" pitchFamily="18" charset="0"/>
                            </a:rPr>
                            <m:t>𝜽</m:t>
                          </m:r>
                        </m:e>
                        <m:sup>
                          <m:r>
                            <a:rPr lang="en-US" altLang="zh-CN" sz="1799" b="1" i="1">
                              <a:solidFill>
                                <a:srgbClr val="1D1D1A"/>
                              </a:solidFill>
                              <a:latin typeface="Cambria Math" panose="02040503050406030204" pitchFamily="18" charset="0"/>
                              <a:ea typeface="Cambria Math" panose="02040503050406030204" pitchFamily="18" charset="0"/>
                            </a:rPr>
                            <m:t>(</m:t>
                          </m:r>
                          <m:r>
                            <a:rPr lang="en-US" altLang="zh-CN" sz="1799" b="1" i="1">
                              <a:solidFill>
                                <a:srgbClr val="1D1D1A"/>
                              </a:solidFill>
                              <a:latin typeface="Cambria Math" panose="02040503050406030204" pitchFamily="18" charset="0"/>
                              <a:ea typeface="Cambria Math" panose="02040503050406030204" pitchFamily="18" charset="0"/>
                            </a:rPr>
                            <m:t>𝒕</m:t>
                          </m:r>
                          <m:r>
                            <a:rPr lang="en-US" altLang="zh-CN" sz="1799" b="1" i="1">
                              <a:solidFill>
                                <a:srgbClr val="1D1D1A"/>
                              </a:solidFill>
                              <a:latin typeface="Cambria Math" panose="02040503050406030204" pitchFamily="18" charset="0"/>
                              <a:ea typeface="Cambria Math" panose="02040503050406030204" pitchFamily="18" charset="0"/>
                            </a:rPr>
                            <m:t>)</m:t>
                          </m:r>
                        </m:sup>
                      </m:sSup>
                      <m:r>
                        <a:rPr lang="en-US" altLang="zh-CN" sz="1799" b="1" i="1">
                          <a:solidFill>
                            <a:srgbClr val="1D1D1A"/>
                          </a:solidFill>
                          <a:latin typeface="Cambria Math" panose="02040503050406030204" pitchFamily="18" charset="0"/>
                          <a:ea typeface="Cambria Math" panose="02040503050406030204" pitchFamily="18" charset="0"/>
                        </a:rPr>
                        <m:t>)</m:t>
                      </m:r>
                    </m:oMath>
                  </m:oMathPara>
                </a14:m>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ct val="150000"/>
                  </a:lnSpc>
                </a:pP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ct val="150000"/>
                  </a:lnSpc>
                </a:pP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425385" y="938779"/>
                <a:ext cx="4208535" cy="3475952"/>
              </a:xfrm>
              <a:prstGeom prst="rect">
                <a:avLst/>
              </a:prstGeom>
              <a:blipFill rotWithShape="0">
                <a:blip r:embed="rId3"/>
                <a:stretch>
                  <a:fillRect l="-1304" r="-2609"/>
                </a:stretch>
              </a:blipFill>
            </p:spPr>
            <p:txBody>
              <a:bodyPr/>
              <a:lstStyle/>
              <a:p>
                <a:r>
                  <a:rPr lang="zh-CN" altLang="en-US">
                    <a:noFill/>
                  </a:rPr>
                  <a:t> </a:t>
                </a:r>
              </a:p>
            </p:txBody>
          </p:sp>
        </mc:Fallback>
      </mc:AlternateContent>
      <p:grpSp>
        <p:nvGrpSpPr>
          <p:cNvPr id="39" name="组合 38"/>
          <p:cNvGrpSpPr/>
          <p:nvPr/>
        </p:nvGrpSpPr>
        <p:grpSpPr>
          <a:xfrm>
            <a:off x="4912744" y="1747582"/>
            <a:ext cx="2018247" cy="4257718"/>
            <a:chOff x="5186382" y="1094652"/>
            <a:chExt cx="2019765" cy="3695720"/>
          </a:xfrm>
          <a:solidFill>
            <a:srgbClr val="3F9AFF"/>
          </a:solidFill>
        </p:grpSpPr>
        <p:sp>
          <p:nvSpPr>
            <p:cNvPr id="43" name="矩形 42"/>
            <p:cNvSpPr/>
            <p:nvPr/>
          </p:nvSpPr>
          <p:spPr>
            <a:xfrm>
              <a:off x="5186384" y="1094652"/>
              <a:ext cx="2019762" cy="55518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38"/>
              <a:r>
                <a:rPr lang="zh-CN" altLang="en-US" sz="12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rPr>
                <a:t>二阶矩阵近似表达</a:t>
              </a:r>
            </a:p>
          </p:txBody>
        </p:sp>
        <p:sp>
          <p:nvSpPr>
            <p:cNvPr id="44" name="矩形 43"/>
            <p:cNvSpPr/>
            <p:nvPr/>
          </p:nvSpPr>
          <p:spPr>
            <a:xfrm>
              <a:off x="5186382" y="2141498"/>
              <a:ext cx="2019762" cy="55518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38"/>
              <a:r>
                <a:rPr lang="zh-CN" altLang="en-US" sz="12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rPr>
                <a:t>二阶矩阵降频</a:t>
              </a:r>
            </a:p>
          </p:txBody>
        </p:sp>
        <p:sp>
          <p:nvSpPr>
            <p:cNvPr id="45" name="矩形 44"/>
            <p:cNvSpPr/>
            <p:nvPr/>
          </p:nvSpPr>
          <p:spPr>
            <a:xfrm>
              <a:off x="5186383" y="3188344"/>
              <a:ext cx="2019762" cy="55518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38"/>
              <a:r>
                <a:rPr lang="zh-CN" altLang="en-US" sz="12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rPr>
                <a:t>二阶矩阵降维</a:t>
              </a:r>
            </a:p>
          </p:txBody>
        </p:sp>
        <p:sp>
          <p:nvSpPr>
            <p:cNvPr id="46" name="矩形 45"/>
            <p:cNvSpPr/>
            <p:nvPr/>
          </p:nvSpPr>
          <p:spPr>
            <a:xfrm>
              <a:off x="5186385" y="4235189"/>
              <a:ext cx="2019762" cy="55518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38"/>
              <a:r>
                <a:rPr lang="zh-CN" altLang="en-US" sz="12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rPr>
                <a:t>软硬协同</a:t>
              </a:r>
              <a:endParaRPr lang="en-US" altLang="zh-CN" sz="12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endParaRPr>
            </a:p>
            <a:p>
              <a:pPr algn="ctr" defTabSz="913838"/>
              <a:r>
                <a:rPr lang="zh-CN" altLang="en-US" sz="12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rPr>
                <a:t>高性能算子加速</a:t>
              </a:r>
            </a:p>
          </p:txBody>
        </p:sp>
      </p:grpSp>
      <p:sp>
        <p:nvSpPr>
          <p:cNvPr id="48" name="文本框 47"/>
          <p:cNvSpPr txBox="1"/>
          <p:nvPr/>
        </p:nvSpPr>
        <p:spPr>
          <a:xfrm>
            <a:off x="7333105" y="5341405"/>
            <a:ext cx="4211194" cy="857281"/>
          </a:xfrm>
          <a:prstGeom prst="rect">
            <a:avLst/>
          </a:prstGeom>
          <a:noFill/>
        </p:spPr>
        <p:txBody>
          <a:bodyPr wrap="square" rtlCol="0">
            <a:spAutoFit/>
          </a:bodyPr>
          <a:lstStyle/>
          <a:p>
            <a:pPr defTabSz="913838"/>
            <a:r>
              <a:rPr lang="zh-CN" altLang="en-US" sz="1400" b="1" dirty="0">
                <a:solidFill>
                  <a:srgbClr val="3F9AFF"/>
                </a:solidFill>
                <a:latin typeface="Huawei Sans" panose="020C0503030203020204" pitchFamily="34" charset="0"/>
                <a:ea typeface="微软雅黑" panose="020B0503020204020204" pitchFamily="34" charset="-122"/>
                <a:cs typeface="Huawei Sans" panose="020C0503030203020204" pitchFamily="34" charset="0"/>
              </a:rPr>
              <a:t>下一步计划：</a:t>
            </a:r>
            <a:endParaRPr lang="en-US" altLang="zh-CN" sz="1400" b="1" dirty="0">
              <a:solidFill>
                <a:srgbClr val="3F9AFF"/>
              </a:solidFill>
              <a:latin typeface="Huawei Sans" panose="020C0503030203020204" pitchFamily="34" charset="0"/>
              <a:ea typeface="微软雅黑" panose="020B0503020204020204" pitchFamily="34" charset="-122"/>
              <a:cs typeface="Huawei Sans" panose="020C0503030203020204" pitchFamily="34" charset="0"/>
            </a:endParaRPr>
          </a:p>
          <a:p>
            <a:pPr marL="359748" lvl="1" indent="-171330" defTabSz="801127" fontAlgn="base">
              <a:lnSpc>
                <a:spcPct val="150000"/>
              </a:lnSpc>
              <a:spcBef>
                <a:spcPct val="0"/>
              </a:spcBef>
              <a:spcAft>
                <a:spcPct val="0"/>
              </a:spcAft>
              <a:buFont typeface="Arial" panose="020B0604020202020204" pitchFamily="34" charset="0"/>
              <a:buChar char="•"/>
              <a:defRPr/>
            </a:pPr>
            <a:r>
              <a:rPr lang="zh-CN" altLang="en-US" sz="105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通用性：</a:t>
            </a:r>
            <a:r>
              <a:rPr lang="en-US" altLang="zh-CN" sz="1200" kern="0" dirty="0">
                <a:solidFill>
                  <a:srgbClr val="0000FF"/>
                </a:solidFill>
                <a:latin typeface="Huawei Sans" panose="020C0503030203020204" pitchFamily="34" charset="0"/>
                <a:ea typeface="微软雅黑" panose="020B0503020204020204" pitchFamily="34" charset="-122"/>
                <a:cs typeface="Huawei Sans" panose="020C0503030203020204" pitchFamily="34" charset="0"/>
              </a:rPr>
              <a:t> </a:t>
            </a:r>
            <a:r>
              <a:rPr lang="en-US" altLang="zh-CN" sz="105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Bert</a:t>
            </a:r>
            <a:r>
              <a:rPr lang="zh-CN" altLang="en-US" sz="105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网络二阶优化能力复制；支持异构硬件</a:t>
            </a:r>
            <a:endParaRPr lang="en-US" altLang="zh-CN" sz="105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marL="359748" lvl="1" indent="-171330" defTabSz="801127" fontAlgn="base">
              <a:lnSpc>
                <a:spcPct val="150000"/>
              </a:lnSpc>
              <a:spcBef>
                <a:spcPct val="0"/>
              </a:spcBef>
              <a:spcAft>
                <a:spcPct val="0"/>
              </a:spcAft>
              <a:buFont typeface="Arial" panose="020B0604020202020204" pitchFamily="34" charset="0"/>
              <a:buChar char="•"/>
              <a:defRPr/>
            </a:pPr>
            <a:r>
              <a:rPr lang="zh-CN" altLang="en-US" sz="105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成果推广：支持诺亚</a:t>
            </a:r>
            <a:r>
              <a:rPr lang="en-US" altLang="zh-CN" sz="105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NLP</a:t>
            </a:r>
            <a:r>
              <a:rPr lang="zh-CN" altLang="en-US" sz="105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类新模型快速训练创新</a:t>
            </a:r>
            <a:endParaRPr lang="en-US" altLang="zh-CN" sz="105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9" name="文本框 48"/>
          <p:cNvSpPr txBox="1"/>
          <p:nvPr/>
        </p:nvSpPr>
        <p:spPr>
          <a:xfrm>
            <a:off x="5597099" y="1052187"/>
            <a:ext cx="649537" cy="528350"/>
          </a:xfrm>
          <a:prstGeom prst="rect">
            <a:avLst/>
          </a:prstGeom>
          <a:noFill/>
        </p:spPr>
        <p:txBody>
          <a:bodyPr wrap="none" rtlCol="0">
            <a:spAutoFit/>
          </a:bodyPr>
          <a:lstStyle/>
          <a:p>
            <a:pPr defTabSz="913838">
              <a:lnSpc>
                <a:spcPts val="3438"/>
              </a:lnSpc>
            </a:pPr>
            <a:r>
              <a:rPr lang="zh-CN" altLang="en-US"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方案</a:t>
            </a:r>
          </a:p>
        </p:txBody>
      </p:sp>
      <p:pic>
        <p:nvPicPr>
          <p:cNvPr id="50" name="图片 49"/>
          <p:cNvPicPr>
            <a:picLocks noChangeAspect="1"/>
          </p:cNvPicPr>
          <p:nvPr/>
        </p:nvPicPr>
        <p:blipFill>
          <a:blip r:embed="rId4"/>
          <a:stretch>
            <a:fillRect/>
          </a:stretch>
        </p:blipFill>
        <p:spPr>
          <a:xfrm>
            <a:off x="7755161" y="1966897"/>
            <a:ext cx="3303363" cy="2089576"/>
          </a:xfrm>
          <a:prstGeom prst="rect">
            <a:avLst/>
          </a:prstGeom>
        </p:spPr>
      </p:pic>
      <p:graphicFrame>
        <p:nvGraphicFramePr>
          <p:cNvPr id="51" name="表格 50"/>
          <p:cNvGraphicFramePr>
            <a:graphicFrameLocks noGrp="1"/>
          </p:cNvGraphicFramePr>
          <p:nvPr>
            <p:extLst>
              <p:ext uri="{D42A27DB-BD31-4B8C-83A1-F6EECF244321}">
                <p14:modId xmlns:p14="http://schemas.microsoft.com/office/powerpoint/2010/main" val="3034422748"/>
              </p:ext>
            </p:extLst>
          </p:nvPr>
        </p:nvGraphicFramePr>
        <p:xfrm>
          <a:off x="7383073" y="4242838"/>
          <a:ext cx="4161226" cy="971596"/>
        </p:xfrm>
        <a:graphic>
          <a:graphicData uri="http://schemas.openxmlformats.org/drawingml/2006/table">
            <a:tbl>
              <a:tblPr firstRow="1" bandRow="1"/>
              <a:tblGrid>
                <a:gridCol w="1680502">
                  <a:extLst>
                    <a:ext uri="{9D8B030D-6E8A-4147-A177-3AD203B41FA5}">
                      <a16:colId xmlns:a16="http://schemas.microsoft.com/office/drawing/2014/main" val="20000"/>
                    </a:ext>
                  </a:extLst>
                </a:gridCol>
                <a:gridCol w="719050">
                  <a:extLst>
                    <a:ext uri="{9D8B030D-6E8A-4147-A177-3AD203B41FA5}">
                      <a16:colId xmlns:a16="http://schemas.microsoft.com/office/drawing/2014/main" val="20001"/>
                    </a:ext>
                  </a:extLst>
                </a:gridCol>
                <a:gridCol w="907801">
                  <a:extLst>
                    <a:ext uri="{9D8B030D-6E8A-4147-A177-3AD203B41FA5}">
                      <a16:colId xmlns:a16="http://schemas.microsoft.com/office/drawing/2014/main" val="20002"/>
                    </a:ext>
                  </a:extLst>
                </a:gridCol>
                <a:gridCol w="853873">
                  <a:extLst>
                    <a:ext uri="{9D8B030D-6E8A-4147-A177-3AD203B41FA5}">
                      <a16:colId xmlns:a16="http://schemas.microsoft.com/office/drawing/2014/main" val="20003"/>
                    </a:ext>
                  </a:extLst>
                </a:gridCol>
              </a:tblGrid>
              <a:tr h="333828">
                <a:tc>
                  <a:txBody>
                    <a:bodyPr/>
                    <a:lstStyle>
                      <a:lvl1pPr marL="0" algn="l" defTabSz="1187323" rtl="0" eaLnBrk="1" latinLnBrk="0" hangingPunct="1">
                        <a:defRPr sz="2337" b="1" kern="1200">
                          <a:solidFill>
                            <a:schemeClr val="lt1"/>
                          </a:solidFill>
                          <a:latin typeface="Arial"/>
                          <a:ea typeface="微软雅黑"/>
                        </a:defRPr>
                      </a:lvl1pPr>
                      <a:lvl2pPr marL="593663" algn="l" defTabSz="1187323" rtl="0" eaLnBrk="1" latinLnBrk="0" hangingPunct="1">
                        <a:defRPr sz="2337" b="1" kern="1200">
                          <a:solidFill>
                            <a:schemeClr val="lt1"/>
                          </a:solidFill>
                          <a:latin typeface="Arial"/>
                          <a:ea typeface="微软雅黑"/>
                        </a:defRPr>
                      </a:lvl2pPr>
                      <a:lvl3pPr marL="1187323" algn="l" defTabSz="1187323" rtl="0" eaLnBrk="1" latinLnBrk="0" hangingPunct="1">
                        <a:defRPr sz="2337" b="1" kern="1200">
                          <a:solidFill>
                            <a:schemeClr val="lt1"/>
                          </a:solidFill>
                          <a:latin typeface="Arial"/>
                          <a:ea typeface="微软雅黑"/>
                        </a:defRPr>
                      </a:lvl3pPr>
                      <a:lvl4pPr marL="1780987" algn="l" defTabSz="1187323" rtl="0" eaLnBrk="1" latinLnBrk="0" hangingPunct="1">
                        <a:defRPr sz="2337" b="1" kern="1200">
                          <a:solidFill>
                            <a:schemeClr val="lt1"/>
                          </a:solidFill>
                          <a:latin typeface="Arial"/>
                          <a:ea typeface="微软雅黑"/>
                        </a:defRPr>
                      </a:lvl4pPr>
                      <a:lvl5pPr marL="2374647" algn="l" defTabSz="1187323" rtl="0" eaLnBrk="1" latinLnBrk="0" hangingPunct="1">
                        <a:defRPr sz="2337" b="1" kern="1200">
                          <a:solidFill>
                            <a:schemeClr val="lt1"/>
                          </a:solidFill>
                          <a:latin typeface="Arial"/>
                          <a:ea typeface="微软雅黑"/>
                        </a:defRPr>
                      </a:lvl5pPr>
                      <a:lvl6pPr marL="2968309" algn="l" defTabSz="1187323" rtl="0" eaLnBrk="1" latinLnBrk="0" hangingPunct="1">
                        <a:defRPr sz="2337" b="1" kern="1200">
                          <a:solidFill>
                            <a:schemeClr val="lt1"/>
                          </a:solidFill>
                          <a:latin typeface="Arial"/>
                          <a:ea typeface="微软雅黑"/>
                        </a:defRPr>
                      </a:lvl6pPr>
                      <a:lvl7pPr marL="3561971" algn="l" defTabSz="1187323" rtl="0" eaLnBrk="1" latinLnBrk="0" hangingPunct="1">
                        <a:defRPr sz="2337" b="1" kern="1200">
                          <a:solidFill>
                            <a:schemeClr val="lt1"/>
                          </a:solidFill>
                          <a:latin typeface="Arial"/>
                          <a:ea typeface="微软雅黑"/>
                        </a:defRPr>
                      </a:lvl7pPr>
                      <a:lvl8pPr marL="4155634" algn="l" defTabSz="1187323" rtl="0" eaLnBrk="1" latinLnBrk="0" hangingPunct="1">
                        <a:defRPr sz="2337" b="1" kern="1200">
                          <a:solidFill>
                            <a:schemeClr val="lt1"/>
                          </a:solidFill>
                          <a:latin typeface="Arial"/>
                          <a:ea typeface="微软雅黑"/>
                        </a:defRPr>
                      </a:lvl8pPr>
                      <a:lvl9pPr marL="4749295" algn="l" defTabSz="1187323" rtl="0" eaLnBrk="1" latinLnBrk="0" hangingPunct="1">
                        <a:defRPr sz="2337" b="1" kern="1200">
                          <a:solidFill>
                            <a:schemeClr val="lt1"/>
                          </a:solidFill>
                          <a:latin typeface="Arial"/>
                          <a:ea typeface="微软雅黑"/>
                        </a:defRPr>
                      </a:lvl9pPr>
                    </a:lstStyle>
                    <a:p>
                      <a:r>
                        <a:rPr lang="zh-CN" altLang="en-US" sz="1200" dirty="0"/>
                        <a:t>优化器</a:t>
                      </a:r>
                    </a:p>
                  </a:txBody>
                  <a:tcPr marL="91392" marR="91392" marT="45696" marB="4569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F9AFF"/>
                    </a:solidFill>
                  </a:tcPr>
                </a:tc>
                <a:tc>
                  <a:txBody>
                    <a:bodyPr/>
                    <a:lstStyle>
                      <a:lvl1pPr marL="0" algn="l" defTabSz="1187323" rtl="0" eaLnBrk="1" latinLnBrk="0" hangingPunct="1">
                        <a:defRPr sz="2337" b="1" kern="1200">
                          <a:solidFill>
                            <a:schemeClr val="lt1"/>
                          </a:solidFill>
                          <a:latin typeface="Arial"/>
                          <a:ea typeface="微软雅黑"/>
                        </a:defRPr>
                      </a:lvl1pPr>
                      <a:lvl2pPr marL="593663" algn="l" defTabSz="1187323" rtl="0" eaLnBrk="1" latinLnBrk="0" hangingPunct="1">
                        <a:defRPr sz="2337" b="1" kern="1200">
                          <a:solidFill>
                            <a:schemeClr val="lt1"/>
                          </a:solidFill>
                          <a:latin typeface="Arial"/>
                          <a:ea typeface="微软雅黑"/>
                        </a:defRPr>
                      </a:lvl2pPr>
                      <a:lvl3pPr marL="1187323" algn="l" defTabSz="1187323" rtl="0" eaLnBrk="1" latinLnBrk="0" hangingPunct="1">
                        <a:defRPr sz="2337" b="1" kern="1200">
                          <a:solidFill>
                            <a:schemeClr val="lt1"/>
                          </a:solidFill>
                          <a:latin typeface="Arial"/>
                          <a:ea typeface="微软雅黑"/>
                        </a:defRPr>
                      </a:lvl3pPr>
                      <a:lvl4pPr marL="1780987" algn="l" defTabSz="1187323" rtl="0" eaLnBrk="1" latinLnBrk="0" hangingPunct="1">
                        <a:defRPr sz="2337" b="1" kern="1200">
                          <a:solidFill>
                            <a:schemeClr val="lt1"/>
                          </a:solidFill>
                          <a:latin typeface="Arial"/>
                          <a:ea typeface="微软雅黑"/>
                        </a:defRPr>
                      </a:lvl4pPr>
                      <a:lvl5pPr marL="2374647" algn="l" defTabSz="1187323" rtl="0" eaLnBrk="1" latinLnBrk="0" hangingPunct="1">
                        <a:defRPr sz="2337" b="1" kern="1200">
                          <a:solidFill>
                            <a:schemeClr val="lt1"/>
                          </a:solidFill>
                          <a:latin typeface="Arial"/>
                          <a:ea typeface="微软雅黑"/>
                        </a:defRPr>
                      </a:lvl5pPr>
                      <a:lvl6pPr marL="2968309" algn="l" defTabSz="1187323" rtl="0" eaLnBrk="1" latinLnBrk="0" hangingPunct="1">
                        <a:defRPr sz="2337" b="1" kern="1200">
                          <a:solidFill>
                            <a:schemeClr val="lt1"/>
                          </a:solidFill>
                          <a:latin typeface="Arial"/>
                          <a:ea typeface="微软雅黑"/>
                        </a:defRPr>
                      </a:lvl6pPr>
                      <a:lvl7pPr marL="3561971" algn="l" defTabSz="1187323" rtl="0" eaLnBrk="1" latinLnBrk="0" hangingPunct="1">
                        <a:defRPr sz="2337" b="1" kern="1200">
                          <a:solidFill>
                            <a:schemeClr val="lt1"/>
                          </a:solidFill>
                          <a:latin typeface="Arial"/>
                          <a:ea typeface="微软雅黑"/>
                        </a:defRPr>
                      </a:lvl7pPr>
                      <a:lvl8pPr marL="4155634" algn="l" defTabSz="1187323" rtl="0" eaLnBrk="1" latinLnBrk="0" hangingPunct="1">
                        <a:defRPr sz="2337" b="1" kern="1200">
                          <a:solidFill>
                            <a:schemeClr val="lt1"/>
                          </a:solidFill>
                          <a:latin typeface="Arial"/>
                          <a:ea typeface="微软雅黑"/>
                        </a:defRPr>
                      </a:lvl8pPr>
                      <a:lvl9pPr marL="4749295" algn="l" defTabSz="1187323" rtl="0" eaLnBrk="1" latinLnBrk="0" hangingPunct="1">
                        <a:defRPr sz="2337" b="1" kern="1200">
                          <a:solidFill>
                            <a:schemeClr val="lt1"/>
                          </a:solidFill>
                          <a:latin typeface="Arial"/>
                          <a:ea typeface="微软雅黑"/>
                        </a:defRPr>
                      </a:lvl9pPr>
                    </a:lstStyle>
                    <a:p>
                      <a:r>
                        <a:rPr lang="en-US" altLang="zh-CN" sz="1200" dirty="0"/>
                        <a:t>epoch</a:t>
                      </a:r>
                      <a:endParaRPr lang="zh-CN" altLang="en-US" sz="1200" dirty="0"/>
                    </a:p>
                  </a:txBody>
                  <a:tcPr marL="91392" marR="91392" marT="45696" marB="4569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F9AFF"/>
                    </a:solidFill>
                  </a:tcPr>
                </a:tc>
                <a:tc>
                  <a:txBody>
                    <a:bodyPr/>
                    <a:lstStyle>
                      <a:lvl1pPr marL="0" algn="l" defTabSz="1187323" rtl="0" eaLnBrk="1" latinLnBrk="0" hangingPunct="1">
                        <a:defRPr sz="2337" b="1" kern="1200">
                          <a:solidFill>
                            <a:schemeClr val="lt1"/>
                          </a:solidFill>
                          <a:latin typeface="Arial"/>
                          <a:ea typeface="微软雅黑"/>
                        </a:defRPr>
                      </a:lvl1pPr>
                      <a:lvl2pPr marL="593663" algn="l" defTabSz="1187323" rtl="0" eaLnBrk="1" latinLnBrk="0" hangingPunct="1">
                        <a:defRPr sz="2337" b="1" kern="1200">
                          <a:solidFill>
                            <a:schemeClr val="lt1"/>
                          </a:solidFill>
                          <a:latin typeface="Arial"/>
                          <a:ea typeface="微软雅黑"/>
                        </a:defRPr>
                      </a:lvl2pPr>
                      <a:lvl3pPr marL="1187323" algn="l" defTabSz="1187323" rtl="0" eaLnBrk="1" latinLnBrk="0" hangingPunct="1">
                        <a:defRPr sz="2337" b="1" kern="1200">
                          <a:solidFill>
                            <a:schemeClr val="lt1"/>
                          </a:solidFill>
                          <a:latin typeface="Arial"/>
                          <a:ea typeface="微软雅黑"/>
                        </a:defRPr>
                      </a:lvl3pPr>
                      <a:lvl4pPr marL="1780987" algn="l" defTabSz="1187323" rtl="0" eaLnBrk="1" latinLnBrk="0" hangingPunct="1">
                        <a:defRPr sz="2337" b="1" kern="1200">
                          <a:solidFill>
                            <a:schemeClr val="lt1"/>
                          </a:solidFill>
                          <a:latin typeface="Arial"/>
                          <a:ea typeface="微软雅黑"/>
                        </a:defRPr>
                      </a:lvl4pPr>
                      <a:lvl5pPr marL="2374647" algn="l" defTabSz="1187323" rtl="0" eaLnBrk="1" latinLnBrk="0" hangingPunct="1">
                        <a:defRPr sz="2337" b="1" kern="1200">
                          <a:solidFill>
                            <a:schemeClr val="lt1"/>
                          </a:solidFill>
                          <a:latin typeface="Arial"/>
                          <a:ea typeface="微软雅黑"/>
                        </a:defRPr>
                      </a:lvl5pPr>
                      <a:lvl6pPr marL="2968309" algn="l" defTabSz="1187323" rtl="0" eaLnBrk="1" latinLnBrk="0" hangingPunct="1">
                        <a:defRPr sz="2337" b="1" kern="1200">
                          <a:solidFill>
                            <a:schemeClr val="lt1"/>
                          </a:solidFill>
                          <a:latin typeface="Arial"/>
                          <a:ea typeface="微软雅黑"/>
                        </a:defRPr>
                      </a:lvl6pPr>
                      <a:lvl7pPr marL="3561971" algn="l" defTabSz="1187323" rtl="0" eaLnBrk="1" latinLnBrk="0" hangingPunct="1">
                        <a:defRPr sz="2337" b="1" kern="1200">
                          <a:solidFill>
                            <a:schemeClr val="lt1"/>
                          </a:solidFill>
                          <a:latin typeface="Arial"/>
                          <a:ea typeface="微软雅黑"/>
                        </a:defRPr>
                      </a:lvl7pPr>
                      <a:lvl8pPr marL="4155634" algn="l" defTabSz="1187323" rtl="0" eaLnBrk="1" latinLnBrk="0" hangingPunct="1">
                        <a:defRPr sz="2337" b="1" kern="1200">
                          <a:solidFill>
                            <a:schemeClr val="lt1"/>
                          </a:solidFill>
                          <a:latin typeface="Arial"/>
                          <a:ea typeface="微软雅黑"/>
                        </a:defRPr>
                      </a:lvl8pPr>
                      <a:lvl9pPr marL="4749295" algn="l" defTabSz="1187323" rtl="0" eaLnBrk="1" latinLnBrk="0" hangingPunct="1">
                        <a:defRPr sz="2337" b="1" kern="1200">
                          <a:solidFill>
                            <a:schemeClr val="lt1"/>
                          </a:solidFill>
                          <a:latin typeface="Arial"/>
                          <a:ea typeface="微软雅黑"/>
                        </a:defRPr>
                      </a:lvl9pPr>
                    </a:lstStyle>
                    <a:p>
                      <a:r>
                        <a:rPr lang="zh-CN" altLang="en-US" sz="1200" dirty="0"/>
                        <a:t>收敛时间</a:t>
                      </a:r>
                    </a:p>
                  </a:txBody>
                  <a:tcPr marL="91392" marR="91392" marT="45696" marB="4569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F9AFF"/>
                    </a:solidFill>
                  </a:tcPr>
                </a:tc>
                <a:tc>
                  <a:txBody>
                    <a:bodyPr/>
                    <a:lstStyle>
                      <a:lvl1pPr marL="0" algn="l" defTabSz="1187323" rtl="0" eaLnBrk="1" latinLnBrk="0" hangingPunct="1">
                        <a:defRPr sz="2337" b="1" kern="1200">
                          <a:solidFill>
                            <a:schemeClr val="lt1"/>
                          </a:solidFill>
                          <a:latin typeface="Arial"/>
                          <a:ea typeface="微软雅黑"/>
                        </a:defRPr>
                      </a:lvl1pPr>
                      <a:lvl2pPr marL="593663" algn="l" defTabSz="1187323" rtl="0" eaLnBrk="1" latinLnBrk="0" hangingPunct="1">
                        <a:defRPr sz="2337" b="1" kern="1200">
                          <a:solidFill>
                            <a:schemeClr val="lt1"/>
                          </a:solidFill>
                          <a:latin typeface="Arial"/>
                          <a:ea typeface="微软雅黑"/>
                        </a:defRPr>
                      </a:lvl2pPr>
                      <a:lvl3pPr marL="1187323" algn="l" defTabSz="1187323" rtl="0" eaLnBrk="1" latinLnBrk="0" hangingPunct="1">
                        <a:defRPr sz="2337" b="1" kern="1200">
                          <a:solidFill>
                            <a:schemeClr val="lt1"/>
                          </a:solidFill>
                          <a:latin typeface="Arial"/>
                          <a:ea typeface="微软雅黑"/>
                        </a:defRPr>
                      </a:lvl3pPr>
                      <a:lvl4pPr marL="1780987" algn="l" defTabSz="1187323" rtl="0" eaLnBrk="1" latinLnBrk="0" hangingPunct="1">
                        <a:defRPr sz="2337" b="1" kern="1200">
                          <a:solidFill>
                            <a:schemeClr val="lt1"/>
                          </a:solidFill>
                          <a:latin typeface="Arial"/>
                          <a:ea typeface="微软雅黑"/>
                        </a:defRPr>
                      </a:lvl4pPr>
                      <a:lvl5pPr marL="2374647" algn="l" defTabSz="1187323" rtl="0" eaLnBrk="1" latinLnBrk="0" hangingPunct="1">
                        <a:defRPr sz="2337" b="1" kern="1200">
                          <a:solidFill>
                            <a:schemeClr val="lt1"/>
                          </a:solidFill>
                          <a:latin typeface="Arial"/>
                          <a:ea typeface="微软雅黑"/>
                        </a:defRPr>
                      </a:lvl5pPr>
                      <a:lvl6pPr marL="2968309" algn="l" defTabSz="1187323" rtl="0" eaLnBrk="1" latinLnBrk="0" hangingPunct="1">
                        <a:defRPr sz="2337" b="1" kern="1200">
                          <a:solidFill>
                            <a:schemeClr val="lt1"/>
                          </a:solidFill>
                          <a:latin typeface="Arial"/>
                          <a:ea typeface="微软雅黑"/>
                        </a:defRPr>
                      </a:lvl6pPr>
                      <a:lvl7pPr marL="3561971" algn="l" defTabSz="1187323" rtl="0" eaLnBrk="1" latinLnBrk="0" hangingPunct="1">
                        <a:defRPr sz="2337" b="1" kern="1200">
                          <a:solidFill>
                            <a:schemeClr val="lt1"/>
                          </a:solidFill>
                          <a:latin typeface="Arial"/>
                          <a:ea typeface="微软雅黑"/>
                        </a:defRPr>
                      </a:lvl7pPr>
                      <a:lvl8pPr marL="4155634" algn="l" defTabSz="1187323" rtl="0" eaLnBrk="1" latinLnBrk="0" hangingPunct="1">
                        <a:defRPr sz="2337" b="1" kern="1200">
                          <a:solidFill>
                            <a:schemeClr val="lt1"/>
                          </a:solidFill>
                          <a:latin typeface="Arial"/>
                          <a:ea typeface="微软雅黑"/>
                        </a:defRPr>
                      </a:lvl8pPr>
                      <a:lvl9pPr marL="4749295" algn="l" defTabSz="1187323" rtl="0" eaLnBrk="1" latinLnBrk="0" hangingPunct="1">
                        <a:defRPr sz="2337" b="1" kern="1200">
                          <a:solidFill>
                            <a:schemeClr val="lt1"/>
                          </a:solidFill>
                          <a:latin typeface="Arial"/>
                          <a:ea typeface="微软雅黑"/>
                        </a:defRPr>
                      </a:lvl9pPr>
                    </a:lstStyle>
                    <a:p>
                      <a:r>
                        <a:rPr lang="zh-CN" altLang="en-US" sz="1200" dirty="0"/>
                        <a:t>测试规模</a:t>
                      </a:r>
                    </a:p>
                  </a:txBody>
                  <a:tcPr marL="91392" marR="91392" marT="45696" marB="4569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F9AFF"/>
                    </a:solidFill>
                  </a:tcPr>
                </a:tc>
                <a:extLst>
                  <a:ext uri="{0D108BD9-81ED-4DB2-BD59-A6C34878D82A}">
                    <a16:rowId xmlns:a16="http://schemas.microsoft.com/office/drawing/2014/main" val="10000"/>
                  </a:ext>
                </a:extLst>
              </a:tr>
              <a:tr h="333828">
                <a:tc>
                  <a:txBody>
                    <a:bodyPr/>
                    <a:lstStyle>
                      <a:lvl1pPr marL="0" algn="l" defTabSz="1187323" rtl="0" eaLnBrk="1" latinLnBrk="0" hangingPunct="1">
                        <a:defRPr sz="2337" kern="1200">
                          <a:solidFill>
                            <a:schemeClr val="dk1"/>
                          </a:solidFill>
                          <a:latin typeface="Arial"/>
                          <a:ea typeface="微软雅黑"/>
                        </a:defRPr>
                      </a:lvl1pPr>
                      <a:lvl2pPr marL="593663" algn="l" defTabSz="1187323" rtl="0" eaLnBrk="1" latinLnBrk="0" hangingPunct="1">
                        <a:defRPr sz="2337" kern="1200">
                          <a:solidFill>
                            <a:schemeClr val="dk1"/>
                          </a:solidFill>
                          <a:latin typeface="Arial"/>
                          <a:ea typeface="微软雅黑"/>
                        </a:defRPr>
                      </a:lvl2pPr>
                      <a:lvl3pPr marL="1187323" algn="l" defTabSz="1187323" rtl="0" eaLnBrk="1" latinLnBrk="0" hangingPunct="1">
                        <a:defRPr sz="2337" kern="1200">
                          <a:solidFill>
                            <a:schemeClr val="dk1"/>
                          </a:solidFill>
                          <a:latin typeface="Arial"/>
                          <a:ea typeface="微软雅黑"/>
                        </a:defRPr>
                      </a:lvl3pPr>
                      <a:lvl4pPr marL="1780987" algn="l" defTabSz="1187323" rtl="0" eaLnBrk="1" latinLnBrk="0" hangingPunct="1">
                        <a:defRPr sz="2337" kern="1200">
                          <a:solidFill>
                            <a:schemeClr val="dk1"/>
                          </a:solidFill>
                          <a:latin typeface="Arial"/>
                          <a:ea typeface="微软雅黑"/>
                        </a:defRPr>
                      </a:lvl4pPr>
                      <a:lvl5pPr marL="2374647" algn="l" defTabSz="1187323" rtl="0" eaLnBrk="1" latinLnBrk="0" hangingPunct="1">
                        <a:defRPr sz="2337" kern="1200">
                          <a:solidFill>
                            <a:schemeClr val="dk1"/>
                          </a:solidFill>
                          <a:latin typeface="Arial"/>
                          <a:ea typeface="微软雅黑"/>
                        </a:defRPr>
                      </a:lvl5pPr>
                      <a:lvl6pPr marL="2968309" algn="l" defTabSz="1187323" rtl="0" eaLnBrk="1" latinLnBrk="0" hangingPunct="1">
                        <a:defRPr sz="2337" kern="1200">
                          <a:solidFill>
                            <a:schemeClr val="dk1"/>
                          </a:solidFill>
                          <a:latin typeface="Arial"/>
                          <a:ea typeface="微软雅黑"/>
                        </a:defRPr>
                      </a:lvl6pPr>
                      <a:lvl7pPr marL="3561971" algn="l" defTabSz="1187323" rtl="0" eaLnBrk="1" latinLnBrk="0" hangingPunct="1">
                        <a:defRPr sz="2337" kern="1200">
                          <a:solidFill>
                            <a:schemeClr val="dk1"/>
                          </a:solidFill>
                          <a:latin typeface="Arial"/>
                          <a:ea typeface="微软雅黑"/>
                        </a:defRPr>
                      </a:lvl7pPr>
                      <a:lvl8pPr marL="4155634" algn="l" defTabSz="1187323" rtl="0" eaLnBrk="1" latinLnBrk="0" hangingPunct="1">
                        <a:defRPr sz="2337" kern="1200">
                          <a:solidFill>
                            <a:schemeClr val="dk1"/>
                          </a:solidFill>
                          <a:latin typeface="Arial"/>
                          <a:ea typeface="微软雅黑"/>
                        </a:defRPr>
                      </a:lvl8pPr>
                      <a:lvl9pPr marL="4749295" algn="l" defTabSz="1187323" rtl="0" eaLnBrk="1" latinLnBrk="0" hangingPunct="1">
                        <a:defRPr sz="2337" kern="1200">
                          <a:solidFill>
                            <a:schemeClr val="dk1"/>
                          </a:solidFill>
                          <a:latin typeface="Arial"/>
                          <a:ea typeface="微软雅黑"/>
                        </a:defRPr>
                      </a:lvl9pPr>
                    </a:lstStyle>
                    <a:p>
                      <a:r>
                        <a:rPr lang="en-US" altLang="zh-CN" sz="1100" dirty="0"/>
                        <a:t>SGD+MOMENTUM</a:t>
                      </a:r>
                      <a:endParaRPr lang="zh-CN" altLang="en-US" sz="1100" dirty="0"/>
                    </a:p>
                  </a:txBody>
                  <a:tcPr marL="91392" marR="91392" marT="45696" marB="4569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096E6">
                        <a:tint val="40000"/>
                      </a:srgbClr>
                    </a:solidFill>
                  </a:tcPr>
                </a:tc>
                <a:tc>
                  <a:txBody>
                    <a:bodyPr/>
                    <a:lstStyle>
                      <a:lvl1pPr marL="0" algn="l" defTabSz="1187323" rtl="0" eaLnBrk="1" latinLnBrk="0" hangingPunct="1">
                        <a:defRPr sz="2337" kern="1200">
                          <a:solidFill>
                            <a:schemeClr val="dk1"/>
                          </a:solidFill>
                          <a:latin typeface="Arial"/>
                          <a:ea typeface="微软雅黑"/>
                        </a:defRPr>
                      </a:lvl1pPr>
                      <a:lvl2pPr marL="593663" algn="l" defTabSz="1187323" rtl="0" eaLnBrk="1" latinLnBrk="0" hangingPunct="1">
                        <a:defRPr sz="2337" kern="1200">
                          <a:solidFill>
                            <a:schemeClr val="dk1"/>
                          </a:solidFill>
                          <a:latin typeface="Arial"/>
                          <a:ea typeface="微软雅黑"/>
                        </a:defRPr>
                      </a:lvl2pPr>
                      <a:lvl3pPr marL="1187323" algn="l" defTabSz="1187323" rtl="0" eaLnBrk="1" latinLnBrk="0" hangingPunct="1">
                        <a:defRPr sz="2337" kern="1200">
                          <a:solidFill>
                            <a:schemeClr val="dk1"/>
                          </a:solidFill>
                          <a:latin typeface="Arial"/>
                          <a:ea typeface="微软雅黑"/>
                        </a:defRPr>
                      </a:lvl3pPr>
                      <a:lvl4pPr marL="1780987" algn="l" defTabSz="1187323" rtl="0" eaLnBrk="1" latinLnBrk="0" hangingPunct="1">
                        <a:defRPr sz="2337" kern="1200">
                          <a:solidFill>
                            <a:schemeClr val="dk1"/>
                          </a:solidFill>
                          <a:latin typeface="Arial"/>
                          <a:ea typeface="微软雅黑"/>
                        </a:defRPr>
                      </a:lvl4pPr>
                      <a:lvl5pPr marL="2374647" algn="l" defTabSz="1187323" rtl="0" eaLnBrk="1" latinLnBrk="0" hangingPunct="1">
                        <a:defRPr sz="2337" kern="1200">
                          <a:solidFill>
                            <a:schemeClr val="dk1"/>
                          </a:solidFill>
                          <a:latin typeface="Arial"/>
                          <a:ea typeface="微软雅黑"/>
                        </a:defRPr>
                      </a:lvl5pPr>
                      <a:lvl6pPr marL="2968309" algn="l" defTabSz="1187323" rtl="0" eaLnBrk="1" latinLnBrk="0" hangingPunct="1">
                        <a:defRPr sz="2337" kern="1200">
                          <a:solidFill>
                            <a:schemeClr val="dk1"/>
                          </a:solidFill>
                          <a:latin typeface="Arial"/>
                          <a:ea typeface="微软雅黑"/>
                        </a:defRPr>
                      </a:lvl6pPr>
                      <a:lvl7pPr marL="3561971" algn="l" defTabSz="1187323" rtl="0" eaLnBrk="1" latinLnBrk="0" hangingPunct="1">
                        <a:defRPr sz="2337" kern="1200">
                          <a:solidFill>
                            <a:schemeClr val="dk1"/>
                          </a:solidFill>
                          <a:latin typeface="Arial"/>
                          <a:ea typeface="微软雅黑"/>
                        </a:defRPr>
                      </a:lvl7pPr>
                      <a:lvl8pPr marL="4155634" algn="l" defTabSz="1187323" rtl="0" eaLnBrk="1" latinLnBrk="0" hangingPunct="1">
                        <a:defRPr sz="2337" kern="1200">
                          <a:solidFill>
                            <a:schemeClr val="dk1"/>
                          </a:solidFill>
                          <a:latin typeface="Arial"/>
                          <a:ea typeface="微软雅黑"/>
                        </a:defRPr>
                      </a:lvl8pPr>
                      <a:lvl9pPr marL="4749295" algn="l" defTabSz="1187323" rtl="0" eaLnBrk="1" latinLnBrk="0" hangingPunct="1">
                        <a:defRPr sz="2337" kern="1200">
                          <a:solidFill>
                            <a:schemeClr val="dk1"/>
                          </a:solidFill>
                          <a:latin typeface="Arial"/>
                          <a:ea typeface="微软雅黑"/>
                        </a:defRPr>
                      </a:lvl9pPr>
                    </a:lstStyle>
                    <a:p>
                      <a:r>
                        <a:rPr lang="zh-CN" altLang="en-US" sz="1200" dirty="0"/>
                        <a:t>约</a:t>
                      </a:r>
                      <a:r>
                        <a:rPr lang="en-US" altLang="zh-CN" sz="1200" dirty="0"/>
                        <a:t>60</a:t>
                      </a:r>
                      <a:endParaRPr lang="zh-CN" altLang="en-US" sz="1200" dirty="0"/>
                    </a:p>
                  </a:txBody>
                  <a:tcPr marL="91392" marR="91392" marT="45696" marB="4569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096E6">
                        <a:tint val="40000"/>
                      </a:srgbClr>
                    </a:solidFill>
                  </a:tcPr>
                </a:tc>
                <a:tc>
                  <a:txBody>
                    <a:bodyPr/>
                    <a:lstStyle>
                      <a:lvl1pPr marL="0" algn="l" defTabSz="1187323" rtl="0" eaLnBrk="1" latinLnBrk="0" hangingPunct="1">
                        <a:defRPr sz="2337" kern="1200">
                          <a:solidFill>
                            <a:schemeClr val="dk1"/>
                          </a:solidFill>
                          <a:latin typeface="Arial"/>
                          <a:ea typeface="微软雅黑"/>
                        </a:defRPr>
                      </a:lvl1pPr>
                      <a:lvl2pPr marL="593663" algn="l" defTabSz="1187323" rtl="0" eaLnBrk="1" latinLnBrk="0" hangingPunct="1">
                        <a:defRPr sz="2337" kern="1200">
                          <a:solidFill>
                            <a:schemeClr val="dk1"/>
                          </a:solidFill>
                          <a:latin typeface="Arial"/>
                          <a:ea typeface="微软雅黑"/>
                        </a:defRPr>
                      </a:lvl2pPr>
                      <a:lvl3pPr marL="1187323" algn="l" defTabSz="1187323" rtl="0" eaLnBrk="1" latinLnBrk="0" hangingPunct="1">
                        <a:defRPr sz="2337" kern="1200">
                          <a:solidFill>
                            <a:schemeClr val="dk1"/>
                          </a:solidFill>
                          <a:latin typeface="Arial"/>
                          <a:ea typeface="微软雅黑"/>
                        </a:defRPr>
                      </a:lvl3pPr>
                      <a:lvl4pPr marL="1780987" algn="l" defTabSz="1187323" rtl="0" eaLnBrk="1" latinLnBrk="0" hangingPunct="1">
                        <a:defRPr sz="2337" kern="1200">
                          <a:solidFill>
                            <a:schemeClr val="dk1"/>
                          </a:solidFill>
                          <a:latin typeface="Arial"/>
                          <a:ea typeface="微软雅黑"/>
                        </a:defRPr>
                      </a:lvl4pPr>
                      <a:lvl5pPr marL="2374647" algn="l" defTabSz="1187323" rtl="0" eaLnBrk="1" latinLnBrk="0" hangingPunct="1">
                        <a:defRPr sz="2337" kern="1200">
                          <a:solidFill>
                            <a:schemeClr val="dk1"/>
                          </a:solidFill>
                          <a:latin typeface="Arial"/>
                          <a:ea typeface="微软雅黑"/>
                        </a:defRPr>
                      </a:lvl5pPr>
                      <a:lvl6pPr marL="2968309" algn="l" defTabSz="1187323" rtl="0" eaLnBrk="1" latinLnBrk="0" hangingPunct="1">
                        <a:defRPr sz="2337" kern="1200">
                          <a:solidFill>
                            <a:schemeClr val="dk1"/>
                          </a:solidFill>
                          <a:latin typeface="Arial"/>
                          <a:ea typeface="微软雅黑"/>
                        </a:defRPr>
                      </a:lvl6pPr>
                      <a:lvl7pPr marL="3561971" algn="l" defTabSz="1187323" rtl="0" eaLnBrk="1" latinLnBrk="0" hangingPunct="1">
                        <a:defRPr sz="2337" kern="1200">
                          <a:solidFill>
                            <a:schemeClr val="dk1"/>
                          </a:solidFill>
                          <a:latin typeface="Arial"/>
                          <a:ea typeface="微软雅黑"/>
                        </a:defRPr>
                      </a:lvl7pPr>
                      <a:lvl8pPr marL="4155634" algn="l" defTabSz="1187323" rtl="0" eaLnBrk="1" latinLnBrk="0" hangingPunct="1">
                        <a:defRPr sz="2337" kern="1200">
                          <a:solidFill>
                            <a:schemeClr val="dk1"/>
                          </a:solidFill>
                          <a:latin typeface="Arial"/>
                          <a:ea typeface="微软雅黑"/>
                        </a:defRPr>
                      </a:lvl8pPr>
                      <a:lvl9pPr marL="4749295" algn="l" defTabSz="1187323" rtl="0" eaLnBrk="1" latinLnBrk="0" hangingPunct="1">
                        <a:defRPr sz="2337" kern="1200">
                          <a:solidFill>
                            <a:schemeClr val="dk1"/>
                          </a:solidFill>
                          <a:latin typeface="Arial"/>
                          <a:ea typeface="微软雅黑"/>
                        </a:defRPr>
                      </a:lvl9pPr>
                    </a:lstStyle>
                    <a:p>
                      <a:r>
                        <a:rPr lang="en-US" altLang="zh-CN" sz="1200" dirty="0"/>
                        <a:t>90min</a:t>
                      </a:r>
                      <a:endParaRPr lang="zh-CN" altLang="en-US" sz="1200" dirty="0"/>
                    </a:p>
                  </a:txBody>
                  <a:tcPr marL="91392" marR="91392" marT="45696" marB="4569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096E6">
                        <a:tint val="40000"/>
                      </a:srgbClr>
                    </a:solidFill>
                  </a:tcPr>
                </a:tc>
                <a:tc>
                  <a:txBody>
                    <a:bodyPr/>
                    <a:lstStyle>
                      <a:lvl1pPr marL="0" algn="l" defTabSz="1187323" rtl="0" eaLnBrk="1" latinLnBrk="0" hangingPunct="1">
                        <a:defRPr sz="2337" kern="1200">
                          <a:solidFill>
                            <a:schemeClr val="dk1"/>
                          </a:solidFill>
                          <a:latin typeface="Arial"/>
                          <a:ea typeface="微软雅黑"/>
                        </a:defRPr>
                      </a:lvl1pPr>
                      <a:lvl2pPr marL="593663" algn="l" defTabSz="1187323" rtl="0" eaLnBrk="1" latinLnBrk="0" hangingPunct="1">
                        <a:defRPr sz="2337" kern="1200">
                          <a:solidFill>
                            <a:schemeClr val="dk1"/>
                          </a:solidFill>
                          <a:latin typeface="Arial"/>
                          <a:ea typeface="微软雅黑"/>
                        </a:defRPr>
                      </a:lvl2pPr>
                      <a:lvl3pPr marL="1187323" algn="l" defTabSz="1187323" rtl="0" eaLnBrk="1" latinLnBrk="0" hangingPunct="1">
                        <a:defRPr sz="2337" kern="1200">
                          <a:solidFill>
                            <a:schemeClr val="dk1"/>
                          </a:solidFill>
                          <a:latin typeface="Arial"/>
                          <a:ea typeface="微软雅黑"/>
                        </a:defRPr>
                      </a:lvl3pPr>
                      <a:lvl4pPr marL="1780987" algn="l" defTabSz="1187323" rtl="0" eaLnBrk="1" latinLnBrk="0" hangingPunct="1">
                        <a:defRPr sz="2337" kern="1200">
                          <a:solidFill>
                            <a:schemeClr val="dk1"/>
                          </a:solidFill>
                          <a:latin typeface="Arial"/>
                          <a:ea typeface="微软雅黑"/>
                        </a:defRPr>
                      </a:lvl4pPr>
                      <a:lvl5pPr marL="2374647" algn="l" defTabSz="1187323" rtl="0" eaLnBrk="1" latinLnBrk="0" hangingPunct="1">
                        <a:defRPr sz="2337" kern="1200">
                          <a:solidFill>
                            <a:schemeClr val="dk1"/>
                          </a:solidFill>
                          <a:latin typeface="Arial"/>
                          <a:ea typeface="微软雅黑"/>
                        </a:defRPr>
                      </a:lvl5pPr>
                      <a:lvl6pPr marL="2968309" algn="l" defTabSz="1187323" rtl="0" eaLnBrk="1" latinLnBrk="0" hangingPunct="1">
                        <a:defRPr sz="2337" kern="1200">
                          <a:solidFill>
                            <a:schemeClr val="dk1"/>
                          </a:solidFill>
                          <a:latin typeface="Arial"/>
                          <a:ea typeface="微软雅黑"/>
                        </a:defRPr>
                      </a:lvl6pPr>
                      <a:lvl7pPr marL="3561971" algn="l" defTabSz="1187323" rtl="0" eaLnBrk="1" latinLnBrk="0" hangingPunct="1">
                        <a:defRPr sz="2337" kern="1200">
                          <a:solidFill>
                            <a:schemeClr val="dk1"/>
                          </a:solidFill>
                          <a:latin typeface="Arial"/>
                          <a:ea typeface="微软雅黑"/>
                        </a:defRPr>
                      </a:lvl7pPr>
                      <a:lvl8pPr marL="4155634" algn="l" defTabSz="1187323" rtl="0" eaLnBrk="1" latinLnBrk="0" hangingPunct="1">
                        <a:defRPr sz="2337" kern="1200">
                          <a:solidFill>
                            <a:schemeClr val="dk1"/>
                          </a:solidFill>
                          <a:latin typeface="Arial"/>
                          <a:ea typeface="微软雅黑"/>
                        </a:defRPr>
                      </a:lvl8pPr>
                      <a:lvl9pPr marL="4749295" algn="l" defTabSz="1187323" rtl="0" eaLnBrk="1" latinLnBrk="0" hangingPunct="1">
                        <a:defRPr sz="2337" kern="1200">
                          <a:solidFill>
                            <a:schemeClr val="dk1"/>
                          </a:solidFill>
                          <a:latin typeface="Arial"/>
                          <a:ea typeface="微软雅黑"/>
                        </a:defRPr>
                      </a:lvl9pPr>
                    </a:lstStyle>
                    <a:p>
                      <a:r>
                        <a:rPr lang="en-US" altLang="zh-CN" sz="1200" dirty="0"/>
                        <a:t>8</a:t>
                      </a:r>
                      <a:r>
                        <a:rPr lang="zh-CN" altLang="en-US" sz="1200" dirty="0"/>
                        <a:t>卡</a:t>
                      </a:r>
                      <a:r>
                        <a:rPr lang="en-US" altLang="zh-CN" sz="1200" dirty="0"/>
                        <a:t>910</a:t>
                      </a:r>
                      <a:endParaRPr lang="zh-CN" altLang="en-US" sz="1200" dirty="0"/>
                    </a:p>
                  </a:txBody>
                  <a:tcPr marL="91392" marR="91392" marT="45696" marB="4569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096E6">
                        <a:tint val="40000"/>
                      </a:srgbClr>
                    </a:solidFill>
                  </a:tcPr>
                </a:tc>
                <a:extLst>
                  <a:ext uri="{0D108BD9-81ED-4DB2-BD59-A6C34878D82A}">
                    <a16:rowId xmlns:a16="http://schemas.microsoft.com/office/drawing/2014/main" val="10001"/>
                  </a:ext>
                </a:extLst>
              </a:tr>
              <a:tr h="303940">
                <a:tc>
                  <a:txBody>
                    <a:bodyPr/>
                    <a:lstStyle>
                      <a:lvl1pPr marL="0" algn="l" defTabSz="1187323" rtl="0" eaLnBrk="1" latinLnBrk="0" hangingPunct="1">
                        <a:defRPr sz="2337" kern="1200">
                          <a:solidFill>
                            <a:schemeClr val="dk1"/>
                          </a:solidFill>
                          <a:latin typeface="Arial"/>
                          <a:ea typeface="微软雅黑"/>
                        </a:defRPr>
                      </a:lvl1pPr>
                      <a:lvl2pPr marL="593663" algn="l" defTabSz="1187323" rtl="0" eaLnBrk="1" latinLnBrk="0" hangingPunct="1">
                        <a:defRPr sz="2337" kern="1200">
                          <a:solidFill>
                            <a:schemeClr val="dk1"/>
                          </a:solidFill>
                          <a:latin typeface="Arial"/>
                          <a:ea typeface="微软雅黑"/>
                        </a:defRPr>
                      </a:lvl2pPr>
                      <a:lvl3pPr marL="1187323" algn="l" defTabSz="1187323" rtl="0" eaLnBrk="1" latinLnBrk="0" hangingPunct="1">
                        <a:defRPr sz="2337" kern="1200">
                          <a:solidFill>
                            <a:schemeClr val="dk1"/>
                          </a:solidFill>
                          <a:latin typeface="Arial"/>
                          <a:ea typeface="微软雅黑"/>
                        </a:defRPr>
                      </a:lvl3pPr>
                      <a:lvl4pPr marL="1780987" algn="l" defTabSz="1187323" rtl="0" eaLnBrk="1" latinLnBrk="0" hangingPunct="1">
                        <a:defRPr sz="2337" kern="1200">
                          <a:solidFill>
                            <a:schemeClr val="dk1"/>
                          </a:solidFill>
                          <a:latin typeface="Arial"/>
                          <a:ea typeface="微软雅黑"/>
                        </a:defRPr>
                      </a:lvl4pPr>
                      <a:lvl5pPr marL="2374647" algn="l" defTabSz="1187323" rtl="0" eaLnBrk="1" latinLnBrk="0" hangingPunct="1">
                        <a:defRPr sz="2337" kern="1200">
                          <a:solidFill>
                            <a:schemeClr val="dk1"/>
                          </a:solidFill>
                          <a:latin typeface="Arial"/>
                          <a:ea typeface="微软雅黑"/>
                        </a:defRPr>
                      </a:lvl5pPr>
                      <a:lvl6pPr marL="2968309" algn="l" defTabSz="1187323" rtl="0" eaLnBrk="1" latinLnBrk="0" hangingPunct="1">
                        <a:defRPr sz="2337" kern="1200">
                          <a:solidFill>
                            <a:schemeClr val="dk1"/>
                          </a:solidFill>
                          <a:latin typeface="Arial"/>
                          <a:ea typeface="微软雅黑"/>
                        </a:defRPr>
                      </a:lvl6pPr>
                      <a:lvl7pPr marL="3561971" algn="l" defTabSz="1187323" rtl="0" eaLnBrk="1" latinLnBrk="0" hangingPunct="1">
                        <a:defRPr sz="2337" kern="1200">
                          <a:solidFill>
                            <a:schemeClr val="dk1"/>
                          </a:solidFill>
                          <a:latin typeface="Arial"/>
                          <a:ea typeface="微软雅黑"/>
                        </a:defRPr>
                      </a:lvl7pPr>
                      <a:lvl8pPr marL="4155634" algn="l" defTabSz="1187323" rtl="0" eaLnBrk="1" latinLnBrk="0" hangingPunct="1">
                        <a:defRPr sz="2337" kern="1200">
                          <a:solidFill>
                            <a:schemeClr val="dk1"/>
                          </a:solidFill>
                          <a:latin typeface="Arial"/>
                          <a:ea typeface="微软雅黑"/>
                        </a:defRPr>
                      </a:lvl8pPr>
                      <a:lvl9pPr marL="4749295" algn="l" defTabSz="1187323" rtl="0" eaLnBrk="1" latinLnBrk="0" hangingPunct="1">
                        <a:defRPr sz="2337" kern="1200">
                          <a:solidFill>
                            <a:schemeClr val="dk1"/>
                          </a:solidFill>
                          <a:latin typeface="Arial"/>
                          <a:ea typeface="微软雅黑"/>
                        </a:defRPr>
                      </a:lvl9pPr>
                    </a:lstStyle>
                    <a:p>
                      <a:r>
                        <a:rPr lang="en-US" altLang="zh-CN" sz="1100" dirty="0" err="1"/>
                        <a:t>MindSpore</a:t>
                      </a:r>
                      <a:r>
                        <a:rPr lang="zh-CN" altLang="en-US" sz="1100" dirty="0"/>
                        <a:t>二阶优化</a:t>
                      </a:r>
                    </a:p>
                  </a:txBody>
                  <a:tcPr marL="91392" marR="91392" marT="45696" marB="4569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096E6">
                        <a:tint val="20000"/>
                      </a:srgbClr>
                    </a:solidFill>
                  </a:tcPr>
                </a:tc>
                <a:tc>
                  <a:txBody>
                    <a:bodyPr/>
                    <a:lstStyle>
                      <a:lvl1pPr marL="0" algn="l" defTabSz="1187323" rtl="0" eaLnBrk="1" latinLnBrk="0" hangingPunct="1">
                        <a:defRPr sz="2337" kern="1200">
                          <a:solidFill>
                            <a:schemeClr val="dk1"/>
                          </a:solidFill>
                          <a:latin typeface="Arial"/>
                          <a:ea typeface="微软雅黑"/>
                        </a:defRPr>
                      </a:lvl1pPr>
                      <a:lvl2pPr marL="593663" algn="l" defTabSz="1187323" rtl="0" eaLnBrk="1" latinLnBrk="0" hangingPunct="1">
                        <a:defRPr sz="2337" kern="1200">
                          <a:solidFill>
                            <a:schemeClr val="dk1"/>
                          </a:solidFill>
                          <a:latin typeface="Arial"/>
                          <a:ea typeface="微软雅黑"/>
                        </a:defRPr>
                      </a:lvl2pPr>
                      <a:lvl3pPr marL="1187323" algn="l" defTabSz="1187323" rtl="0" eaLnBrk="1" latinLnBrk="0" hangingPunct="1">
                        <a:defRPr sz="2337" kern="1200">
                          <a:solidFill>
                            <a:schemeClr val="dk1"/>
                          </a:solidFill>
                          <a:latin typeface="Arial"/>
                          <a:ea typeface="微软雅黑"/>
                        </a:defRPr>
                      </a:lvl3pPr>
                      <a:lvl4pPr marL="1780987" algn="l" defTabSz="1187323" rtl="0" eaLnBrk="1" latinLnBrk="0" hangingPunct="1">
                        <a:defRPr sz="2337" kern="1200">
                          <a:solidFill>
                            <a:schemeClr val="dk1"/>
                          </a:solidFill>
                          <a:latin typeface="Arial"/>
                          <a:ea typeface="微软雅黑"/>
                        </a:defRPr>
                      </a:lvl4pPr>
                      <a:lvl5pPr marL="2374647" algn="l" defTabSz="1187323" rtl="0" eaLnBrk="1" latinLnBrk="0" hangingPunct="1">
                        <a:defRPr sz="2337" kern="1200">
                          <a:solidFill>
                            <a:schemeClr val="dk1"/>
                          </a:solidFill>
                          <a:latin typeface="Arial"/>
                          <a:ea typeface="微软雅黑"/>
                        </a:defRPr>
                      </a:lvl5pPr>
                      <a:lvl6pPr marL="2968309" algn="l" defTabSz="1187323" rtl="0" eaLnBrk="1" latinLnBrk="0" hangingPunct="1">
                        <a:defRPr sz="2337" kern="1200">
                          <a:solidFill>
                            <a:schemeClr val="dk1"/>
                          </a:solidFill>
                          <a:latin typeface="Arial"/>
                          <a:ea typeface="微软雅黑"/>
                        </a:defRPr>
                      </a:lvl6pPr>
                      <a:lvl7pPr marL="3561971" algn="l" defTabSz="1187323" rtl="0" eaLnBrk="1" latinLnBrk="0" hangingPunct="1">
                        <a:defRPr sz="2337" kern="1200">
                          <a:solidFill>
                            <a:schemeClr val="dk1"/>
                          </a:solidFill>
                          <a:latin typeface="Arial"/>
                          <a:ea typeface="微软雅黑"/>
                        </a:defRPr>
                      </a:lvl7pPr>
                      <a:lvl8pPr marL="4155634" algn="l" defTabSz="1187323" rtl="0" eaLnBrk="1" latinLnBrk="0" hangingPunct="1">
                        <a:defRPr sz="2337" kern="1200">
                          <a:solidFill>
                            <a:schemeClr val="dk1"/>
                          </a:solidFill>
                          <a:latin typeface="Arial"/>
                          <a:ea typeface="微软雅黑"/>
                        </a:defRPr>
                      </a:lvl8pPr>
                      <a:lvl9pPr marL="4749295" algn="l" defTabSz="1187323" rtl="0" eaLnBrk="1" latinLnBrk="0" hangingPunct="1">
                        <a:defRPr sz="2337" kern="1200">
                          <a:solidFill>
                            <a:schemeClr val="dk1"/>
                          </a:solidFill>
                          <a:latin typeface="Arial"/>
                          <a:ea typeface="微软雅黑"/>
                        </a:defRPr>
                      </a:lvl9pPr>
                    </a:lstStyle>
                    <a:p>
                      <a:r>
                        <a:rPr lang="en-US" altLang="zh-CN" sz="1200" dirty="0"/>
                        <a:t>42</a:t>
                      </a:r>
                      <a:endParaRPr lang="zh-CN" altLang="en-US" sz="1200" dirty="0"/>
                    </a:p>
                  </a:txBody>
                  <a:tcPr marL="91392" marR="91392" marT="45696" marB="4569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096E6">
                        <a:tint val="20000"/>
                      </a:srgbClr>
                    </a:solidFill>
                  </a:tcPr>
                </a:tc>
                <a:tc>
                  <a:txBody>
                    <a:bodyPr/>
                    <a:lstStyle>
                      <a:lvl1pPr marL="0" algn="l" defTabSz="1187323" rtl="0" eaLnBrk="1" latinLnBrk="0" hangingPunct="1">
                        <a:defRPr sz="2337" kern="1200">
                          <a:solidFill>
                            <a:schemeClr val="dk1"/>
                          </a:solidFill>
                          <a:latin typeface="Arial"/>
                          <a:ea typeface="微软雅黑"/>
                        </a:defRPr>
                      </a:lvl1pPr>
                      <a:lvl2pPr marL="593663" algn="l" defTabSz="1187323" rtl="0" eaLnBrk="1" latinLnBrk="0" hangingPunct="1">
                        <a:defRPr sz="2337" kern="1200">
                          <a:solidFill>
                            <a:schemeClr val="dk1"/>
                          </a:solidFill>
                          <a:latin typeface="Arial"/>
                          <a:ea typeface="微软雅黑"/>
                        </a:defRPr>
                      </a:lvl2pPr>
                      <a:lvl3pPr marL="1187323" algn="l" defTabSz="1187323" rtl="0" eaLnBrk="1" latinLnBrk="0" hangingPunct="1">
                        <a:defRPr sz="2337" kern="1200">
                          <a:solidFill>
                            <a:schemeClr val="dk1"/>
                          </a:solidFill>
                          <a:latin typeface="Arial"/>
                          <a:ea typeface="微软雅黑"/>
                        </a:defRPr>
                      </a:lvl3pPr>
                      <a:lvl4pPr marL="1780987" algn="l" defTabSz="1187323" rtl="0" eaLnBrk="1" latinLnBrk="0" hangingPunct="1">
                        <a:defRPr sz="2337" kern="1200">
                          <a:solidFill>
                            <a:schemeClr val="dk1"/>
                          </a:solidFill>
                          <a:latin typeface="Arial"/>
                          <a:ea typeface="微软雅黑"/>
                        </a:defRPr>
                      </a:lvl4pPr>
                      <a:lvl5pPr marL="2374647" algn="l" defTabSz="1187323" rtl="0" eaLnBrk="1" latinLnBrk="0" hangingPunct="1">
                        <a:defRPr sz="2337" kern="1200">
                          <a:solidFill>
                            <a:schemeClr val="dk1"/>
                          </a:solidFill>
                          <a:latin typeface="Arial"/>
                          <a:ea typeface="微软雅黑"/>
                        </a:defRPr>
                      </a:lvl5pPr>
                      <a:lvl6pPr marL="2968309" algn="l" defTabSz="1187323" rtl="0" eaLnBrk="1" latinLnBrk="0" hangingPunct="1">
                        <a:defRPr sz="2337" kern="1200">
                          <a:solidFill>
                            <a:schemeClr val="dk1"/>
                          </a:solidFill>
                          <a:latin typeface="Arial"/>
                          <a:ea typeface="微软雅黑"/>
                        </a:defRPr>
                      </a:lvl6pPr>
                      <a:lvl7pPr marL="3561971" algn="l" defTabSz="1187323" rtl="0" eaLnBrk="1" latinLnBrk="0" hangingPunct="1">
                        <a:defRPr sz="2337" kern="1200">
                          <a:solidFill>
                            <a:schemeClr val="dk1"/>
                          </a:solidFill>
                          <a:latin typeface="Arial"/>
                          <a:ea typeface="微软雅黑"/>
                        </a:defRPr>
                      </a:lvl7pPr>
                      <a:lvl8pPr marL="4155634" algn="l" defTabSz="1187323" rtl="0" eaLnBrk="1" latinLnBrk="0" hangingPunct="1">
                        <a:defRPr sz="2337" kern="1200">
                          <a:solidFill>
                            <a:schemeClr val="dk1"/>
                          </a:solidFill>
                          <a:latin typeface="Arial"/>
                          <a:ea typeface="微软雅黑"/>
                        </a:defRPr>
                      </a:lvl8pPr>
                      <a:lvl9pPr marL="4749295" algn="l" defTabSz="1187323" rtl="0" eaLnBrk="1" latinLnBrk="0" hangingPunct="1">
                        <a:defRPr sz="2337" kern="1200">
                          <a:solidFill>
                            <a:schemeClr val="dk1"/>
                          </a:solidFill>
                          <a:latin typeface="Arial"/>
                          <a:ea typeface="微软雅黑"/>
                        </a:defRPr>
                      </a:lvl9pPr>
                    </a:lstStyle>
                    <a:p>
                      <a:r>
                        <a:rPr lang="en-US" altLang="zh-CN" sz="1200" dirty="0"/>
                        <a:t>71.5min</a:t>
                      </a:r>
                      <a:endParaRPr lang="zh-CN" altLang="en-US" sz="1200" dirty="0"/>
                    </a:p>
                  </a:txBody>
                  <a:tcPr marL="91392" marR="91392" marT="45696" marB="4569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096E6">
                        <a:tint val="20000"/>
                      </a:srgbClr>
                    </a:solidFill>
                  </a:tcPr>
                </a:tc>
                <a:tc>
                  <a:txBody>
                    <a:bodyPr/>
                    <a:lstStyle>
                      <a:lvl1pPr marL="0" algn="l" defTabSz="1187323" rtl="0" eaLnBrk="1" latinLnBrk="0" hangingPunct="1">
                        <a:defRPr sz="2337" kern="1200">
                          <a:solidFill>
                            <a:schemeClr val="dk1"/>
                          </a:solidFill>
                          <a:latin typeface="Arial"/>
                          <a:ea typeface="微软雅黑"/>
                        </a:defRPr>
                      </a:lvl1pPr>
                      <a:lvl2pPr marL="593663" algn="l" defTabSz="1187323" rtl="0" eaLnBrk="1" latinLnBrk="0" hangingPunct="1">
                        <a:defRPr sz="2337" kern="1200">
                          <a:solidFill>
                            <a:schemeClr val="dk1"/>
                          </a:solidFill>
                          <a:latin typeface="Arial"/>
                          <a:ea typeface="微软雅黑"/>
                        </a:defRPr>
                      </a:lvl2pPr>
                      <a:lvl3pPr marL="1187323" algn="l" defTabSz="1187323" rtl="0" eaLnBrk="1" latinLnBrk="0" hangingPunct="1">
                        <a:defRPr sz="2337" kern="1200">
                          <a:solidFill>
                            <a:schemeClr val="dk1"/>
                          </a:solidFill>
                          <a:latin typeface="Arial"/>
                          <a:ea typeface="微软雅黑"/>
                        </a:defRPr>
                      </a:lvl3pPr>
                      <a:lvl4pPr marL="1780987" algn="l" defTabSz="1187323" rtl="0" eaLnBrk="1" latinLnBrk="0" hangingPunct="1">
                        <a:defRPr sz="2337" kern="1200">
                          <a:solidFill>
                            <a:schemeClr val="dk1"/>
                          </a:solidFill>
                          <a:latin typeface="Arial"/>
                          <a:ea typeface="微软雅黑"/>
                        </a:defRPr>
                      </a:lvl4pPr>
                      <a:lvl5pPr marL="2374647" algn="l" defTabSz="1187323" rtl="0" eaLnBrk="1" latinLnBrk="0" hangingPunct="1">
                        <a:defRPr sz="2337" kern="1200">
                          <a:solidFill>
                            <a:schemeClr val="dk1"/>
                          </a:solidFill>
                          <a:latin typeface="Arial"/>
                          <a:ea typeface="微软雅黑"/>
                        </a:defRPr>
                      </a:lvl5pPr>
                      <a:lvl6pPr marL="2968309" algn="l" defTabSz="1187323" rtl="0" eaLnBrk="1" latinLnBrk="0" hangingPunct="1">
                        <a:defRPr sz="2337" kern="1200">
                          <a:solidFill>
                            <a:schemeClr val="dk1"/>
                          </a:solidFill>
                          <a:latin typeface="Arial"/>
                          <a:ea typeface="微软雅黑"/>
                        </a:defRPr>
                      </a:lvl6pPr>
                      <a:lvl7pPr marL="3561971" algn="l" defTabSz="1187323" rtl="0" eaLnBrk="1" latinLnBrk="0" hangingPunct="1">
                        <a:defRPr sz="2337" kern="1200">
                          <a:solidFill>
                            <a:schemeClr val="dk1"/>
                          </a:solidFill>
                          <a:latin typeface="Arial"/>
                          <a:ea typeface="微软雅黑"/>
                        </a:defRPr>
                      </a:lvl7pPr>
                      <a:lvl8pPr marL="4155634" algn="l" defTabSz="1187323" rtl="0" eaLnBrk="1" latinLnBrk="0" hangingPunct="1">
                        <a:defRPr sz="2337" kern="1200">
                          <a:solidFill>
                            <a:schemeClr val="dk1"/>
                          </a:solidFill>
                          <a:latin typeface="Arial"/>
                          <a:ea typeface="微软雅黑"/>
                        </a:defRPr>
                      </a:lvl8pPr>
                      <a:lvl9pPr marL="4749295" algn="l" defTabSz="1187323" rtl="0" eaLnBrk="1" latinLnBrk="0" hangingPunct="1">
                        <a:defRPr sz="2337" kern="1200">
                          <a:solidFill>
                            <a:schemeClr val="dk1"/>
                          </a:solidFill>
                          <a:latin typeface="Arial"/>
                          <a:ea typeface="微软雅黑"/>
                        </a:defRPr>
                      </a:lvl9pPr>
                    </a:lstStyle>
                    <a:p>
                      <a:pPr marL="0" marR="0" lvl="0" indent="0" algn="l" defTabSz="914583" rtl="0" eaLnBrk="1" fontAlgn="auto" latinLnBrk="0" hangingPunct="1">
                        <a:lnSpc>
                          <a:spcPct val="100000"/>
                        </a:lnSpc>
                        <a:spcBef>
                          <a:spcPts val="0"/>
                        </a:spcBef>
                        <a:spcAft>
                          <a:spcPts val="0"/>
                        </a:spcAft>
                        <a:buClrTx/>
                        <a:buSzTx/>
                        <a:buFontTx/>
                        <a:buNone/>
                        <a:tabLst/>
                        <a:defRPr/>
                      </a:pPr>
                      <a:r>
                        <a:rPr lang="en-US" altLang="zh-CN" sz="1200" dirty="0"/>
                        <a:t>8</a:t>
                      </a:r>
                      <a:r>
                        <a:rPr lang="zh-CN" altLang="en-US" sz="1200" dirty="0"/>
                        <a:t>卡</a:t>
                      </a:r>
                      <a:r>
                        <a:rPr lang="en-US" altLang="zh-CN" sz="1200" dirty="0"/>
                        <a:t>910</a:t>
                      </a:r>
                      <a:endParaRPr lang="zh-CN" altLang="en-US" sz="1200" dirty="0"/>
                    </a:p>
                  </a:txBody>
                  <a:tcPr marL="91392" marR="91392" marT="45696" marB="4569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096E6">
                        <a:tint val="20000"/>
                      </a:srgbClr>
                    </a:solidFill>
                  </a:tcPr>
                </a:tc>
                <a:extLst>
                  <a:ext uri="{0D108BD9-81ED-4DB2-BD59-A6C34878D82A}">
                    <a16:rowId xmlns:a16="http://schemas.microsoft.com/office/drawing/2014/main" val="10002"/>
                  </a:ext>
                </a:extLst>
              </a:tr>
            </a:tbl>
          </a:graphicData>
        </a:graphic>
      </p:graphicFrame>
      <p:grpSp>
        <p:nvGrpSpPr>
          <p:cNvPr id="52" name="组合 51"/>
          <p:cNvGrpSpPr/>
          <p:nvPr/>
        </p:nvGrpSpPr>
        <p:grpSpPr>
          <a:xfrm>
            <a:off x="786153" y="3927070"/>
            <a:ext cx="3495944" cy="726786"/>
            <a:chOff x="1739786" y="2109638"/>
            <a:chExt cx="3498575" cy="727333"/>
          </a:xfrm>
        </p:grpSpPr>
        <p:sp>
          <p:nvSpPr>
            <p:cNvPr id="53" name="文本框 52"/>
            <p:cNvSpPr txBox="1"/>
            <p:nvPr/>
          </p:nvSpPr>
          <p:spPr>
            <a:xfrm>
              <a:off x="2600215" y="2308621"/>
              <a:ext cx="646331" cy="528350"/>
            </a:xfrm>
            <a:prstGeom prst="rect">
              <a:avLst/>
            </a:prstGeom>
            <a:noFill/>
          </p:spPr>
          <p:txBody>
            <a:bodyPr vert="horz" wrap="none" rtlCol="0">
              <a:spAutoFit/>
            </a:bodyPr>
            <a:lstStyle/>
            <a:p>
              <a:pPr defTabSz="913838">
                <a:lnSpc>
                  <a:spcPts val="3438"/>
                </a:lnSpc>
              </a:pPr>
              <a:r>
                <a:rPr lang="zh-CN" altLang="en-US" sz="1200" b="1"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学习率</a:t>
              </a:r>
            </a:p>
          </p:txBody>
        </p:sp>
        <p:sp>
          <p:nvSpPr>
            <p:cNvPr id="54" name="文本框 53"/>
            <p:cNvSpPr txBox="1"/>
            <p:nvPr/>
          </p:nvSpPr>
          <p:spPr>
            <a:xfrm>
              <a:off x="3311467" y="2308621"/>
              <a:ext cx="1107996" cy="528350"/>
            </a:xfrm>
            <a:prstGeom prst="rect">
              <a:avLst/>
            </a:prstGeom>
            <a:noFill/>
          </p:spPr>
          <p:txBody>
            <a:bodyPr vert="horz" wrap="none" rtlCol="0">
              <a:spAutoFit/>
            </a:bodyPr>
            <a:lstStyle/>
            <a:p>
              <a:pPr defTabSz="913838">
                <a:lnSpc>
                  <a:spcPts val="3438"/>
                </a:lnSpc>
              </a:pPr>
              <a:r>
                <a:rPr lang="zh-CN" altLang="en-US" sz="1200" b="1"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二阶信息矩阵</a:t>
              </a:r>
            </a:p>
          </p:txBody>
        </p:sp>
        <p:sp>
          <p:nvSpPr>
            <p:cNvPr id="55" name="文本框 54"/>
            <p:cNvSpPr txBox="1"/>
            <p:nvPr/>
          </p:nvSpPr>
          <p:spPr>
            <a:xfrm>
              <a:off x="4438142" y="2308621"/>
              <a:ext cx="800219" cy="528350"/>
            </a:xfrm>
            <a:prstGeom prst="rect">
              <a:avLst/>
            </a:prstGeom>
            <a:noFill/>
          </p:spPr>
          <p:txBody>
            <a:bodyPr vert="horz" wrap="none" rtlCol="0">
              <a:spAutoFit/>
            </a:bodyPr>
            <a:lstStyle/>
            <a:p>
              <a:pPr defTabSz="913838">
                <a:lnSpc>
                  <a:spcPts val="3438"/>
                </a:lnSpc>
              </a:pPr>
              <a:r>
                <a:rPr lang="zh-CN" altLang="en-US" sz="1200" b="1"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一阶梯度</a:t>
              </a:r>
            </a:p>
          </p:txBody>
        </p:sp>
        <p:cxnSp>
          <p:nvCxnSpPr>
            <p:cNvPr id="56" name="直接箭头连接符 55"/>
            <p:cNvCxnSpPr/>
            <p:nvPr/>
          </p:nvCxnSpPr>
          <p:spPr>
            <a:xfrm flipH="1">
              <a:off x="2888034" y="2195955"/>
              <a:ext cx="530623" cy="198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3870209" y="2195955"/>
              <a:ext cx="0" cy="224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4588258" y="2195955"/>
              <a:ext cx="347851" cy="198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1986007" y="2109638"/>
              <a:ext cx="0" cy="266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a:xfrm>
              <a:off x="1739786" y="2308621"/>
              <a:ext cx="492443" cy="528350"/>
            </a:xfrm>
            <a:prstGeom prst="rect">
              <a:avLst/>
            </a:prstGeom>
            <a:noFill/>
          </p:spPr>
          <p:txBody>
            <a:bodyPr vert="horz" wrap="none" rtlCol="0">
              <a:spAutoFit/>
            </a:bodyPr>
            <a:lstStyle/>
            <a:p>
              <a:pPr defTabSz="913838">
                <a:lnSpc>
                  <a:spcPts val="3438"/>
                </a:lnSpc>
              </a:pPr>
              <a:r>
                <a:rPr lang="zh-CN" altLang="en-US" sz="1200" b="1"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参数</a:t>
              </a:r>
            </a:p>
          </p:txBody>
        </p:sp>
      </p:grpSp>
      <p:sp>
        <p:nvSpPr>
          <p:cNvPr id="84" name="矩形 83"/>
          <p:cNvSpPr/>
          <p:nvPr/>
        </p:nvSpPr>
        <p:spPr>
          <a:xfrm>
            <a:off x="431927" y="4852689"/>
            <a:ext cx="3954075" cy="1261627"/>
          </a:xfrm>
          <a:prstGeom prst="rect">
            <a:avLst/>
          </a:prstGeom>
        </p:spPr>
        <p:txBody>
          <a:bodyPr wrap="square">
            <a:spAutoFit/>
          </a:bodyPr>
          <a:lstStyle/>
          <a:p>
            <a:pPr marL="285550" indent="-285550" defTabSz="913838">
              <a:lnSpc>
                <a:spcPct val="200000"/>
              </a:lnSpc>
              <a:buFont typeface="Wingdings" panose="05000000000000000000" pitchFamily="2" charset="2"/>
              <a:buChar char="Ø"/>
            </a:pPr>
            <a:r>
              <a:rPr lang="zh-CN" altLang="en-US" sz="1200" b="1" dirty="0">
                <a:latin typeface="Huawei Sans" panose="020C0503030203020204" pitchFamily="34" charset="0"/>
                <a:ea typeface="微软雅黑" panose="020B0503020204020204" pitchFamily="34" charset="-122"/>
                <a:cs typeface="Huawei Sans" panose="020C0503030203020204" pitchFamily="34" charset="0"/>
              </a:rPr>
              <a:t>核心问题</a:t>
            </a:r>
            <a:r>
              <a:rPr lang="zh-CN" altLang="en-US" sz="1200" dirty="0">
                <a:latin typeface="Huawei Sans" panose="020C0503030203020204" pitchFamily="34" charset="0"/>
                <a:ea typeface="微软雅黑" panose="020B0503020204020204" pitchFamily="34" charset="-122"/>
                <a:cs typeface="Huawei Sans" panose="020C0503030203020204" pitchFamily="34" charset="0"/>
              </a:rPr>
              <a:t>：</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二阶优化器需要额外计算二阶信息矩阵的逆矩阵，计算量大，直接求解时间可达小时级</a:t>
            </a:r>
            <a:r>
              <a:rPr lang="zh-CN" altLang="en-US" sz="1399"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如何</a:t>
            </a:r>
            <a:r>
              <a:rPr lang="zh-CN" altLang="en-US" sz="12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高效求解</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二阶矩阵是技术难点。</a:t>
            </a:r>
            <a:endPar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7" name="文本框 46"/>
          <p:cNvSpPr txBox="1"/>
          <p:nvPr/>
        </p:nvSpPr>
        <p:spPr>
          <a:xfrm>
            <a:off x="7296443" y="1045314"/>
            <a:ext cx="4390731" cy="805349"/>
          </a:xfrm>
          <a:prstGeom prst="rect">
            <a:avLst/>
          </a:prstGeom>
          <a:noFill/>
        </p:spPr>
        <p:txBody>
          <a:bodyPr wrap="square" rtlCol="0">
            <a:spAutoFit/>
          </a:bodyPr>
          <a:lstStyle/>
          <a:p>
            <a:pPr defTabSz="913838">
              <a:lnSpc>
                <a:spcPts val="3438"/>
              </a:lnSpc>
            </a:pPr>
            <a:r>
              <a:rPr lang="zh-CN" altLang="en-US"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进展：</a:t>
            </a:r>
            <a:endParaRPr lang="en-US" altLang="zh-CN"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endParaRPr>
          </a:p>
          <a:p>
            <a:pPr defTabSz="913838">
              <a:lnSpc>
                <a:spcPct val="150000"/>
              </a:lnSpc>
            </a:pP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CNN</a:t>
            </a:r>
            <a:r>
              <a:rPr lang="zh-CN" altLang="en-US"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：基于</a:t>
            </a:r>
            <a:r>
              <a:rPr lang="en-US" altLang="zh-CN" sz="1200"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ResNet-1.5@ImageNet2012 </a:t>
            </a:r>
            <a:r>
              <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训练收敛提速</a:t>
            </a:r>
            <a:r>
              <a:rPr lang="en-US" altLang="zh-CN"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20.6%</a:t>
            </a:r>
            <a:endPar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6" name="上箭头 85"/>
          <p:cNvSpPr/>
          <p:nvPr/>
        </p:nvSpPr>
        <p:spPr>
          <a:xfrm rot="10800000">
            <a:off x="5723866" y="2508006"/>
            <a:ext cx="396002" cy="313354"/>
          </a:xfrm>
          <a:prstGeom prst="upArrow">
            <a:avLst/>
          </a:prstGeom>
          <a:solidFill>
            <a:srgbClr val="3F9AFF"/>
          </a:solidFill>
          <a:ln w="12700" cap="flat" cmpd="sng" algn="ctr">
            <a:solidFill>
              <a:srgbClr val="0070C0"/>
            </a:solidFill>
            <a:prstDash val="solid"/>
            <a:miter lim="800000"/>
          </a:ln>
          <a:effectLst/>
        </p:spPr>
        <p:txBody>
          <a:bodyPr rtlCol="0" anchor="ctr"/>
          <a:lstStyle/>
          <a:p>
            <a:pPr algn="ctr" defTabSz="914034">
              <a:defRPr/>
            </a:pPr>
            <a:endParaRPr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7" name="上箭头 86"/>
          <p:cNvSpPr/>
          <p:nvPr/>
        </p:nvSpPr>
        <p:spPr>
          <a:xfrm rot="10800000">
            <a:off x="5723867" y="3717354"/>
            <a:ext cx="396002" cy="313354"/>
          </a:xfrm>
          <a:prstGeom prst="upArrow">
            <a:avLst/>
          </a:prstGeom>
          <a:solidFill>
            <a:srgbClr val="3F9AFF"/>
          </a:solidFill>
          <a:ln w="12700" cap="flat" cmpd="sng" algn="ctr">
            <a:solidFill>
              <a:srgbClr val="0070C0"/>
            </a:solidFill>
            <a:prstDash val="solid"/>
            <a:miter lim="800000"/>
          </a:ln>
          <a:effectLst/>
        </p:spPr>
        <p:txBody>
          <a:bodyPr rtlCol="0" anchor="ctr"/>
          <a:lstStyle/>
          <a:p>
            <a:pPr algn="ctr" defTabSz="914034">
              <a:defRPr/>
            </a:pPr>
            <a:endParaRPr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88" name="上箭头 87"/>
          <p:cNvSpPr/>
          <p:nvPr/>
        </p:nvSpPr>
        <p:spPr>
          <a:xfrm rot="10800000">
            <a:off x="5723867" y="4926702"/>
            <a:ext cx="396002" cy="313354"/>
          </a:xfrm>
          <a:prstGeom prst="upArrow">
            <a:avLst/>
          </a:prstGeom>
          <a:solidFill>
            <a:srgbClr val="3F9AFF"/>
          </a:solidFill>
          <a:ln w="12700" cap="flat" cmpd="sng" algn="ctr">
            <a:solidFill>
              <a:srgbClr val="0070C0"/>
            </a:solidFill>
            <a:prstDash val="solid"/>
            <a:miter lim="800000"/>
          </a:ln>
          <a:effectLst/>
        </p:spPr>
        <p:txBody>
          <a:bodyPr rtlCol="0" anchor="ctr"/>
          <a:lstStyle/>
          <a:p>
            <a:pPr algn="ctr" defTabSz="914034">
              <a:defRPr/>
            </a:pPr>
            <a:endParaRPr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2" name="灯片编号占位符 1"/>
          <p:cNvSpPr>
            <a:spLocks noGrp="1"/>
          </p:cNvSpPr>
          <p:nvPr>
            <p:ph type="sldNum" sz="quarter" idx="12"/>
          </p:nvPr>
        </p:nvSpPr>
        <p:spPr>
          <a:xfrm>
            <a:off x="793797" y="6361398"/>
            <a:ext cx="2743200" cy="365125"/>
          </a:xfrm>
        </p:spPr>
        <p:txBody>
          <a:bodyPr/>
          <a:lstStyle/>
          <a:p>
            <a:pPr algn="l"/>
            <a:fld id="{121F91D6-B666-4B05-8BB0-A162590E5748}" type="slidenum">
              <a:rPr lang="zh-CN" altLang="en-US" smtClean="0"/>
              <a:pPr algn="l"/>
              <a:t>17</a:t>
            </a:fld>
            <a:endParaRPr lang="zh-CN" altLang="en-US" dirty="0"/>
          </a:p>
        </p:txBody>
      </p:sp>
    </p:spTree>
    <p:extLst>
      <p:ext uri="{BB962C8B-B14F-4D97-AF65-F5344CB8AC3E}">
        <p14:creationId xmlns:p14="http://schemas.microsoft.com/office/powerpoint/2010/main" val="77571023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a:extLst>
              <a:ext uri="{FF2B5EF4-FFF2-40B4-BE49-F238E27FC236}">
                <a16:creationId xmlns:a16="http://schemas.microsoft.com/office/drawing/2014/main" id="{F3CB55DF-6A43-4908-A6B0-66C5A7B27E8C}"/>
              </a:ext>
            </a:extLst>
          </p:cNvPr>
          <p:cNvSpPr txBox="1"/>
          <p:nvPr/>
        </p:nvSpPr>
        <p:spPr>
          <a:xfrm>
            <a:off x="568679" y="176703"/>
            <a:ext cx="11280020" cy="523220"/>
          </a:xfrm>
          <a:prstGeom prst="rect">
            <a:avLst/>
          </a:prstGeom>
          <a:noFill/>
        </p:spPr>
        <p:txBody>
          <a:bodyPr wrap="square" rtlCol="0">
            <a:spAutoFit/>
          </a:bodyPr>
          <a:lstStyle/>
          <a:p>
            <a:pPr>
              <a:defRPr/>
            </a:pP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关键特性</a:t>
            </a:r>
            <a:r>
              <a:rPr lang="en-US" altLang="zh-CN"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4: </a:t>
            </a: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可视化调优，打造最佳开发体验</a:t>
            </a:r>
            <a:endParaRPr kumimoji="1" lang="zh-CN" altLang="en-US" sz="28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2" name="图片 1"/>
          <p:cNvPicPr>
            <a:picLocks noChangeAspect="1"/>
          </p:cNvPicPr>
          <p:nvPr/>
        </p:nvPicPr>
        <p:blipFill>
          <a:blip r:embed="rId3"/>
          <a:stretch>
            <a:fillRect/>
          </a:stretch>
        </p:blipFill>
        <p:spPr>
          <a:xfrm>
            <a:off x="1014412" y="1208102"/>
            <a:ext cx="1808415" cy="1087062"/>
          </a:xfrm>
          <a:prstGeom prst="rect">
            <a:avLst/>
          </a:prstGeom>
        </p:spPr>
      </p:pic>
      <p:pic>
        <p:nvPicPr>
          <p:cNvPr id="3" name="图片 2"/>
          <p:cNvPicPr>
            <a:picLocks noChangeAspect="1"/>
          </p:cNvPicPr>
          <p:nvPr/>
        </p:nvPicPr>
        <p:blipFill>
          <a:blip r:embed="rId4"/>
          <a:stretch>
            <a:fillRect/>
          </a:stretch>
        </p:blipFill>
        <p:spPr>
          <a:xfrm>
            <a:off x="959643" y="2975254"/>
            <a:ext cx="1947863" cy="1250390"/>
          </a:xfrm>
          <a:prstGeom prst="rect">
            <a:avLst/>
          </a:prstGeom>
        </p:spPr>
      </p:pic>
      <p:sp>
        <p:nvSpPr>
          <p:cNvPr id="4" name="下箭头 3"/>
          <p:cNvSpPr/>
          <p:nvPr/>
        </p:nvSpPr>
        <p:spPr>
          <a:xfrm>
            <a:off x="1759075" y="2400299"/>
            <a:ext cx="174500" cy="403044"/>
          </a:xfrm>
          <a:prstGeom prst="downArrow">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endPar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4" name="文本框 53"/>
          <p:cNvSpPr txBox="1"/>
          <p:nvPr/>
        </p:nvSpPr>
        <p:spPr>
          <a:xfrm>
            <a:off x="823373" y="4402417"/>
            <a:ext cx="2691352" cy="1586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186" tIns="54186" rIns="54186" bIns="54186" numCol="1" spcCol="38100" rtlCol="0" anchor="ctr">
            <a:spAutoFit/>
          </a:bodyPr>
          <a:lstStyle/>
          <a:p>
            <a:pPr marL="285750" indent="-285750" defTabSz="913838">
              <a:lnSpc>
                <a:spcPct val="150000"/>
              </a:lnSpc>
              <a:buFont typeface="Arial" panose="020B0604020202020204" pitchFamily="34" charset="0"/>
              <a:buChar char="•"/>
            </a:pPr>
            <a:r>
              <a:rPr lang="zh-CN" altLang="en-US"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rPr>
              <a:t>生态迁移工具</a:t>
            </a:r>
            <a:endParaRPr lang="en-US" altLang="zh-CN"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endParaRPr>
          </a:p>
          <a:p>
            <a:pPr marL="628650" lvl="1" indent="-171450" defTabSz="913838">
              <a:lnSpc>
                <a:spcPct val="150000"/>
              </a:lnSpc>
              <a:buFont typeface="Arial" panose="020B0604020202020204" pitchFamily="34" charset="0"/>
              <a:buChar char="•"/>
            </a:pPr>
            <a:r>
              <a:rPr lang="zh-CN" altLang="en-US" sz="1200" b="1" dirty="0">
                <a:solidFill>
                  <a:prstClr val="black"/>
                </a:solidFill>
                <a:latin typeface="微软雅黑" panose="020B0503020204020204" pitchFamily="34" charset="-122"/>
                <a:ea typeface="微软雅黑" panose="020B0503020204020204" pitchFamily="34" charset="-122"/>
                <a:sym typeface="Helvetica Neue"/>
              </a:rPr>
              <a:t>脚本迁移：</a:t>
            </a:r>
            <a:r>
              <a:rPr lang="en-US" altLang="zh-CN" sz="1200" dirty="0">
                <a:solidFill>
                  <a:prstClr val="black"/>
                </a:solidFill>
                <a:latin typeface="微软雅黑" panose="020B0503020204020204" pitchFamily="34" charset="-122"/>
                <a:ea typeface="微软雅黑" panose="020B0503020204020204" pitchFamily="34" charset="-122"/>
                <a:sym typeface="Helvetica Neue"/>
              </a:rPr>
              <a:t>TF/PyTorch</a:t>
            </a:r>
            <a:r>
              <a:rPr lang="zh-CN" altLang="en-US" sz="1200" dirty="0">
                <a:solidFill>
                  <a:prstClr val="black"/>
                </a:solidFill>
                <a:latin typeface="微软雅黑" panose="020B0503020204020204" pitchFamily="34" charset="-122"/>
                <a:ea typeface="微软雅黑" panose="020B0503020204020204" pitchFamily="34" charset="-122"/>
                <a:sym typeface="Helvetica Neue"/>
              </a:rPr>
              <a:t>模型代码自动转为</a:t>
            </a:r>
            <a:r>
              <a:rPr lang="en-US" altLang="zh-CN" sz="1200" dirty="0">
                <a:solidFill>
                  <a:prstClr val="black"/>
                </a:solidFill>
                <a:latin typeface="微软雅黑" panose="020B0503020204020204" pitchFamily="34" charset="-122"/>
                <a:ea typeface="微软雅黑" panose="020B0503020204020204" pitchFamily="34" charset="-122"/>
                <a:sym typeface="Helvetica Neue"/>
              </a:rPr>
              <a:t>MindSpore</a:t>
            </a:r>
          </a:p>
          <a:p>
            <a:pPr marL="628650" lvl="1" indent="-171450" defTabSz="913838">
              <a:lnSpc>
                <a:spcPct val="150000"/>
              </a:lnSpc>
              <a:buFont typeface="Arial" panose="020B0604020202020204" pitchFamily="34" charset="0"/>
              <a:buChar char="•"/>
            </a:pPr>
            <a:r>
              <a:rPr lang="zh-CN" altLang="en-US" sz="1200" b="1" dirty="0">
                <a:solidFill>
                  <a:prstClr val="black"/>
                </a:solidFill>
                <a:latin typeface="微软雅黑" panose="020B0503020204020204" pitchFamily="34" charset="-122"/>
                <a:ea typeface="微软雅黑" panose="020B0503020204020204" pitchFamily="34" charset="-122"/>
                <a:sym typeface="Helvetica Neue"/>
              </a:rPr>
              <a:t>代码向导：</a:t>
            </a:r>
            <a:r>
              <a:rPr lang="zh-CN" altLang="en-US" sz="1200" dirty="0">
                <a:solidFill>
                  <a:prstClr val="black"/>
                </a:solidFill>
                <a:latin typeface="微软雅黑" panose="020B0503020204020204" pitchFamily="34" charset="-122"/>
                <a:ea typeface="微软雅黑" panose="020B0503020204020204" pitchFamily="34" charset="-122"/>
                <a:sym typeface="Helvetica Neue"/>
              </a:rPr>
              <a:t>基于最佳模板的向导式自动代码生成</a:t>
            </a:r>
          </a:p>
        </p:txBody>
      </p:sp>
      <p:sp>
        <p:nvSpPr>
          <p:cNvPr id="59" name="文本框 58"/>
          <p:cNvSpPr txBox="1"/>
          <p:nvPr/>
        </p:nvSpPr>
        <p:spPr>
          <a:xfrm>
            <a:off x="3952672" y="4402418"/>
            <a:ext cx="3272107" cy="2186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186" tIns="54186" rIns="54186" bIns="54186" numCol="1" spcCol="38100" rtlCol="0" anchor="ctr">
            <a:spAutoFit/>
          </a:bodyPr>
          <a:lstStyle/>
          <a:p>
            <a:pPr marL="285750" indent="-285750" defTabSz="913838">
              <a:lnSpc>
                <a:spcPct val="150000"/>
              </a:lnSpc>
              <a:buFont typeface="Arial" panose="020B0604020202020204" pitchFamily="34" charset="0"/>
              <a:buChar char="•"/>
            </a:pPr>
            <a:r>
              <a:rPr lang="zh-CN" altLang="en-US"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rPr>
              <a:t>精度调优工具</a:t>
            </a:r>
            <a:endParaRPr lang="en-US" altLang="zh-CN"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endParaRPr>
          </a:p>
          <a:p>
            <a:pPr marL="628650" lvl="1" indent="-171450" defTabSz="913838">
              <a:lnSpc>
                <a:spcPct val="150000"/>
              </a:lnSpc>
              <a:buFont typeface="Arial" panose="020B0604020202020204" pitchFamily="34" charset="0"/>
              <a:buChar char="•"/>
            </a:pPr>
            <a:r>
              <a:rPr lang="zh-CN" altLang="en-US" sz="1200" b="1" dirty="0">
                <a:solidFill>
                  <a:prstClr val="black"/>
                </a:solidFill>
                <a:latin typeface="微软雅黑" panose="020B0503020204020204" pitchFamily="34" charset="-122"/>
                <a:ea typeface="微软雅黑" panose="020B0503020204020204" pitchFamily="34" charset="-122"/>
                <a:sym typeface="Helvetica Neue"/>
              </a:rPr>
              <a:t>训练过程可视</a:t>
            </a:r>
            <a:r>
              <a:rPr lang="zh-CN" altLang="en-US" sz="1200" dirty="0">
                <a:solidFill>
                  <a:prstClr val="black"/>
                </a:solidFill>
                <a:latin typeface="微软雅黑" panose="020B0503020204020204" pitchFamily="34" charset="-122"/>
                <a:ea typeface="微软雅黑" panose="020B0503020204020204" pitchFamily="34" charset="-122"/>
                <a:sym typeface="Helvetica Neue"/>
              </a:rPr>
              <a:t>：标量</a:t>
            </a:r>
            <a:r>
              <a:rPr lang="en-US" altLang="zh-CN" sz="1200" dirty="0">
                <a:solidFill>
                  <a:prstClr val="black"/>
                </a:solidFill>
                <a:latin typeface="微软雅黑" panose="020B0503020204020204" pitchFamily="34" charset="-122"/>
                <a:ea typeface="微软雅黑" panose="020B0503020204020204" pitchFamily="34" charset="-122"/>
                <a:sym typeface="Helvetica Neue"/>
              </a:rPr>
              <a:t>/</a:t>
            </a:r>
            <a:r>
              <a:rPr lang="zh-CN" altLang="en-US" sz="1200" dirty="0">
                <a:solidFill>
                  <a:prstClr val="black"/>
                </a:solidFill>
                <a:latin typeface="微软雅黑" panose="020B0503020204020204" pitchFamily="34" charset="-122"/>
                <a:ea typeface="微软雅黑" panose="020B0503020204020204" pitchFamily="34" charset="-122"/>
                <a:sym typeface="Helvetica Neue"/>
              </a:rPr>
              <a:t>计算图</a:t>
            </a:r>
            <a:r>
              <a:rPr lang="en-US" altLang="zh-CN" sz="1200" dirty="0">
                <a:solidFill>
                  <a:prstClr val="black"/>
                </a:solidFill>
                <a:latin typeface="微软雅黑" panose="020B0503020204020204" pitchFamily="34" charset="-122"/>
                <a:ea typeface="微软雅黑" panose="020B0503020204020204" pitchFamily="34" charset="-122"/>
                <a:sym typeface="Helvetica Neue"/>
              </a:rPr>
              <a:t>/</a:t>
            </a:r>
            <a:r>
              <a:rPr lang="zh-CN" altLang="en-US" sz="1200" dirty="0">
                <a:solidFill>
                  <a:prstClr val="black"/>
                </a:solidFill>
                <a:latin typeface="微软雅黑" panose="020B0503020204020204" pitchFamily="34" charset="-122"/>
                <a:ea typeface="微软雅黑" panose="020B0503020204020204" pitchFamily="34" charset="-122"/>
                <a:sym typeface="Helvetica Neue"/>
              </a:rPr>
              <a:t>数据图</a:t>
            </a:r>
            <a:r>
              <a:rPr lang="en-US" altLang="zh-CN" sz="1200" dirty="0">
                <a:solidFill>
                  <a:prstClr val="black"/>
                </a:solidFill>
                <a:latin typeface="微软雅黑" panose="020B0503020204020204" pitchFamily="34" charset="-122"/>
                <a:ea typeface="微软雅黑" panose="020B0503020204020204" pitchFamily="34" charset="-122"/>
                <a:sym typeface="Helvetica Neue"/>
              </a:rPr>
              <a:t>/</a:t>
            </a:r>
            <a:r>
              <a:rPr lang="zh-CN" altLang="en-US" sz="1200" dirty="0">
                <a:solidFill>
                  <a:prstClr val="black"/>
                </a:solidFill>
                <a:latin typeface="微软雅黑" panose="020B0503020204020204" pitchFamily="34" charset="-122"/>
                <a:ea typeface="微软雅黑" panose="020B0503020204020204" pitchFamily="34" charset="-122"/>
                <a:sym typeface="Helvetica Neue"/>
              </a:rPr>
              <a:t>参数分布</a:t>
            </a:r>
            <a:r>
              <a:rPr lang="en-US" altLang="zh-CN" sz="1200" dirty="0">
                <a:solidFill>
                  <a:prstClr val="black"/>
                </a:solidFill>
                <a:latin typeface="微软雅黑" panose="020B0503020204020204" pitchFamily="34" charset="-122"/>
                <a:ea typeface="微软雅黑" panose="020B0503020204020204" pitchFamily="34" charset="-122"/>
                <a:sym typeface="Helvetica Neue"/>
              </a:rPr>
              <a:t>/</a:t>
            </a:r>
            <a:r>
              <a:rPr lang="zh-CN" altLang="en-US" sz="1200" dirty="0">
                <a:solidFill>
                  <a:prstClr val="black"/>
                </a:solidFill>
                <a:latin typeface="微软雅黑" panose="020B0503020204020204" pitchFamily="34" charset="-122"/>
                <a:ea typeface="微软雅黑" panose="020B0503020204020204" pitchFamily="34" charset="-122"/>
                <a:sym typeface="Helvetica Neue"/>
              </a:rPr>
              <a:t>数据抽样可视</a:t>
            </a:r>
            <a:endParaRPr lang="en-US" altLang="zh-CN" sz="1200" dirty="0">
              <a:solidFill>
                <a:prstClr val="black"/>
              </a:solidFill>
              <a:latin typeface="微软雅黑" panose="020B0503020204020204" pitchFamily="34" charset="-122"/>
              <a:ea typeface="微软雅黑" panose="020B0503020204020204" pitchFamily="34" charset="-122"/>
              <a:sym typeface="Helvetica Neue"/>
            </a:endParaRPr>
          </a:p>
          <a:p>
            <a:pPr marL="628650" lvl="1" indent="-171450" defTabSz="913838">
              <a:lnSpc>
                <a:spcPct val="150000"/>
              </a:lnSpc>
              <a:buFont typeface="Arial" panose="020B0604020202020204" pitchFamily="34" charset="0"/>
              <a:buChar char="•"/>
            </a:pPr>
            <a:r>
              <a:rPr lang="en-US" altLang="zh-CN" sz="1200" b="1" dirty="0">
                <a:solidFill>
                  <a:prstClr val="black"/>
                </a:solidFill>
                <a:latin typeface="微软雅黑" panose="020B0503020204020204" pitchFamily="34" charset="-122"/>
                <a:ea typeface="微软雅黑" panose="020B0503020204020204" pitchFamily="34" charset="-122"/>
                <a:sym typeface="Helvetica Neue"/>
              </a:rPr>
              <a:t>Debugger: </a:t>
            </a:r>
            <a:r>
              <a:rPr lang="zh-CN" altLang="en-US" sz="1200" dirty="0">
                <a:solidFill>
                  <a:prstClr val="black"/>
                </a:solidFill>
                <a:latin typeface="微软雅黑" panose="020B0503020204020204" pitchFamily="34" charset="-122"/>
                <a:ea typeface="微软雅黑" panose="020B0503020204020204" pitchFamily="34" charset="-122"/>
                <a:sym typeface="Helvetica Neue"/>
              </a:rPr>
              <a:t>实时查看计算图节点输出，快速定位</a:t>
            </a:r>
            <a:r>
              <a:rPr lang="en-US" altLang="zh-CN" sz="1200" dirty="0">
                <a:solidFill>
                  <a:prstClr val="black"/>
                </a:solidFill>
                <a:latin typeface="微软雅黑" panose="020B0503020204020204" pitchFamily="34" charset="-122"/>
                <a:ea typeface="微软雅黑" panose="020B0503020204020204" pitchFamily="34" charset="-122"/>
                <a:sym typeface="Helvetica Neue"/>
              </a:rPr>
              <a:t>Nan/</a:t>
            </a:r>
            <a:r>
              <a:rPr lang="en-US" altLang="zh-CN" sz="1200" dirty="0" err="1">
                <a:solidFill>
                  <a:prstClr val="black"/>
                </a:solidFill>
                <a:latin typeface="微软雅黑" panose="020B0503020204020204" pitchFamily="34" charset="-122"/>
                <a:ea typeface="微软雅黑" panose="020B0503020204020204" pitchFamily="34" charset="-122"/>
                <a:sym typeface="Helvetica Neue"/>
              </a:rPr>
              <a:t>Inf</a:t>
            </a:r>
            <a:r>
              <a:rPr lang="zh-CN" altLang="en-US" sz="1200" dirty="0">
                <a:solidFill>
                  <a:prstClr val="black"/>
                </a:solidFill>
                <a:latin typeface="微软雅黑" panose="020B0503020204020204" pitchFamily="34" charset="-122"/>
                <a:ea typeface="微软雅黑" panose="020B0503020204020204" pitchFamily="34" charset="-122"/>
                <a:sym typeface="Helvetica Neue"/>
              </a:rPr>
              <a:t>等异常</a:t>
            </a:r>
            <a:endParaRPr lang="en-US" altLang="zh-CN" sz="1200" dirty="0">
              <a:solidFill>
                <a:prstClr val="black"/>
              </a:solidFill>
              <a:latin typeface="微软雅黑" panose="020B0503020204020204" pitchFamily="34" charset="-122"/>
              <a:ea typeface="微软雅黑" panose="020B0503020204020204" pitchFamily="34" charset="-122"/>
              <a:sym typeface="Helvetica Neue"/>
            </a:endParaRPr>
          </a:p>
          <a:p>
            <a:pPr marL="628650" lvl="1" indent="-171450" defTabSz="913838">
              <a:lnSpc>
                <a:spcPct val="150000"/>
              </a:lnSpc>
              <a:buFont typeface="Arial" panose="020B0604020202020204" pitchFamily="34" charset="0"/>
              <a:buChar char="•"/>
            </a:pPr>
            <a:r>
              <a:rPr lang="zh-CN" altLang="en-US" sz="1200" b="1" dirty="0">
                <a:solidFill>
                  <a:prstClr val="black"/>
                </a:solidFill>
                <a:latin typeface="微软雅黑" panose="020B0503020204020204" pitchFamily="34" charset="-122"/>
                <a:ea typeface="微软雅黑" panose="020B0503020204020204" pitchFamily="34" charset="-122"/>
                <a:sym typeface="Helvetica Neue"/>
              </a:rPr>
              <a:t>调参器：</a:t>
            </a:r>
            <a:r>
              <a:rPr lang="zh-CN" altLang="en-US" sz="1200" dirty="0">
                <a:solidFill>
                  <a:prstClr val="black"/>
                </a:solidFill>
                <a:latin typeface="微软雅黑" panose="020B0503020204020204" pitchFamily="34" charset="-122"/>
                <a:ea typeface="微软雅黑" panose="020B0503020204020204" pitchFamily="34" charset="-122"/>
                <a:sym typeface="Helvetica Neue"/>
              </a:rPr>
              <a:t>智能推荐较优的超参配置</a:t>
            </a:r>
            <a:endParaRPr lang="en-US" altLang="zh-CN" sz="1200" dirty="0">
              <a:solidFill>
                <a:prstClr val="black"/>
              </a:solidFill>
              <a:latin typeface="微软雅黑" panose="020B0503020204020204" pitchFamily="34" charset="-122"/>
              <a:ea typeface="微软雅黑" panose="020B0503020204020204" pitchFamily="34" charset="-122"/>
              <a:sym typeface="Helvetica Neue"/>
            </a:endParaRPr>
          </a:p>
          <a:p>
            <a:pPr defTabSz="913838">
              <a:lnSpc>
                <a:spcPct val="150000"/>
              </a:lnSpc>
            </a:pPr>
            <a:endParaRPr lang="en-US" altLang="zh-CN" sz="1400" b="1" dirty="0">
              <a:solidFill>
                <a:prstClr val="black"/>
              </a:solidFill>
              <a:latin typeface="微软雅黑" panose="020B0503020204020204" pitchFamily="34" charset="-122"/>
              <a:ea typeface="微软雅黑" panose="020B0503020204020204" pitchFamily="34" charset="-122"/>
              <a:sym typeface="Helvetica Neue"/>
            </a:endParaRPr>
          </a:p>
        </p:txBody>
      </p:sp>
      <p:sp>
        <p:nvSpPr>
          <p:cNvPr id="61" name="文本框 60"/>
          <p:cNvSpPr txBox="1"/>
          <p:nvPr/>
        </p:nvSpPr>
        <p:spPr>
          <a:xfrm>
            <a:off x="7538901" y="4402418"/>
            <a:ext cx="4148274" cy="1586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186" tIns="54186" rIns="54186" bIns="54186" numCol="1" spcCol="38100" rtlCol="0" anchor="ctr">
            <a:spAutoFit/>
          </a:bodyPr>
          <a:lstStyle/>
          <a:p>
            <a:pPr marL="285750" indent="-285750" defTabSz="913838">
              <a:lnSpc>
                <a:spcPct val="150000"/>
              </a:lnSpc>
              <a:buFont typeface="Arial" panose="020B0604020202020204" pitchFamily="34" charset="0"/>
              <a:buChar char="•"/>
            </a:pPr>
            <a:r>
              <a:rPr lang="zh-CN" altLang="en-US"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rPr>
              <a:t>性能调优工具</a:t>
            </a:r>
            <a:endParaRPr lang="en-US" altLang="zh-CN"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endParaRPr>
          </a:p>
          <a:p>
            <a:pPr marL="628650" lvl="1" indent="-171450" defTabSz="913838">
              <a:lnSpc>
                <a:spcPct val="150000"/>
              </a:lnSpc>
              <a:buFont typeface="Arial" panose="020B0604020202020204" pitchFamily="34" charset="0"/>
              <a:buChar char="•"/>
            </a:pPr>
            <a:r>
              <a:rPr lang="zh-CN" altLang="en-US" sz="1200" b="1" dirty="0">
                <a:solidFill>
                  <a:prstClr val="black"/>
                </a:solidFill>
                <a:latin typeface="微软雅黑" panose="020B0503020204020204" pitchFamily="34" charset="-122"/>
                <a:ea typeface="微软雅黑" panose="020B0503020204020204" pitchFamily="34" charset="-122"/>
                <a:sym typeface="Helvetica Neue"/>
              </a:rPr>
              <a:t>算子性能统计：</a:t>
            </a:r>
            <a:r>
              <a:rPr lang="zh-CN" altLang="en-US" sz="1200" dirty="0">
                <a:solidFill>
                  <a:prstClr val="black"/>
                </a:solidFill>
                <a:latin typeface="微软雅黑" panose="020B0503020204020204" pitchFamily="34" charset="-122"/>
                <a:ea typeface="微软雅黑" panose="020B0503020204020204" pitchFamily="34" charset="-122"/>
                <a:sym typeface="Helvetica Neue"/>
              </a:rPr>
              <a:t>快速找到耗时算子</a:t>
            </a:r>
            <a:endParaRPr lang="en-US" altLang="zh-CN" sz="1400" b="1" dirty="0">
              <a:solidFill>
                <a:prstClr val="black"/>
              </a:solidFill>
              <a:latin typeface="微软雅黑" panose="020B0503020204020204" pitchFamily="34" charset="-122"/>
              <a:ea typeface="微软雅黑" panose="020B0503020204020204" pitchFamily="34" charset="-122"/>
              <a:sym typeface="Helvetica Neue"/>
            </a:endParaRPr>
          </a:p>
          <a:p>
            <a:pPr marL="628650" lvl="1" indent="-171450" defTabSz="913838">
              <a:lnSpc>
                <a:spcPct val="150000"/>
              </a:lnSpc>
              <a:buFont typeface="Arial" panose="020B0604020202020204" pitchFamily="34" charset="0"/>
              <a:buChar char="•"/>
            </a:pPr>
            <a:r>
              <a:rPr lang="zh-CN" altLang="en-US" sz="1200" b="1" dirty="0">
                <a:solidFill>
                  <a:prstClr val="black"/>
                </a:solidFill>
                <a:latin typeface="微软雅黑" panose="020B0503020204020204" pitchFamily="34" charset="-122"/>
                <a:ea typeface="微软雅黑" panose="020B0503020204020204" pitchFamily="34" charset="-122"/>
                <a:sym typeface="Helvetica Neue"/>
              </a:rPr>
              <a:t>迭代轨迹分析：</a:t>
            </a:r>
            <a:r>
              <a:rPr lang="zh-CN" altLang="en-US" sz="1200" dirty="0">
                <a:solidFill>
                  <a:prstClr val="black"/>
                </a:solidFill>
                <a:latin typeface="微软雅黑" panose="020B0503020204020204" pitchFamily="34" charset="-122"/>
                <a:ea typeface="微软雅黑" panose="020B0503020204020204" pitchFamily="34" charset="-122"/>
                <a:sym typeface="Helvetica Neue"/>
              </a:rPr>
              <a:t>快速分析训练各阶段耗时情况</a:t>
            </a:r>
            <a:endParaRPr lang="en-US" altLang="zh-CN" sz="1200" dirty="0">
              <a:solidFill>
                <a:prstClr val="black"/>
              </a:solidFill>
              <a:latin typeface="微软雅黑" panose="020B0503020204020204" pitchFamily="34" charset="-122"/>
              <a:ea typeface="微软雅黑" panose="020B0503020204020204" pitchFamily="34" charset="-122"/>
              <a:sym typeface="Helvetica Neue"/>
            </a:endParaRPr>
          </a:p>
          <a:p>
            <a:pPr marL="628650" lvl="1" indent="-171450" defTabSz="913838">
              <a:lnSpc>
                <a:spcPct val="150000"/>
              </a:lnSpc>
              <a:buFont typeface="Arial" panose="020B0604020202020204" pitchFamily="34" charset="0"/>
              <a:buChar char="•"/>
            </a:pPr>
            <a:r>
              <a:rPr lang="en-US" altLang="zh-CN" sz="1200" b="1" dirty="0">
                <a:solidFill>
                  <a:prstClr val="black"/>
                </a:solidFill>
                <a:latin typeface="微软雅黑" panose="020B0503020204020204" pitchFamily="34" charset="-122"/>
                <a:ea typeface="微软雅黑" panose="020B0503020204020204" pitchFamily="34" charset="-122"/>
                <a:sym typeface="Helvetica Neue"/>
              </a:rPr>
              <a:t>Timeline</a:t>
            </a:r>
            <a:r>
              <a:rPr lang="zh-CN" altLang="en-US" sz="1200" b="1" dirty="0">
                <a:solidFill>
                  <a:prstClr val="black"/>
                </a:solidFill>
                <a:latin typeface="微软雅黑" panose="020B0503020204020204" pitchFamily="34" charset="-122"/>
                <a:ea typeface="微软雅黑" panose="020B0503020204020204" pitchFamily="34" charset="-122"/>
                <a:sym typeface="Helvetica Neue"/>
              </a:rPr>
              <a:t>分析：</a:t>
            </a:r>
            <a:r>
              <a:rPr lang="zh-CN" altLang="en-US" sz="1200" dirty="0">
                <a:solidFill>
                  <a:prstClr val="black"/>
                </a:solidFill>
                <a:latin typeface="微软雅黑" panose="020B0503020204020204" pitchFamily="34" charset="-122"/>
                <a:ea typeface="微软雅黑" panose="020B0503020204020204" pitchFamily="34" charset="-122"/>
                <a:sym typeface="Helvetica Neue"/>
              </a:rPr>
              <a:t>统计每个</a:t>
            </a:r>
            <a:r>
              <a:rPr lang="en-US" altLang="zh-CN" sz="1200" dirty="0">
                <a:solidFill>
                  <a:prstClr val="black"/>
                </a:solidFill>
                <a:latin typeface="微软雅黑" panose="020B0503020204020204" pitchFamily="34" charset="-122"/>
                <a:ea typeface="微软雅黑" panose="020B0503020204020204" pitchFamily="34" charset="-122"/>
                <a:sym typeface="Helvetica Neue"/>
              </a:rPr>
              <a:t>stream</a:t>
            </a:r>
            <a:r>
              <a:rPr lang="zh-CN" altLang="en-US" sz="1200" dirty="0">
                <a:solidFill>
                  <a:prstClr val="black"/>
                </a:solidFill>
                <a:latin typeface="微软雅黑" panose="020B0503020204020204" pitchFamily="34" charset="-122"/>
                <a:ea typeface="微软雅黑" panose="020B0503020204020204" pitchFamily="34" charset="-122"/>
                <a:sym typeface="Helvetica Neue"/>
              </a:rPr>
              <a:t>上</a:t>
            </a:r>
            <a:r>
              <a:rPr lang="en-US" altLang="zh-CN" sz="1200" dirty="0">
                <a:solidFill>
                  <a:prstClr val="black"/>
                </a:solidFill>
                <a:latin typeface="微软雅黑" panose="020B0503020204020204" pitchFamily="34" charset="-122"/>
                <a:ea typeface="微软雅黑" panose="020B0503020204020204" pitchFamily="34" charset="-122"/>
                <a:sym typeface="Helvetica Neue"/>
              </a:rPr>
              <a:t>task</a:t>
            </a:r>
            <a:r>
              <a:rPr lang="zh-CN" altLang="en-US" sz="1200" dirty="0">
                <a:solidFill>
                  <a:prstClr val="black"/>
                </a:solidFill>
                <a:latin typeface="微软雅黑" panose="020B0503020204020204" pitchFamily="34" charset="-122"/>
                <a:ea typeface="微软雅黑" panose="020B0503020204020204" pitchFamily="34" charset="-122"/>
                <a:sym typeface="Helvetica Neue"/>
              </a:rPr>
              <a:t>耗时</a:t>
            </a:r>
            <a:endParaRPr lang="en-US" altLang="zh-CN" sz="1200" dirty="0">
              <a:solidFill>
                <a:prstClr val="black"/>
              </a:solidFill>
              <a:latin typeface="微软雅黑" panose="020B0503020204020204" pitchFamily="34" charset="-122"/>
              <a:ea typeface="微软雅黑" panose="020B0503020204020204" pitchFamily="34" charset="-122"/>
              <a:sym typeface="Helvetica Neue"/>
            </a:endParaRPr>
          </a:p>
          <a:p>
            <a:pPr marL="628650" lvl="1" indent="-171450" defTabSz="913838">
              <a:lnSpc>
                <a:spcPct val="150000"/>
              </a:lnSpc>
              <a:buFont typeface="Arial" panose="020B0604020202020204" pitchFamily="34" charset="0"/>
              <a:buChar char="•"/>
            </a:pPr>
            <a:r>
              <a:rPr lang="zh-CN" altLang="en-US" sz="1200" b="1" dirty="0">
                <a:solidFill>
                  <a:prstClr val="black"/>
                </a:solidFill>
                <a:latin typeface="微软雅黑" panose="020B0503020204020204" pitchFamily="34" charset="-122"/>
                <a:ea typeface="微软雅黑" panose="020B0503020204020204" pitchFamily="34" charset="-122"/>
                <a:sym typeface="Helvetica Neue"/>
              </a:rPr>
              <a:t>数据</a:t>
            </a:r>
            <a:r>
              <a:rPr lang="en-US" altLang="zh-CN" sz="1200" b="1" dirty="0">
                <a:solidFill>
                  <a:prstClr val="black"/>
                </a:solidFill>
                <a:latin typeface="微软雅黑" panose="020B0503020204020204" pitchFamily="34" charset="-122"/>
                <a:ea typeface="微软雅黑" panose="020B0503020204020204" pitchFamily="34" charset="-122"/>
                <a:sym typeface="Helvetica Neue"/>
              </a:rPr>
              <a:t>pipeline</a:t>
            </a:r>
            <a:r>
              <a:rPr lang="zh-CN" altLang="en-US" sz="1200" b="1" dirty="0">
                <a:solidFill>
                  <a:prstClr val="black"/>
                </a:solidFill>
                <a:latin typeface="微软雅黑" panose="020B0503020204020204" pitchFamily="34" charset="-122"/>
                <a:ea typeface="微软雅黑" panose="020B0503020204020204" pitchFamily="34" charset="-122"/>
                <a:sym typeface="Helvetica Neue"/>
              </a:rPr>
              <a:t>分析</a:t>
            </a:r>
            <a:r>
              <a:rPr lang="en-US" altLang="zh-CN" sz="1200" b="1" dirty="0">
                <a:solidFill>
                  <a:prstClr val="black"/>
                </a:solidFill>
                <a:latin typeface="微软雅黑" panose="020B0503020204020204" pitchFamily="34" charset="-122"/>
                <a:ea typeface="微软雅黑" panose="020B0503020204020204" pitchFamily="34" charset="-122"/>
                <a:sym typeface="Helvetica Neue"/>
              </a:rPr>
              <a:t>: </a:t>
            </a:r>
            <a:r>
              <a:rPr lang="zh-CN" altLang="en-US" sz="1200" dirty="0">
                <a:solidFill>
                  <a:prstClr val="black"/>
                </a:solidFill>
                <a:latin typeface="微软雅黑" panose="020B0503020204020204" pitchFamily="34" charset="-122"/>
                <a:ea typeface="微软雅黑" panose="020B0503020204020204" pitchFamily="34" charset="-122"/>
                <a:sym typeface="Helvetica Neue"/>
              </a:rPr>
              <a:t>统计分析数据准备各阶段耗时</a:t>
            </a:r>
            <a:endParaRPr lang="en-US" altLang="zh-CN" sz="1200" dirty="0">
              <a:solidFill>
                <a:prstClr val="black"/>
              </a:solidFill>
              <a:latin typeface="微软雅黑" panose="020B0503020204020204" pitchFamily="34" charset="-122"/>
              <a:ea typeface="微软雅黑" panose="020B0503020204020204" pitchFamily="34" charset="-122"/>
              <a:sym typeface="Helvetica Neue"/>
            </a:endParaRPr>
          </a:p>
        </p:txBody>
      </p:sp>
      <p:pic>
        <p:nvPicPr>
          <p:cNvPr id="10" name="图片 9"/>
          <p:cNvPicPr>
            <a:picLocks noChangeAspect="1"/>
          </p:cNvPicPr>
          <p:nvPr/>
        </p:nvPicPr>
        <p:blipFill>
          <a:blip r:embed="rId5"/>
          <a:stretch>
            <a:fillRect/>
          </a:stretch>
        </p:blipFill>
        <p:spPr>
          <a:xfrm>
            <a:off x="7903361" y="1084844"/>
            <a:ext cx="2802311" cy="3140799"/>
          </a:xfrm>
          <a:prstGeom prst="rect">
            <a:avLst/>
          </a:prstGeom>
        </p:spPr>
      </p:pic>
      <p:pic>
        <p:nvPicPr>
          <p:cNvPr id="11" name="图片 10"/>
          <p:cNvPicPr>
            <a:picLocks noChangeAspect="1"/>
          </p:cNvPicPr>
          <p:nvPr/>
        </p:nvPicPr>
        <p:blipFill>
          <a:blip r:embed="rId6"/>
          <a:stretch>
            <a:fillRect/>
          </a:stretch>
        </p:blipFill>
        <p:spPr>
          <a:xfrm>
            <a:off x="3771896" y="1093857"/>
            <a:ext cx="3267075" cy="3015927"/>
          </a:xfrm>
          <a:prstGeom prst="rect">
            <a:avLst/>
          </a:prstGeom>
        </p:spPr>
      </p:pic>
    </p:spTree>
    <p:extLst>
      <p:ext uri="{BB962C8B-B14F-4D97-AF65-F5344CB8AC3E}">
        <p14:creationId xmlns:p14="http://schemas.microsoft.com/office/powerpoint/2010/main" val="23785364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F3CB55DF-6A43-4908-A6B0-66C5A7B27E8C}"/>
              </a:ext>
            </a:extLst>
          </p:cNvPr>
          <p:cNvSpPr txBox="1"/>
          <p:nvPr/>
        </p:nvSpPr>
        <p:spPr>
          <a:xfrm>
            <a:off x="568678" y="154932"/>
            <a:ext cx="11251145" cy="523220"/>
          </a:xfrm>
          <a:prstGeom prst="rect">
            <a:avLst/>
          </a:prstGeom>
          <a:noFill/>
        </p:spPr>
        <p:txBody>
          <a:bodyPr wrap="square" rtlCol="0">
            <a:spAutoFit/>
          </a:bodyPr>
          <a:lstStyle/>
          <a:p>
            <a:pPr>
              <a:defRPr/>
            </a:pP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关键特性</a:t>
            </a:r>
            <a:r>
              <a:rPr lang="en-US" altLang="zh-CN"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5-</a:t>
            </a: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全场景协同：智能匹配端、边、云多样设备</a:t>
            </a:r>
          </a:p>
        </p:txBody>
      </p:sp>
      <p:sp>
        <p:nvSpPr>
          <p:cNvPr id="13" name="Rectangle 4">
            <a:extLst>
              <a:ext uri="{FF2B5EF4-FFF2-40B4-BE49-F238E27FC236}">
                <a16:creationId xmlns:a16="http://schemas.microsoft.com/office/drawing/2014/main" id="{059CE8B7-B2C4-47D3-B91D-AD6BF3A17A34}"/>
              </a:ext>
            </a:extLst>
          </p:cNvPr>
          <p:cNvSpPr/>
          <p:nvPr/>
        </p:nvSpPr>
        <p:spPr>
          <a:xfrm>
            <a:off x="1010611" y="2112818"/>
            <a:ext cx="1616343" cy="1765762"/>
          </a:xfrm>
          <a:prstGeom prst="rect">
            <a:avLst/>
          </a:prstGeom>
          <a:no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black"/>
              </a:solidFill>
              <a:latin typeface="微软雅黑" panose="020B0503020204020204" pitchFamily="34" charset="-122"/>
              <a:ea typeface="微软雅黑" panose="020B0503020204020204" pitchFamily="34" charset="-122"/>
            </a:endParaRPr>
          </a:p>
        </p:txBody>
      </p:sp>
      <p:sp>
        <p:nvSpPr>
          <p:cNvPr id="14" name="矩形 13"/>
          <p:cNvSpPr/>
          <p:nvPr/>
        </p:nvSpPr>
        <p:spPr>
          <a:xfrm>
            <a:off x="3387122" y="1234362"/>
            <a:ext cx="1620957" cy="338554"/>
          </a:xfrm>
          <a:prstGeom prst="rect">
            <a:avLst/>
          </a:prstGeom>
          <a:ln>
            <a:noFill/>
          </a:ln>
        </p:spPr>
        <p:txBody>
          <a:bodyPr wrap="none">
            <a:spAutoFit/>
          </a:bodyPr>
          <a:lstStyle/>
          <a:p>
            <a:pPr algn="ctr" defTabSz="913851" fontAlgn="base">
              <a:spcBef>
                <a:spcPct val="0"/>
              </a:spcBef>
              <a:spcAft>
                <a:spcPct val="0"/>
              </a:spcAft>
              <a:defRPr/>
            </a:pPr>
            <a:r>
              <a:rPr lang="zh-CN" altLang="en-US"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模型自适应生成</a:t>
            </a:r>
            <a:endParaRPr lang="en-US" altLang="zh-CN"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15" name="Rectangle 4">
            <a:extLst>
              <a:ext uri="{FF2B5EF4-FFF2-40B4-BE49-F238E27FC236}">
                <a16:creationId xmlns:a16="http://schemas.microsoft.com/office/drawing/2014/main" id="{059CE8B7-B2C4-47D3-B91D-AD6BF3A17A34}"/>
              </a:ext>
            </a:extLst>
          </p:cNvPr>
          <p:cNvSpPr/>
          <p:nvPr/>
        </p:nvSpPr>
        <p:spPr>
          <a:xfrm>
            <a:off x="5779132" y="2112818"/>
            <a:ext cx="1583970" cy="1765265"/>
          </a:xfrm>
          <a:prstGeom prst="rect">
            <a:avLst/>
          </a:prstGeom>
          <a:no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3600">
              <a:solidFill>
                <a:prstClr val="black"/>
              </a:solidFill>
              <a:latin typeface="微软雅黑" panose="020B0503020204020204" pitchFamily="34" charset="-122"/>
              <a:ea typeface="微软雅黑" panose="020B0503020204020204" pitchFamily="34" charset="-122"/>
            </a:endParaRPr>
          </a:p>
        </p:txBody>
      </p:sp>
      <p:sp>
        <p:nvSpPr>
          <p:cNvPr id="16" name="Rectangle 4">
            <a:extLst>
              <a:ext uri="{FF2B5EF4-FFF2-40B4-BE49-F238E27FC236}">
                <a16:creationId xmlns:a16="http://schemas.microsoft.com/office/drawing/2014/main" id="{059CE8B7-B2C4-47D3-B91D-AD6BF3A17A34}"/>
              </a:ext>
            </a:extLst>
          </p:cNvPr>
          <p:cNvSpPr/>
          <p:nvPr/>
        </p:nvSpPr>
        <p:spPr>
          <a:xfrm>
            <a:off x="3432146" y="2112818"/>
            <a:ext cx="1518097" cy="1765762"/>
          </a:xfrm>
          <a:prstGeom prst="rect">
            <a:avLst/>
          </a:prstGeom>
          <a:no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black"/>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6339470" y="1901351"/>
            <a:ext cx="389850" cy="352948"/>
            <a:chOff x="6339470" y="1901351"/>
            <a:chExt cx="389850" cy="352948"/>
          </a:xfrm>
        </p:grpSpPr>
        <p:pic>
          <p:nvPicPr>
            <p:cNvPr id="18" name="图片 17">
              <a:extLst>
                <a:ext uri="{FF2B5EF4-FFF2-40B4-BE49-F238E27FC236}">
                  <a16:creationId xmlns:a16="http://schemas.microsoft.com/office/drawing/2014/main" id="{F7784996-B678-4065-A16A-738D43C82E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0001" y="1901351"/>
              <a:ext cx="313132" cy="352948"/>
            </a:xfrm>
            <a:prstGeom prst="rect">
              <a:avLst/>
            </a:prstGeom>
            <a:noFill/>
            <a:ln>
              <a:noFill/>
            </a:ln>
          </p:spPr>
        </p:pic>
        <p:sp>
          <p:nvSpPr>
            <p:cNvPr id="19" name="矩形 18"/>
            <p:cNvSpPr/>
            <p:nvPr/>
          </p:nvSpPr>
          <p:spPr>
            <a:xfrm>
              <a:off x="6339470" y="1927988"/>
              <a:ext cx="389850" cy="215444"/>
            </a:xfrm>
            <a:prstGeom prst="rect">
              <a:avLst/>
            </a:prstGeom>
            <a:ln>
              <a:noFill/>
            </a:ln>
          </p:spPr>
          <p:txBody>
            <a:bodyPr wrap="none">
              <a:spAutoFit/>
            </a:bodyPr>
            <a:lstStyle/>
            <a:p>
              <a:pPr algn="ctr" defTabSz="913851" fontAlgn="base">
                <a:spcBef>
                  <a:spcPct val="0"/>
                </a:spcBef>
                <a:spcAft>
                  <a:spcPct val="0"/>
                </a:spcAft>
                <a:defRPr/>
              </a:pPr>
              <a:r>
                <a:rPr lang="zh-CN" altLang="en-US" sz="800" kern="0" dirty="0">
                  <a:solidFill>
                    <a:prstClr val="black"/>
                  </a:solidFill>
                  <a:latin typeface="微软雅黑" panose="020B0503020204020204" pitchFamily="34" charset="-122"/>
                  <a:ea typeface="微软雅黑" panose="020B0503020204020204" pitchFamily="34" charset="-122"/>
                </a:rPr>
                <a:t>安全</a:t>
              </a:r>
              <a:endParaRPr lang="en-US" altLang="zh-CN" sz="800" kern="0" dirty="0">
                <a:solidFill>
                  <a:prstClr val="black"/>
                </a:solidFill>
                <a:latin typeface="微软雅黑" panose="020B0503020204020204" pitchFamily="34" charset="-122"/>
                <a:ea typeface="微软雅黑" panose="020B0503020204020204" pitchFamily="34" charset="-122"/>
              </a:endParaRPr>
            </a:p>
          </p:txBody>
        </p:sp>
      </p:grpSp>
      <p:cxnSp>
        <p:nvCxnSpPr>
          <p:cNvPr id="20" name="肘形连接符 19"/>
          <p:cNvCxnSpPr/>
          <p:nvPr/>
        </p:nvCxnSpPr>
        <p:spPr>
          <a:xfrm rot="16200000" flipH="1">
            <a:off x="5380672" y="2677937"/>
            <a:ext cx="6271" cy="2379923"/>
          </a:xfrm>
          <a:prstGeom prst="bentConnector3">
            <a:avLst>
              <a:gd name="adj1" fmla="val 3600000"/>
            </a:avLst>
          </a:prstGeom>
          <a:noFill/>
          <a:ln w="12700" cap="flat">
            <a:solidFill>
              <a:schemeClr val="tx1"/>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1" name="肘形连接符 20"/>
          <p:cNvCxnSpPr/>
          <p:nvPr/>
        </p:nvCxnSpPr>
        <p:spPr>
          <a:xfrm rot="16200000" flipH="1">
            <a:off x="4194466" y="1491732"/>
            <a:ext cx="6271" cy="4752335"/>
          </a:xfrm>
          <a:prstGeom prst="bentConnector3">
            <a:avLst>
              <a:gd name="adj1" fmla="val 3633339"/>
            </a:avLst>
          </a:prstGeom>
          <a:noFill/>
          <a:ln w="12700" cap="flat">
            <a:solidFill>
              <a:schemeClr val="tx1"/>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2" name="肘形连接符 21"/>
          <p:cNvCxnSpPr>
            <a:stCxn id="18" idx="0"/>
          </p:cNvCxnSpPr>
          <p:nvPr/>
        </p:nvCxnSpPr>
        <p:spPr>
          <a:xfrm rot="16200000" flipH="1" flipV="1">
            <a:off x="5349978" y="753026"/>
            <a:ext cx="38265" cy="2334913"/>
          </a:xfrm>
          <a:prstGeom prst="bentConnector3">
            <a:avLst>
              <a:gd name="adj1" fmla="val -597413"/>
            </a:avLst>
          </a:prstGeom>
          <a:noFill/>
          <a:ln w="9525" cap="flat">
            <a:solidFill>
              <a:schemeClr val="tx1"/>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3" name="肘形连接符 22"/>
          <p:cNvCxnSpPr/>
          <p:nvPr/>
        </p:nvCxnSpPr>
        <p:spPr>
          <a:xfrm rot="16200000" flipH="1" flipV="1">
            <a:off x="4177310" y="-432961"/>
            <a:ext cx="25376" cy="4693138"/>
          </a:xfrm>
          <a:prstGeom prst="bentConnector3">
            <a:avLst>
              <a:gd name="adj1" fmla="val -864904"/>
            </a:avLst>
          </a:prstGeom>
          <a:noFill/>
          <a:ln w="12700" cap="flat">
            <a:solidFill>
              <a:schemeClr val="tx1"/>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4" name="矩形 23"/>
          <p:cNvSpPr/>
          <p:nvPr/>
        </p:nvSpPr>
        <p:spPr>
          <a:xfrm>
            <a:off x="2901920" y="4247209"/>
            <a:ext cx="3057247" cy="338554"/>
          </a:xfrm>
          <a:prstGeom prst="rect">
            <a:avLst/>
          </a:prstGeom>
          <a:ln>
            <a:noFill/>
          </a:ln>
        </p:spPr>
        <p:txBody>
          <a:bodyPr wrap="none">
            <a:spAutoFit/>
          </a:bodyPr>
          <a:lstStyle/>
          <a:p>
            <a:pPr algn="ctr" defTabSz="913851" fontAlgn="base">
              <a:spcBef>
                <a:spcPct val="0"/>
              </a:spcBef>
              <a:spcAft>
                <a:spcPct val="0"/>
              </a:spcAft>
              <a:defRPr/>
            </a:pPr>
            <a:r>
              <a:rPr lang="zh-CN" altLang="en-US"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设备环境、模型梯度等信息协同</a:t>
            </a:r>
            <a:endParaRPr lang="en-US" altLang="zh-CN"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25" name="图片 24"/>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2332608" y="3577889"/>
            <a:ext cx="259200" cy="259200"/>
          </a:xfrm>
          <a:prstGeom prst="rect">
            <a:avLst/>
          </a:prstGeom>
        </p:spPr>
      </p:pic>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6748" y="3587649"/>
            <a:ext cx="259200" cy="253298"/>
          </a:xfrm>
          <a:prstGeom prst="rect">
            <a:avLst/>
          </a:prstGeom>
        </p:spPr>
      </p:pic>
      <p:grpSp>
        <p:nvGrpSpPr>
          <p:cNvPr id="27" name="组合 26"/>
          <p:cNvGrpSpPr/>
          <p:nvPr/>
        </p:nvGrpSpPr>
        <p:grpSpPr>
          <a:xfrm>
            <a:off x="739192" y="4748912"/>
            <a:ext cx="6820399" cy="702039"/>
            <a:chOff x="873551" y="9222001"/>
            <a:chExt cx="15515560" cy="2814962"/>
          </a:xfrm>
        </p:grpSpPr>
        <p:pic>
          <p:nvPicPr>
            <p:cNvPr id="28" name="Picture 4" descr="ç¸å³å¾ç">
              <a:extLst>
                <a:ext uri="{FF2B5EF4-FFF2-40B4-BE49-F238E27FC236}">
                  <a16:creationId xmlns:a16="http://schemas.microsoft.com/office/drawing/2014/main" id="{51C753ED-F977-4BD4-932B-303AFA87123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469" b="2789"/>
            <a:stretch/>
          </p:blipFill>
          <p:spPr bwMode="auto">
            <a:xfrm>
              <a:off x="873551" y="9419844"/>
              <a:ext cx="1628040" cy="2162059"/>
            </a:xfrm>
            <a:prstGeom prst="rect">
              <a:avLst/>
            </a:prstGeom>
            <a:noFill/>
            <a:extLst>
              <a:ext uri="{909E8E84-426E-40DD-AFC4-6F175D3DCCD1}">
                <a14:hiddenFill xmlns:a14="http://schemas.microsoft.com/office/drawing/2010/main">
                  <a:solidFill>
                    <a:srgbClr val="FFFFFF"/>
                  </a:solidFill>
                </a14:hiddenFill>
              </a:ext>
            </a:extLst>
          </p:spPr>
        </p:pic>
        <p:pic>
          <p:nvPicPr>
            <p:cNvPr id="29" name="图片 28"/>
            <p:cNvPicPr>
              <a:picLocks noChangeAspect="1"/>
            </p:cNvPicPr>
            <p:nvPr/>
          </p:nvPicPr>
          <p:blipFill>
            <a:blip r:embed="rId6"/>
            <a:stretch>
              <a:fillRect/>
            </a:stretch>
          </p:blipFill>
          <p:spPr>
            <a:xfrm>
              <a:off x="3641316" y="9507552"/>
              <a:ext cx="1197759" cy="1986641"/>
            </a:xfrm>
            <a:prstGeom prst="rect">
              <a:avLst/>
            </a:prstGeom>
          </p:spPr>
        </p:pic>
        <p:grpSp>
          <p:nvGrpSpPr>
            <p:cNvPr id="30" name="成组"/>
            <p:cNvGrpSpPr/>
            <p:nvPr/>
          </p:nvGrpSpPr>
          <p:grpSpPr>
            <a:xfrm>
              <a:off x="7228189" y="9222001"/>
              <a:ext cx="4163858" cy="2814962"/>
              <a:chOff x="-258099" y="113788"/>
              <a:chExt cx="6942492" cy="1486185"/>
            </a:xfrm>
          </p:grpSpPr>
          <p:pic>
            <p:nvPicPr>
              <p:cNvPr id="34" name="图片 33" descr="图片 33"/>
              <p:cNvPicPr>
                <a:picLocks noChangeAspect="1"/>
              </p:cNvPicPr>
              <p:nvPr/>
            </p:nvPicPr>
            <p:blipFill>
              <a:blip r:embed="rId7">
                <a:extLst/>
              </a:blip>
              <a:stretch>
                <a:fillRect/>
              </a:stretch>
            </p:blipFill>
            <p:spPr>
              <a:xfrm>
                <a:off x="-258099" y="457795"/>
                <a:ext cx="2345891" cy="814801"/>
              </a:xfrm>
              <a:prstGeom prst="rect">
                <a:avLst/>
              </a:prstGeom>
              <a:ln w="12700" cap="flat">
                <a:noFill/>
                <a:miter lim="400000"/>
              </a:ln>
              <a:effectLst/>
            </p:spPr>
          </p:pic>
          <p:pic>
            <p:nvPicPr>
              <p:cNvPr id="35" name="500.png" descr="500.png"/>
              <p:cNvPicPr>
                <a:picLocks noChangeAspect="1"/>
              </p:cNvPicPr>
              <p:nvPr/>
            </p:nvPicPr>
            <p:blipFill>
              <a:blip r:embed="rId8">
                <a:extLst/>
              </a:blip>
              <a:srcRect l="15647" r="21223"/>
              <a:stretch>
                <a:fillRect/>
              </a:stretch>
            </p:blipFill>
            <p:spPr>
              <a:xfrm>
                <a:off x="2273471" y="113788"/>
                <a:ext cx="1536182" cy="1486185"/>
              </a:xfrm>
              <a:prstGeom prst="rect">
                <a:avLst/>
              </a:prstGeom>
              <a:ln w="12700" cap="flat">
                <a:noFill/>
                <a:miter lim="400000"/>
              </a:ln>
              <a:effectLst/>
            </p:spPr>
          </p:pic>
          <p:pic>
            <p:nvPicPr>
              <p:cNvPr id="36" name="500 pro.png" descr="500 pro.png"/>
              <p:cNvPicPr>
                <a:picLocks noChangeAspect="1"/>
              </p:cNvPicPr>
              <p:nvPr/>
            </p:nvPicPr>
            <p:blipFill>
              <a:blip r:embed="rId9">
                <a:extLst/>
              </a:blip>
              <a:srcRect t="28788"/>
              <a:stretch>
                <a:fillRect/>
              </a:stretch>
            </p:blipFill>
            <p:spPr>
              <a:xfrm>
                <a:off x="3522739" y="203369"/>
                <a:ext cx="3161654" cy="1266671"/>
              </a:xfrm>
              <a:prstGeom prst="rect">
                <a:avLst/>
              </a:prstGeom>
              <a:ln w="12700" cap="flat">
                <a:noFill/>
                <a:miter lim="400000"/>
              </a:ln>
              <a:effectLst/>
            </p:spPr>
          </p:pic>
        </p:grpSp>
        <p:pic>
          <p:nvPicPr>
            <p:cNvPr id="31" name="图片 36" descr="图片 36"/>
            <p:cNvPicPr>
              <a:picLocks noChangeAspect="1"/>
            </p:cNvPicPr>
            <p:nvPr/>
          </p:nvPicPr>
          <p:blipFill>
            <a:blip r:embed="rId10">
              <a:extLst/>
            </a:blip>
            <a:stretch>
              <a:fillRect/>
            </a:stretch>
          </p:blipFill>
          <p:spPr>
            <a:xfrm>
              <a:off x="13436793" y="9525030"/>
              <a:ext cx="2952318" cy="2056873"/>
            </a:xfrm>
            <a:prstGeom prst="rect">
              <a:avLst/>
            </a:prstGeom>
            <a:ln w="12700" cap="flat">
              <a:noFill/>
              <a:miter lim="400000"/>
            </a:ln>
            <a:effectLst/>
          </p:spPr>
        </p:pic>
        <p:pic>
          <p:nvPicPr>
            <p:cNvPr id="32" name="图片 3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06131" y="9460039"/>
              <a:ext cx="1594111" cy="2211597"/>
            </a:xfrm>
            <a:prstGeom prst="rect">
              <a:avLst/>
            </a:prstGeom>
          </p:spPr>
        </p:pic>
        <p:pic>
          <p:nvPicPr>
            <p:cNvPr id="33" name="SDC - 半罩球 X系列.331.png" descr="SDC - 半罩球 X系列.331.png"/>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4702730" y="9696784"/>
              <a:ext cx="1005516" cy="1797408"/>
            </a:xfrm>
            <a:prstGeom prst="rect">
              <a:avLst/>
            </a:prstGeom>
            <a:ln w="12700" cap="flat">
              <a:noFill/>
              <a:miter lim="400000"/>
            </a:ln>
            <a:effectLst/>
          </p:spPr>
        </p:pic>
      </p:grpSp>
      <p:sp>
        <p:nvSpPr>
          <p:cNvPr id="37" name="矩形 36"/>
          <p:cNvSpPr/>
          <p:nvPr/>
        </p:nvSpPr>
        <p:spPr>
          <a:xfrm>
            <a:off x="4189772" y="5409614"/>
            <a:ext cx="425532" cy="499624"/>
          </a:xfrm>
          <a:prstGeom prst="rect">
            <a:avLst/>
          </a:prstGeom>
        </p:spPr>
        <p:txBody>
          <a:bodyPr wrap="square">
            <a:spAutoFit/>
          </a:bodyPr>
          <a:lstStyle/>
          <a:p>
            <a:pPr algn="ctr" fontAlgn="base">
              <a:lnSpc>
                <a:spcPct val="150000"/>
              </a:lnSpc>
              <a:spcBef>
                <a:spcPct val="0"/>
              </a:spcBef>
              <a:spcAft>
                <a:spcPct val="0"/>
              </a:spcAft>
              <a:defRPr/>
            </a:pPr>
            <a:r>
              <a:rPr lang="zh-CN" altLang="en-US" sz="2000" b="1" dirty="0">
                <a:solidFill>
                  <a:prstClr val="black"/>
                </a:solidFill>
                <a:latin typeface="微软雅黑" panose="020B0503020204020204" pitchFamily="34" charset="-122"/>
                <a:ea typeface="微软雅黑" panose="020B0503020204020204" pitchFamily="34" charset="-122"/>
              </a:rPr>
              <a:t>边</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38" name="矩形 37"/>
          <p:cNvSpPr/>
          <p:nvPr/>
        </p:nvSpPr>
        <p:spPr>
          <a:xfrm>
            <a:off x="6687403" y="5408248"/>
            <a:ext cx="425532" cy="499624"/>
          </a:xfrm>
          <a:prstGeom prst="rect">
            <a:avLst/>
          </a:prstGeom>
        </p:spPr>
        <p:txBody>
          <a:bodyPr wrap="square">
            <a:spAutoFit/>
          </a:bodyPr>
          <a:lstStyle/>
          <a:p>
            <a:pPr algn="ctr" fontAlgn="base">
              <a:lnSpc>
                <a:spcPct val="150000"/>
              </a:lnSpc>
              <a:spcBef>
                <a:spcPct val="0"/>
              </a:spcBef>
              <a:spcAft>
                <a:spcPct val="0"/>
              </a:spcAft>
              <a:defRPr/>
            </a:pPr>
            <a:r>
              <a:rPr lang="zh-CN" altLang="en-US" sz="2000" b="1" dirty="0">
                <a:solidFill>
                  <a:prstClr val="black"/>
                </a:solidFill>
                <a:latin typeface="微软雅黑" panose="020B0503020204020204" pitchFamily="34" charset="-122"/>
                <a:ea typeface="微软雅黑" panose="020B0503020204020204" pitchFamily="34" charset="-122"/>
              </a:rPr>
              <a:t>云</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39" name="矩形 38"/>
          <p:cNvSpPr/>
          <p:nvPr/>
        </p:nvSpPr>
        <p:spPr>
          <a:xfrm>
            <a:off x="1878342" y="5380830"/>
            <a:ext cx="425532" cy="499624"/>
          </a:xfrm>
          <a:prstGeom prst="rect">
            <a:avLst/>
          </a:prstGeom>
        </p:spPr>
        <p:txBody>
          <a:bodyPr wrap="square">
            <a:spAutoFit/>
          </a:bodyPr>
          <a:lstStyle/>
          <a:p>
            <a:pPr algn="ctr" fontAlgn="base">
              <a:lnSpc>
                <a:spcPct val="150000"/>
              </a:lnSpc>
              <a:spcBef>
                <a:spcPct val="0"/>
              </a:spcBef>
              <a:spcAft>
                <a:spcPct val="0"/>
              </a:spcAft>
              <a:defRPr/>
            </a:pPr>
            <a:r>
              <a:rPr lang="zh-CN" altLang="en-US" sz="2000" b="1" dirty="0">
                <a:solidFill>
                  <a:prstClr val="black"/>
                </a:solidFill>
                <a:latin typeface="微软雅黑" panose="020B0503020204020204" pitchFamily="34" charset="-122"/>
                <a:ea typeface="微软雅黑" panose="020B0503020204020204" pitchFamily="34" charset="-122"/>
              </a:rPr>
              <a:t>端</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8202638" y="1184843"/>
            <a:ext cx="3146848" cy="11917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186" tIns="54186" rIns="54186" bIns="54186" numCol="1" spcCol="38100" rtlCol="0" anchor="ctr">
            <a:spAutoFit/>
          </a:bodyPr>
          <a:lstStyle/>
          <a:p>
            <a:pPr defTabSz="913838">
              <a:lnSpc>
                <a:spcPts val="3438"/>
              </a:lnSpc>
            </a:pPr>
            <a:r>
              <a:rPr lang="zh-CN" altLang="en-US"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rPr>
              <a:t>            模型自适应生成</a:t>
            </a:r>
            <a:endParaRPr lang="en-US" altLang="zh-CN"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endParaRPr>
          </a:p>
          <a:p>
            <a:pPr algn="ctr" defTabSz="880533" hangingPunct="0">
              <a:lnSpc>
                <a:spcPct val="150000"/>
              </a:lnSpc>
            </a:pPr>
            <a:r>
              <a:rPr lang="zh-CN" altLang="en-US" sz="1400" dirty="0">
                <a:solidFill>
                  <a:prstClr val="black"/>
                </a:solidFill>
                <a:latin typeface="微软雅黑" panose="020B0503020204020204" pitchFamily="34" charset="-122"/>
                <a:ea typeface="微软雅黑" panose="020B0503020204020204" pitchFamily="34" charset="-122"/>
                <a:sym typeface="Helvetica Neue"/>
              </a:rPr>
              <a:t>平衡模型精度和资源约束，自动搜索模型，一次训练多处部署</a:t>
            </a:r>
          </a:p>
        </p:txBody>
      </p:sp>
      <p:sp>
        <p:nvSpPr>
          <p:cNvPr id="42" name="文本框 41"/>
          <p:cNvSpPr txBox="1"/>
          <p:nvPr/>
        </p:nvSpPr>
        <p:spPr>
          <a:xfrm>
            <a:off x="8155890" y="4370157"/>
            <a:ext cx="3274061" cy="11917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186" tIns="54186" rIns="54186" bIns="54186" numCol="1" spcCol="38100" rtlCol="0" anchor="ctr">
            <a:spAutoFit/>
          </a:bodyPr>
          <a:lstStyle/>
          <a:p>
            <a:pPr defTabSz="913838">
              <a:lnSpc>
                <a:spcPts val="3438"/>
              </a:lnSpc>
            </a:pPr>
            <a:r>
              <a:rPr lang="zh-CN" altLang="en-US"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rPr>
              <a:t>             超轻量框架</a:t>
            </a:r>
            <a:endParaRPr lang="en-US" altLang="zh-CN"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endParaRPr>
          </a:p>
          <a:p>
            <a:pPr algn="ctr" defTabSz="880533" hangingPunct="0">
              <a:lnSpc>
                <a:spcPct val="150000"/>
              </a:lnSpc>
            </a:pPr>
            <a:r>
              <a:rPr lang="zh-CN" altLang="en-US" sz="1400" dirty="0">
                <a:solidFill>
                  <a:prstClr val="black"/>
                </a:solidFill>
                <a:latin typeface="微软雅黑" panose="020B0503020204020204" pitchFamily="34" charset="-122"/>
                <a:ea typeface="微软雅黑" panose="020B0503020204020204" pitchFamily="34" charset="-122"/>
                <a:sym typeface="Helvetica Neue"/>
              </a:rPr>
              <a:t>框架尺寸可变（</a:t>
            </a:r>
            <a:r>
              <a:rPr lang="en-US" altLang="zh-CN" sz="1400" dirty="0">
                <a:solidFill>
                  <a:prstClr val="black"/>
                </a:solidFill>
                <a:latin typeface="微软雅黑" panose="020B0503020204020204" pitchFamily="34" charset="-122"/>
                <a:ea typeface="微软雅黑" panose="020B0503020204020204" pitchFamily="34" charset="-122"/>
                <a:sym typeface="Helvetica Neue"/>
              </a:rPr>
              <a:t>KB~MB</a:t>
            </a:r>
            <a:r>
              <a:rPr lang="zh-CN" altLang="en-US" sz="1400" dirty="0">
                <a:solidFill>
                  <a:prstClr val="black"/>
                </a:solidFill>
                <a:latin typeface="微软雅黑" panose="020B0503020204020204" pitchFamily="34" charset="-122"/>
                <a:ea typeface="微软雅黑" panose="020B0503020204020204" pitchFamily="34" charset="-122"/>
                <a:sym typeface="Helvetica Neue"/>
              </a:rPr>
              <a:t>），部署方式灵活，覆盖全场景设备</a:t>
            </a:r>
            <a:endParaRPr lang="zh-CN" altLang="en-US" sz="1200" dirty="0">
              <a:solidFill>
                <a:prstClr val="black"/>
              </a:solidFill>
              <a:latin typeface="微软雅黑" panose="020B0503020204020204" pitchFamily="34" charset="-122"/>
              <a:ea typeface="微软雅黑" panose="020B0503020204020204" pitchFamily="34" charset="-122"/>
              <a:sym typeface="Helvetica Neue"/>
            </a:endParaRPr>
          </a:p>
        </p:txBody>
      </p:sp>
      <p:sp>
        <p:nvSpPr>
          <p:cNvPr id="43" name="文本框 42"/>
          <p:cNvSpPr txBox="1"/>
          <p:nvPr/>
        </p:nvSpPr>
        <p:spPr>
          <a:xfrm>
            <a:off x="8132159" y="2771001"/>
            <a:ext cx="3448736" cy="11917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186" tIns="54186" rIns="54186" bIns="54186" numCol="1" spcCol="38100" rtlCol="0" anchor="ctr">
            <a:spAutoFit/>
          </a:bodyPr>
          <a:lstStyle/>
          <a:p>
            <a:pPr defTabSz="913838">
              <a:lnSpc>
                <a:spcPts val="3438"/>
              </a:lnSpc>
            </a:pPr>
            <a:r>
              <a:rPr lang="zh-CN" altLang="en-US"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rPr>
              <a:t>             端侧轻量学习</a:t>
            </a:r>
            <a:endParaRPr lang="en-US" altLang="zh-CN"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sym typeface="Helvetica Neue"/>
            </a:endParaRPr>
          </a:p>
          <a:p>
            <a:pPr algn="ctr" defTabSz="880533" hangingPunct="0">
              <a:lnSpc>
                <a:spcPct val="150000"/>
              </a:lnSpc>
            </a:pPr>
            <a:r>
              <a:rPr lang="zh-CN" altLang="en-US" sz="1400" dirty="0">
                <a:solidFill>
                  <a:prstClr val="black"/>
                </a:solidFill>
                <a:latin typeface="微软雅黑" panose="020B0503020204020204" pitchFamily="34" charset="-122"/>
                <a:ea typeface="微软雅黑" panose="020B0503020204020204" pitchFamily="34" charset="-122"/>
                <a:sym typeface="Helvetica Neue"/>
              </a:rPr>
              <a:t>轻量化学习，提供个性化</a:t>
            </a:r>
            <a:r>
              <a:rPr lang="en-US" altLang="zh-CN" sz="1400" dirty="0">
                <a:solidFill>
                  <a:prstClr val="black"/>
                </a:solidFill>
                <a:latin typeface="微软雅黑" panose="020B0503020204020204" pitchFamily="34" charset="-122"/>
                <a:ea typeface="微软雅黑" panose="020B0503020204020204" pitchFamily="34" charset="-122"/>
                <a:sym typeface="Helvetica Neue"/>
              </a:rPr>
              <a:t>AI</a:t>
            </a:r>
            <a:r>
              <a:rPr lang="zh-CN" altLang="en-US" sz="1400" dirty="0">
                <a:solidFill>
                  <a:prstClr val="black"/>
                </a:solidFill>
                <a:latin typeface="微软雅黑" panose="020B0503020204020204" pitchFamily="34" charset="-122"/>
                <a:ea typeface="微软雅黑" panose="020B0503020204020204" pitchFamily="34" charset="-122"/>
                <a:sym typeface="Helvetica Neue"/>
              </a:rPr>
              <a:t>服务，智能设备 “越用越懂你”</a:t>
            </a:r>
          </a:p>
        </p:txBody>
      </p:sp>
      <p:grpSp>
        <p:nvGrpSpPr>
          <p:cNvPr id="44" name="组合 43"/>
          <p:cNvGrpSpPr/>
          <p:nvPr/>
        </p:nvGrpSpPr>
        <p:grpSpPr>
          <a:xfrm>
            <a:off x="4001197" y="1938500"/>
            <a:ext cx="389850" cy="352948"/>
            <a:chOff x="6339470" y="1901351"/>
            <a:chExt cx="389850" cy="352948"/>
          </a:xfrm>
        </p:grpSpPr>
        <p:pic>
          <p:nvPicPr>
            <p:cNvPr id="45" name="图片 44">
              <a:extLst>
                <a:ext uri="{FF2B5EF4-FFF2-40B4-BE49-F238E27FC236}">
                  <a16:creationId xmlns:a16="http://schemas.microsoft.com/office/drawing/2014/main" id="{F7784996-B678-4065-A16A-738D43C82E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0001" y="1901351"/>
              <a:ext cx="313132" cy="352948"/>
            </a:xfrm>
            <a:prstGeom prst="rect">
              <a:avLst/>
            </a:prstGeom>
            <a:noFill/>
            <a:ln>
              <a:noFill/>
            </a:ln>
          </p:spPr>
        </p:pic>
        <p:sp>
          <p:nvSpPr>
            <p:cNvPr id="46" name="矩形 45"/>
            <p:cNvSpPr/>
            <p:nvPr/>
          </p:nvSpPr>
          <p:spPr>
            <a:xfrm>
              <a:off x="6339470" y="1927988"/>
              <a:ext cx="389850" cy="215444"/>
            </a:xfrm>
            <a:prstGeom prst="rect">
              <a:avLst/>
            </a:prstGeom>
            <a:ln>
              <a:noFill/>
            </a:ln>
          </p:spPr>
          <p:txBody>
            <a:bodyPr wrap="none">
              <a:spAutoFit/>
            </a:bodyPr>
            <a:lstStyle/>
            <a:p>
              <a:pPr algn="ctr" defTabSz="913851" fontAlgn="base">
                <a:spcBef>
                  <a:spcPct val="0"/>
                </a:spcBef>
                <a:spcAft>
                  <a:spcPct val="0"/>
                </a:spcAft>
                <a:defRPr/>
              </a:pPr>
              <a:r>
                <a:rPr lang="zh-CN" altLang="en-US" sz="800" kern="0" dirty="0">
                  <a:solidFill>
                    <a:prstClr val="black"/>
                  </a:solidFill>
                  <a:latin typeface="微软雅黑" panose="020B0503020204020204" pitchFamily="34" charset="-122"/>
                  <a:ea typeface="微软雅黑" panose="020B0503020204020204" pitchFamily="34" charset="-122"/>
                </a:rPr>
                <a:t>安全</a:t>
              </a:r>
              <a:endParaRPr lang="en-US" altLang="zh-CN" sz="800" kern="0" dirty="0">
                <a:solidFill>
                  <a:prstClr val="black"/>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1647965" y="1910347"/>
            <a:ext cx="389850" cy="352948"/>
            <a:chOff x="6339470" y="1901351"/>
            <a:chExt cx="389850" cy="352948"/>
          </a:xfrm>
        </p:grpSpPr>
        <p:pic>
          <p:nvPicPr>
            <p:cNvPr id="48" name="图片 47">
              <a:extLst>
                <a:ext uri="{FF2B5EF4-FFF2-40B4-BE49-F238E27FC236}">
                  <a16:creationId xmlns:a16="http://schemas.microsoft.com/office/drawing/2014/main" id="{F7784996-B678-4065-A16A-738D43C82E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0001" y="1901351"/>
              <a:ext cx="313132" cy="352948"/>
            </a:xfrm>
            <a:prstGeom prst="rect">
              <a:avLst/>
            </a:prstGeom>
            <a:noFill/>
            <a:ln>
              <a:noFill/>
            </a:ln>
          </p:spPr>
        </p:pic>
        <p:sp>
          <p:nvSpPr>
            <p:cNvPr id="49" name="矩形 48"/>
            <p:cNvSpPr/>
            <p:nvPr/>
          </p:nvSpPr>
          <p:spPr>
            <a:xfrm>
              <a:off x="6339470" y="1927988"/>
              <a:ext cx="389850" cy="215444"/>
            </a:xfrm>
            <a:prstGeom prst="rect">
              <a:avLst/>
            </a:prstGeom>
            <a:ln>
              <a:noFill/>
            </a:ln>
          </p:spPr>
          <p:txBody>
            <a:bodyPr wrap="none">
              <a:spAutoFit/>
            </a:bodyPr>
            <a:lstStyle/>
            <a:p>
              <a:pPr algn="ctr" defTabSz="913851" fontAlgn="base">
                <a:spcBef>
                  <a:spcPct val="0"/>
                </a:spcBef>
                <a:spcAft>
                  <a:spcPct val="0"/>
                </a:spcAft>
                <a:defRPr/>
              </a:pPr>
              <a:r>
                <a:rPr lang="zh-CN" altLang="en-US" sz="800" kern="0" dirty="0">
                  <a:solidFill>
                    <a:prstClr val="black"/>
                  </a:solidFill>
                  <a:latin typeface="微软雅黑" panose="020B0503020204020204" pitchFamily="34" charset="-122"/>
                  <a:ea typeface="微软雅黑" panose="020B0503020204020204" pitchFamily="34" charset="-122"/>
                </a:rPr>
                <a:t>安全</a:t>
              </a:r>
              <a:endParaRPr lang="en-US" altLang="zh-CN" sz="800" kern="0" dirty="0">
                <a:solidFill>
                  <a:prstClr val="black"/>
                </a:solidFill>
                <a:latin typeface="微软雅黑" panose="020B0503020204020204" pitchFamily="34" charset="-122"/>
                <a:ea typeface="微软雅黑" panose="020B0503020204020204" pitchFamily="34" charset="-122"/>
              </a:endParaRPr>
            </a:p>
          </p:txBody>
        </p:sp>
      </p:grpSp>
      <p:pic>
        <p:nvPicPr>
          <p:cNvPr id="50" name="图片 4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463870" y="2328132"/>
            <a:ext cx="709824" cy="1467633"/>
          </a:xfrm>
          <a:prstGeom prst="rect">
            <a:avLst/>
          </a:prstGeom>
        </p:spPr>
      </p:pic>
      <p:pic>
        <p:nvPicPr>
          <p:cNvPr id="51" name="图片 5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818790" y="2325226"/>
            <a:ext cx="738795" cy="1473443"/>
          </a:xfrm>
          <a:prstGeom prst="rect">
            <a:avLst/>
          </a:prstGeom>
        </p:spPr>
      </p:pic>
      <p:pic>
        <p:nvPicPr>
          <p:cNvPr id="52" name="图片 5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211891" y="2278114"/>
            <a:ext cx="747173" cy="1539471"/>
          </a:xfrm>
          <a:prstGeom prst="rect">
            <a:avLst/>
          </a:prstGeom>
        </p:spPr>
      </p:pic>
    </p:spTree>
    <p:extLst>
      <p:ext uri="{BB962C8B-B14F-4D97-AF65-F5344CB8AC3E}">
        <p14:creationId xmlns:p14="http://schemas.microsoft.com/office/powerpoint/2010/main" val="166994903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custDataLst>
              <p:tags r:id="rId2"/>
            </p:custDataLst>
          </p:nvPr>
        </p:nvSpPr>
        <p:spPr bwMode="auto">
          <a:xfrm>
            <a:off x="6002338" y="0"/>
            <a:ext cx="71755" cy="6858000"/>
          </a:xfrm>
          <a:prstGeom prst="rect">
            <a:avLst/>
          </a:prstGeom>
          <a:solidFill>
            <a:srgbClr val="75B7FF"/>
          </a:solidFill>
          <a:ln w="19050">
            <a:noFill/>
            <a:round/>
          </a:ln>
        </p:spPr>
        <p:txBody>
          <a:bodyPr anchor="ctr"/>
          <a:lstStyle/>
          <a:p>
            <a:pPr algn="ctr">
              <a:lnSpc>
                <a:spcPct val="120000"/>
              </a:lnSpc>
            </a:pPr>
            <a:endParaRPr>
              <a:solidFill>
                <a:srgbClr val="000000"/>
              </a:solidFill>
              <a:sym typeface="Arial" panose="020B0604020202090204" pitchFamily="34" charset="0"/>
            </a:endParaRPr>
          </a:p>
        </p:txBody>
      </p:sp>
      <p:sp>
        <p:nvSpPr>
          <p:cNvPr id="37" name="椭圆 36"/>
          <p:cNvSpPr/>
          <p:nvPr>
            <p:custDataLst>
              <p:tags r:id="rId3"/>
            </p:custDataLst>
          </p:nvPr>
        </p:nvSpPr>
        <p:spPr bwMode="auto">
          <a:xfrm>
            <a:off x="5713413" y="3825705"/>
            <a:ext cx="635000" cy="635000"/>
          </a:xfrm>
          <a:prstGeom prst="ellipse">
            <a:avLst/>
          </a:prstGeom>
          <a:solidFill>
            <a:srgbClr val="75B7FF"/>
          </a:solidFill>
          <a:ln w="57150">
            <a:noFill/>
            <a:round/>
          </a:ln>
        </p:spPr>
        <p:txBody>
          <a:bodyPr rot="0" spcFirstLastPara="0" vert="horz" wrap="square" lIns="91440" tIns="46800" rIns="91440" bIns="46800" anchor="ctr" anchorCtr="1" forceAA="0" compatLnSpc="1">
            <a:normAutofit/>
          </a:bodyPr>
          <a:lstStyle/>
          <a:p>
            <a:pPr algn="ctr">
              <a:lnSpc>
                <a:spcPct val="140000"/>
              </a:lnSpc>
            </a:pPr>
            <a:r>
              <a:rPr lang="en-US" altLang="zh-CN" sz="1400" b="1" dirty="0">
                <a:solidFill>
                  <a:schemeClr val="bg1"/>
                </a:solidFill>
                <a:latin typeface="微软雅黑" panose="020B0503020204020204" pitchFamily="34" charset="-122"/>
                <a:ea typeface="微软雅黑" panose="020B0503020204020204" pitchFamily="34" charset="-122"/>
                <a:sym typeface="Arial" panose="020B0604020202090204" pitchFamily="34" charset="0"/>
              </a:rPr>
              <a:t>03</a:t>
            </a:r>
          </a:p>
        </p:txBody>
      </p:sp>
      <p:sp>
        <p:nvSpPr>
          <p:cNvPr id="35" name="椭圆 34"/>
          <p:cNvSpPr/>
          <p:nvPr>
            <p:custDataLst>
              <p:tags r:id="rId4"/>
            </p:custDataLst>
          </p:nvPr>
        </p:nvSpPr>
        <p:spPr bwMode="auto">
          <a:xfrm>
            <a:off x="5714048" y="2514430"/>
            <a:ext cx="635000" cy="635000"/>
          </a:xfrm>
          <a:prstGeom prst="ellipse">
            <a:avLst/>
          </a:prstGeom>
          <a:solidFill>
            <a:srgbClr val="75B7FF"/>
          </a:solidFill>
          <a:ln w="57150">
            <a:noFill/>
            <a:round/>
          </a:ln>
        </p:spPr>
        <p:txBody>
          <a:bodyPr rot="0" spcFirstLastPara="0" vert="horz" wrap="square" lIns="91440" tIns="46800" rIns="91440" bIns="46800" anchor="ctr" anchorCtr="1" forceAA="0" compatLnSpc="1">
            <a:normAutofit/>
          </a:bodyPr>
          <a:lstStyle/>
          <a:p>
            <a:pPr algn="ctr">
              <a:lnSpc>
                <a:spcPct val="140000"/>
              </a:lnSpc>
            </a:pPr>
            <a:r>
              <a:rPr lang="en-US" altLang="zh-CN" sz="1400" b="1" dirty="0">
                <a:solidFill>
                  <a:schemeClr val="bg1"/>
                </a:solidFill>
                <a:latin typeface="微软雅黑" panose="020B0503020204020204" pitchFamily="34" charset="-122"/>
                <a:ea typeface="微软雅黑" panose="020B0503020204020204" pitchFamily="34" charset="-122"/>
                <a:sym typeface="Arial" panose="020B0604020202090204" pitchFamily="34" charset="0"/>
              </a:rPr>
              <a:t>02</a:t>
            </a:r>
          </a:p>
        </p:txBody>
      </p:sp>
      <p:sp>
        <p:nvSpPr>
          <p:cNvPr id="34" name="椭圆 33"/>
          <p:cNvSpPr/>
          <p:nvPr>
            <p:custDataLst>
              <p:tags r:id="rId5"/>
            </p:custDataLst>
          </p:nvPr>
        </p:nvSpPr>
        <p:spPr bwMode="auto">
          <a:xfrm>
            <a:off x="5703888" y="1237905"/>
            <a:ext cx="635000" cy="635000"/>
          </a:xfrm>
          <a:prstGeom prst="ellipse">
            <a:avLst/>
          </a:prstGeom>
          <a:solidFill>
            <a:srgbClr val="0070C0"/>
          </a:solidFill>
          <a:ln w="57150">
            <a:noFill/>
            <a:round/>
          </a:ln>
        </p:spPr>
        <p:txBody>
          <a:bodyPr rot="0" spcFirstLastPara="0" vert="horz" wrap="square" lIns="91440" tIns="46800" rIns="91440" bIns="46800" anchor="ctr" anchorCtr="1" forceAA="0" compatLnSpc="1">
            <a:norm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sym typeface="Arial" panose="020B0604020202090204" pitchFamily="34" charset="0"/>
              </a:rPr>
              <a:t>01</a:t>
            </a:r>
          </a:p>
        </p:txBody>
      </p:sp>
      <p:sp>
        <p:nvSpPr>
          <p:cNvPr id="17" name="文本框 16"/>
          <p:cNvSpPr txBox="1"/>
          <p:nvPr/>
        </p:nvSpPr>
        <p:spPr>
          <a:xfrm>
            <a:off x="249079" y="290351"/>
            <a:ext cx="3043555" cy="1014730"/>
          </a:xfrm>
          <a:prstGeom prst="rect">
            <a:avLst/>
          </a:prstGeom>
          <a:noFill/>
        </p:spPr>
        <p:txBody>
          <a:bodyPr wrap="square" rtlCol="0">
            <a:spAutoFit/>
          </a:bodyPr>
          <a:lstStyle/>
          <a:p>
            <a:r>
              <a:rPr lang="zh-CN" altLang="en-US" sz="6000" dirty="0">
                <a:solidFill>
                  <a:srgbClr val="75B7FF"/>
                </a:solidFill>
                <a:latin typeface="微软雅黑" panose="020B0503020204020204" pitchFamily="34" charset="-122"/>
                <a:ea typeface="微软雅黑" panose="020B0503020204020204" pitchFamily="34" charset="-122"/>
              </a:rPr>
              <a:t>目录</a:t>
            </a:r>
          </a:p>
        </p:txBody>
      </p:sp>
      <p:sp>
        <p:nvSpPr>
          <p:cNvPr id="18" name="文本框 17"/>
          <p:cNvSpPr txBox="1"/>
          <p:nvPr/>
        </p:nvSpPr>
        <p:spPr>
          <a:xfrm>
            <a:off x="307542" y="1194157"/>
            <a:ext cx="1785620" cy="521970"/>
          </a:xfrm>
          <a:prstGeom prst="rect">
            <a:avLst/>
          </a:prstGeom>
          <a:noFill/>
        </p:spPr>
        <p:txBody>
          <a:bodyPr wrap="square" rtlCol="0">
            <a:spAutoFit/>
          </a:bodyPr>
          <a:lstStyle/>
          <a:p>
            <a:r>
              <a:rPr lang="en-US" altLang="zh-CN" sz="2800" dirty="0">
                <a:solidFill>
                  <a:srgbClr val="75B7FF"/>
                </a:solidFill>
                <a:latin typeface="Huawei Sans Medium" panose="020C0603030203020204" pitchFamily="34" charset="0"/>
                <a:ea typeface="TypeLand.com 康熙字典體" charset="-120"/>
                <a:cs typeface="Huawei Sans Medium" panose="020C0603030203020204" pitchFamily="34" charset="0"/>
              </a:rPr>
              <a:t>contents</a:t>
            </a:r>
          </a:p>
        </p:txBody>
      </p:sp>
      <p:sp>
        <p:nvSpPr>
          <p:cNvPr id="2" name="椭圆 1"/>
          <p:cNvSpPr/>
          <p:nvPr/>
        </p:nvSpPr>
        <p:spPr>
          <a:xfrm>
            <a:off x="2598606" y="2660443"/>
            <a:ext cx="301625" cy="301625"/>
          </a:xfrm>
          <a:prstGeom prst="ellipse">
            <a:avLst/>
          </a:prstGeom>
          <a:solidFill>
            <a:srgbClr val="75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3" name="直接连接符 2"/>
          <p:cNvCxnSpPr/>
          <p:nvPr/>
        </p:nvCxnSpPr>
        <p:spPr>
          <a:xfrm>
            <a:off x="2890706" y="2810938"/>
            <a:ext cx="2770505" cy="0"/>
          </a:xfrm>
          <a:prstGeom prst="line">
            <a:avLst/>
          </a:prstGeom>
          <a:ln>
            <a:solidFill>
              <a:srgbClr val="75B7FF"/>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9164320" y="1405055"/>
            <a:ext cx="301625" cy="3016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21" name="直接连接符 20"/>
          <p:cNvCxnSpPr/>
          <p:nvPr/>
        </p:nvCxnSpPr>
        <p:spPr>
          <a:xfrm>
            <a:off x="6393815" y="1556067"/>
            <a:ext cx="277050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2585145" y="5201299"/>
            <a:ext cx="301625" cy="301625"/>
          </a:xfrm>
          <a:prstGeom prst="ellipse">
            <a:avLst/>
          </a:prstGeom>
          <a:solidFill>
            <a:srgbClr val="75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26" name="直接连接符 25"/>
          <p:cNvCxnSpPr/>
          <p:nvPr/>
        </p:nvCxnSpPr>
        <p:spPr>
          <a:xfrm>
            <a:off x="2888289" y="5353064"/>
            <a:ext cx="2770505" cy="0"/>
          </a:xfrm>
          <a:prstGeom prst="line">
            <a:avLst/>
          </a:prstGeom>
          <a:ln>
            <a:solidFill>
              <a:srgbClr val="75B7FF"/>
            </a:soli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5650230" y="1183930"/>
            <a:ext cx="742315" cy="744220"/>
          </a:xfrm>
          <a:prstGeom prst="ellipse">
            <a:avLst/>
          </a:prstGeom>
          <a:noFill/>
          <a:ln>
            <a:solidFill>
              <a:srgbClr val="0070C0"/>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3" name="椭圆 42"/>
          <p:cNvSpPr/>
          <p:nvPr/>
        </p:nvSpPr>
        <p:spPr>
          <a:xfrm>
            <a:off x="5662295" y="2459820"/>
            <a:ext cx="742315" cy="744220"/>
          </a:xfrm>
          <a:prstGeom prst="ellipse">
            <a:avLst/>
          </a:prstGeom>
          <a:noFill/>
          <a:ln>
            <a:solidFill>
              <a:srgbClr val="75B7FF"/>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椭圆 44"/>
          <p:cNvSpPr/>
          <p:nvPr/>
        </p:nvSpPr>
        <p:spPr>
          <a:xfrm>
            <a:off x="5661660" y="3769190"/>
            <a:ext cx="742315" cy="744220"/>
          </a:xfrm>
          <a:prstGeom prst="ellipse">
            <a:avLst/>
          </a:prstGeom>
          <a:noFill/>
          <a:ln>
            <a:solidFill>
              <a:srgbClr val="75B7FF"/>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 name="文本框 3"/>
          <p:cNvSpPr txBox="1"/>
          <p:nvPr/>
        </p:nvSpPr>
        <p:spPr>
          <a:xfrm>
            <a:off x="6631941" y="1186536"/>
            <a:ext cx="2286000" cy="369332"/>
          </a:xfrm>
          <a:prstGeom prst="rect">
            <a:avLst/>
          </a:prstGeom>
          <a:noFill/>
        </p:spPr>
        <p:txBody>
          <a:bodyPr wrap="square" rtlCol="0">
            <a:spAutoFit/>
          </a:bodyPr>
          <a:lstStyle/>
          <a:p>
            <a:pPr algn="ctr"/>
            <a:r>
              <a:rPr lang="zh-CN" altLang="en-US" b="1" spc="600" dirty="0">
                <a:solidFill>
                  <a:srgbClr val="C00000"/>
                </a:solidFill>
                <a:latin typeface="微软雅黑" panose="020B0503020204020204" pitchFamily="34" charset="-122"/>
                <a:ea typeface="微软雅黑" panose="020B0503020204020204" pitchFamily="34" charset="-122"/>
              </a:rPr>
              <a:t>开源框架介绍</a:t>
            </a:r>
          </a:p>
        </p:txBody>
      </p:sp>
      <p:sp>
        <p:nvSpPr>
          <p:cNvPr id="38" name="文本框 37"/>
          <p:cNvSpPr txBox="1"/>
          <p:nvPr/>
        </p:nvSpPr>
        <p:spPr>
          <a:xfrm>
            <a:off x="3123005" y="2441606"/>
            <a:ext cx="2284870" cy="369332"/>
          </a:xfrm>
          <a:prstGeom prst="rect">
            <a:avLst/>
          </a:prstGeom>
          <a:noFill/>
        </p:spPr>
        <p:txBody>
          <a:bodyPr wrap="square" rtlCol="0">
            <a:spAutoFit/>
          </a:bodyPr>
          <a:lstStyle/>
          <a:p>
            <a:pPr algn="ctr"/>
            <a:r>
              <a:rPr lang="zh-CN" altLang="en-US" b="1" spc="600" dirty="0">
                <a:solidFill>
                  <a:srgbClr val="000000"/>
                </a:solidFill>
                <a:latin typeface="微软雅黑" panose="020B0503020204020204" pitchFamily="34" charset="-122"/>
                <a:ea typeface="微软雅黑" panose="020B0503020204020204" pitchFamily="34" charset="-122"/>
              </a:rPr>
              <a:t>关键特性</a:t>
            </a:r>
            <a:endParaRPr lang="en-US" altLang="zh-CN" b="1" spc="600" dirty="0">
              <a:solidFill>
                <a:srgbClr val="000000"/>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3090494" y="4983732"/>
            <a:ext cx="2286000" cy="369332"/>
          </a:xfrm>
          <a:prstGeom prst="rect">
            <a:avLst/>
          </a:prstGeom>
          <a:noFill/>
        </p:spPr>
        <p:txBody>
          <a:bodyPr wrap="square" rtlCol="0">
            <a:spAutoFit/>
          </a:bodyPr>
          <a:lstStyle/>
          <a:p>
            <a:pPr algn="ctr"/>
            <a:r>
              <a:rPr lang="zh-CN" altLang="en-US" b="1" spc="600" dirty="0">
                <a:solidFill>
                  <a:srgbClr val="000000"/>
                </a:solidFill>
                <a:latin typeface="微软雅黑" panose="020B0503020204020204" pitchFamily="34" charset="-122"/>
                <a:ea typeface="微软雅黑" panose="020B0503020204020204" pitchFamily="34" charset="-122"/>
              </a:rPr>
              <a:t>社区发展</a:t>
            </a:r>
          </a:p>
        </p:txBody>
      </p:sp>
      <p:sp>
        <p:nvSpPr>
          <p:cNvPr id="47" name="椭圆 46"/>
          <p:cNvSpPr/>
          <p:nvPr>
            <p:custDataLst>
              <p:tags r:id="rId6"/>
            </p:custDataLst>
          </p:nvPr>
        </p:nvSpPr>
        <p:spPr bwMode="auto">
          <a:xfrm>
            <a:off x="5721050" y="5042787"/>
            <a:ext cx="635000" cy="635000"/>
          </a:xfrm>
          <a:prstGeom prst="ellipse">
            <a:avLst/>
          </a:prstGeom>
          <a:solidFill>
            <a:srgbClr val="75B7FF"/>
          </a:solidFill>
          <a:ln w="57150">
            <a:noFill/>
            <a:round/>
          </a:ln>
        </p:spPr>
        <p:txBody>
          <a:bodyPr rot="0" spcFirstLastPara="0" vert="horz" wrap="square" lIns="91440" tIns="46800" rIns="91440" bIns="46800" anchor="ctr" anchorCtr="1" forceAA="0" compatLnSpc="1">
            <a:normAutofit/>
          </a:bodyPr>
          <a:lstStyle/>
          <a:p>
            <a:pPr algn="ctr">
              <a:lnSpc>
                <a:spcPct val="140000"/>
              </a:lnSpc>
            </a:pPr>
            <a:r>
              <a:rPr lang="en-US" altLang="zh-CN" sz="1400" b="1" dirty="0">
                <a:solidFill>
                  <a:schemeClr val="bg1"/>
                </a:solidFill>
                <a:latin typeface="微软雅黑" panose="020B0503020204020204" pitchFamily="34" charset="-122"/>
                <a:ea typeface="微软雅黑" panose="020B0503020204020204" pitchFamily="34" charset="-122"/>
                <a:sym typeface="Arial" panose="020B0604020202090204" pitchFamily="34" charset="0"/>
              </a:rPr>
              <a:t>04</a:t>
            </a:r>
          </a:p>
        </p:txBody>
      </p:sp>
      <p:sp>
        <p:nvSpPr>
          <p:cNvPr id="52" name="椭圆 51"/>
          <p:cNvSpPr/>
          <p:nvPr/>
        </p:nvSpPr>
        <p:spPr>
          <a:xfrm>
            <a:off x="5659755" y="4983732"/>
            <a:ext cx="742315" cy="744220"/>
          </a:xfrm>
          <a:prstGeom prst="ellipse">
            <a:avLst/>
          </a:prstGeom>
          <a:noFill/>
          <a:ln>
            <a:solidFill>
              <a:srgbClr val="75B7FF"/>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8" name="椭圆 57"/>
          <p:cNvSpPr/>
          <p:nvPr/>
        </p:nvSpPr>
        <p:spPr>
          <a:xfrm>
            <a:off x="9162415" y="3979873"/>
            <a:ext cx="301625" cy="301625"/>
          </a:xfrm>
          <a:prstGeom prst="ellipse">
            <a:avLst/>
          </a:prstGeom>
          <a:solidFill>
            <a:srgbClr val="75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59" name="直接连接符 58"/>
          <p:cNvCxnSpPr/>
          <p:nvPr/>
        </p:nvCxnSpPr>
        <p:spPr>
          <a:xfrm>
            <a:off x="6401435" y="4139893"/>
            <a:ext cx="2770505" cy="0"/>
          </a:xfrm>
          <a:prstGeom prst="line">
            <a:avLst/>
          </a:prstGeom>
          <a:ln>
            <a:solidFill>
              <a:srgbClr val="75B7FF"/>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6625907" y="3770561"/>
            <a:ext cx="2286000" cy="369332"/>
          </a:xfrm>
          <a:prstGeom prst="rect">
            <a:avLst/>
          </a:prstGeom>
          <a:noFill/>
        </p:spPr>
        <p:txBody>
          <a:bodyPr wrap="square" rtlCol="0">
            <a:spAutoFit/>
          </a:bodyPr>
          <a:lstStyle/>
          <a:p>
            <a:pPr algn="ctr"/>
            <a:r>
              <a:rPr lang="zh-CN" altLang="en-US" b="1" spc="600" dirty="0">
                <a:solidFill>
                  <a:srgbClr val="000000"/>
                </a:solidFill>
                <a:latin typeface="微软雅黑" panose="020B0503020204020204" pitchFamily="34" charset="-122"/>
                <a:ea typeface="微软雅黑" panose="020B0503020204020204" pitchFamily="34" charset="-122"/>
              </a:rPr>
              <a:t>应用案例</a:t>
            </a:r>
          </a:p>
        </p:txBody>
      </p:sp>
      <p:sp>
        <p:nvSpPr>
          <p:cNvPr id="7" name="灯片编号占位符 6"/>
          <p:cNvSpPr>
            <a:spLocks noGrp="1"/>
          </p:cNvSpPr>
          <p:nvPr>
            <p:ph type="sldNum" sz="quarter" idx="12"/>
          </p:nvPr>
        </p:nvSpPr>
        <p:spPr/>
        <p:txBody>
          <a:bodyPr/>
          <a:lstStyle/>
          <a:p>
            <a:fld id="{49AE70B2-8BF9-45C0-BB95-33D1B9D3A854}" type="slidenum">
              <a:rPr lang="zh-CN" altLang="en-US" smtClean="0"/>
              <a:t>2</a:t>
            </a:fld>
            <a:endParaRPr lang="zh-CN" altLang="en-US"/>
          </a:p>
        </p:txBody>
      </p:sp>
    </p:spTree>
    <p:custDataLst>
      <p:tags r:id="rId1"/>
    </p:custDataLst>
    <p:extLst>
      <p:ext uri="{BB962C8B-B14F-4D97-AF65-F5344CB8AC3E}">
        <p14:creationId xmlns:p14="http://schemas.microsoft.com/office/powerpoint/2010/main" val="283647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7190688" y="1308019"/>
            <a:ext cx="3353965" cy="738376"/>
          </a:xfrm>
          <a:prstGeom prst="rect">
            <a:avLst/>
          </a:prstGeom>
        </p:spPr>
        <p:txBody>
          <a:bodyPr wrap="square">
            <a:spAutoFit/>
          </a:bodyPr>
          <a:lstStyle/>
          <a:p>
            <a:pPr marL="296474" indent="-296474" algn="ctr" defTabSz="1185898">
              <a:lnSpc>
                <a:spcPct val="150000"/>
              </a:lnSpc>
              <a:spcBef>
                <a:spcPts val="1295"/>
              </a:spcBef>
              <a:defRPr/>
            </a:pPr>
            <a:r>
              <a:rPr lang="en-US" altLang="zh-CN" sz="1399" b="1" kern="0" dirty="0" err="1">
                <a:solidFill>
                  <a:srgbClr val="1D1D1A"/>
                </a:solidFill>
                <a:latin typeface="微软雅黑" panose="020B0503020204020204" pitchFamily="34" charset="-122"/>
                <a:ea typeface="微软雅黑" panose="020B0503020204020204" pitchFamily="34" charset="-122"/>
              </a:rPr>
              <a:t>MindSpore+Asend</a:t>
            </a:r>
            <a:r>
              <a:rPr lang="zh-CN" altLang="en-US" sz="1399" b="1" kern="0" dirty="0">
                <a:solidFill>
                  <a:srgbClr val="1D1D1A"/>
                </a:solidFill>
                <a:latin typeface="微软雅黑" panose="020B0503020204020204" pitchFamily="34" charset="-122"/>
                <a:ea typeface="微软雅黑" panose="020B0503020204020204" pitchFamily="34" charset="-122"/>
              </a:rPr>
              <a:t>相比</a:t>
            </a:r>
            <a:r>
              <a:rPr lang="en-US" altLang="zh-CN" sz="1399" b="1" kern="0" dirty="0">
                <a:solidFill>
                  <a:srgbClr val="1D1D1A"/>
                </a:solidFill>
                <a:latin typeface="微软雅黑" panose="020B0503020204020204" pitchFamily="34" charset="-122"/>
                <a:ea typeface="微软雅黑" panose="020B0503020204020204" pitchFamily="34" charset="-122"/>
              </a:rPr>
              <a:t>TF+GPU</a:t>
            </a:r>
            <a:r>
              <a:rPr lang="zh-CN" altLang="en-US" sz="1399" b="1" kern="0" dirty="0">
                <a:solidFill>
                  <a:srgbClr val="1D1D1A"/>
                </a:solidFill>
                <a:latin typeface="微软雅黑" panose="020B0503020204020204" pitchFamily="34" charset="-122"/>
                <a:ea typeface="微软雅黑" panose="020B0503020204020204" pitchFamily="34" charset="-122"/>
              </a:rPr>
              <a:t>训练时间显著减少</a:t>
            </a:r>
          </a:p>
        </p:txBody>
      </p:sp>
      <p:sp>
        <p:nvSpPr>
          <p:cNvPr id="54" name="文本框 53">
            <a:extLst>
              <a:ext uri="{FF2B5EF4-FFF2-40B4-BE49-F238E27FC236}">
                <a16:creationId xmlns:a16="http://schemas.microsoft.com/office/drawing/2014/main" id="{14BB7B19-8952-4BB4-AC77-AF80BA517B59}"/>
              </a:ext>
            </a:extLst>
          </p:cNvPr>
          <p:cNvSpPr txBox="1"/>
          <p:nvPr/>
        </p:nvSpPr>
        <p:spPr>
          <a:xfrm>
            <a:off x="703170" y="1283979"/>
            <a:ext cx="5254531" cy="1046031"/>
          </a:xfrm>
          <a:prstGeom prst="rect">
            <a:avLst/>
          </a:prstGeom>
          <a:noFill/>
        </p:spPr>
        <p:txBody>
          <a:bodyPr wrap="square" rtlCol="0">
            <a:spAutoFit/>
          </a:bodyPr>
          <a:lstStyle/>
          <a:p>
            <a:pPr defTabSz="1217931">
              <a:spcAft>
                <a:spcPts val="600"/>
              </a:spcAft>
            </a:pPr>
            <a:r>
              <a:rPr lang="zh-CN" altLang="en-US" sz="1599" b="1" dirty="0">
                <a:solidFill>
                  <a:prstClr val="black"/>
                </a:solidFill>
                <a:latin typeface="微软雅黑" panose="020B0503020204020204" pitchFamily="34" charset="-122"/>
                <a:ea typeface="微软雅黑" panose="020B0503020204020204" pitchFamily="34" charset="-122"/>
              </a:rPr>
              <a:t>框架优化</a:t>
            </a:r>
            <a:endParaRPr lang="en-US" altLang="zh-CN" sz="1599" b="1" dirty="0">
              <a:solidFill>
                <a:prstClr val="black"/>
              </a:solidFill>
              <a:latin typeface="微软雅黑" panose="020B0503020204020204" pitchFamily="34" charset="-122"/>
              <a:ea typeface="微软雅黑" panose="020B0503020204020204" pitchFamily="34" charset="-122"/>
            </a:endParaRPr>
          </a:p>
          <a:p>
            <a:pPr marL="285636" lvl="1" indent="-285636" defTabSz="913381">
              <a:spcAft>
                <a:spcPts val="600"/>
              </a:spcAft>
              <a:buSzPct val="80000"/>
              <a:buFont typeface="Arial" panose="020B0604020202020204" pitchFamily="34" charset="0"/>
              <a:buChar char="•"/>
            </a:pPr>
            <a:r>
              <a:rPr lang="en-US" altLang="zh-CN" sz="1200" dirty="0">
                <a:solidFill>
                  <a:srgbClr val="1D1D1A"/>
                </a:solidFill>
                <a:latin typeface="微软雅黑" panose="020B0503020204020204" pitchFamily="34" charset="-122"/>
                <a:ea typeface="微软雅黑" panose="020B0503020204020204" pitchFamily="34" charset="-122"/>
              </a:rPr>
              <a:t>Pipeline</a:t>
            </a:r>
            <a:r>
              <a:rPr lang="zh-CN" altLang="en-US" sz="1200" dirty="0">
                <a:solidFill>
                  <a:srgbClr val="1D1D1A"/>
                </a:solidFill>
                <a:latin typeface="微软雅黑" panose="020B0503020204020204" pitchFamily="34" charset="-122"/>
                <a:ea typeface="微软雅黑" panose="020B0503020204020204" pitchFamily="34" charset="-122"/>
              </a:rPr>
              <a:t>并行：数据处理和前向</a:t>
            </a:r>
            <a:r>
              <a:rPr lang="en-US" altLang="zh-CN" sz="1200" dirty="0">
                <a:solidFill>
                  <a:srgbClr val="1D1D1A"/>
                </a:solidFill>
                <a:latin typeface="微软雅黑" panose="020B0503020204020204" pitchFamily="34" charset="-122"/>
                <a:ea typeface="微软雅黑" panose="020B0503020204020204" pitchFamily="34" charset="-122"/>
              </a:rPr>
              <a:t>/</a:t>
            </a:r>
            <a:r>
              <a:rPr lang="zh-CN" altLang="en-US" sz="1200" dirty="0">
                <a:solidFill>
                  <a:srgbClr val="1D1D1A"/>
                </a:solidFill>
                <a:latin typeface="微软雅黑" panose="020B0503020204020204" pitchFamily="34" charset="-122"/>
                <a:ea typeface="微软雅黑" panose="020B0503020204020204" pitchFamily="34" charset="-122"/>
              </a:rPr>
              <a:t>反向计算并发，反向计算与梯度同步</a:t>
            </a:r>
            <a:r>
              <a:rPr lang="en-US" altLang="zh-CN" sz="1200" dirty="0" err="1">
                <a:solidFill>
                  <a:srgbClr val="1D1D1A"/>
                </a:solidFill>
                <a:latin typeface="微软雅黑" panose="020B0503020204020204" pitchFamily="34" charset="-122"/>
                <a:ea typeface="微软雅黑" panose="020B0503020204020204" pitchFamily="34" charset="-122"/>
              </a:rPr>
              <a:t>Allreduce</a:t>
            </a:r>
            <a:r>
              <a:rPr lang="zh-CN" altLang="en-US" sz="1200" dirty="0">
                <a:solidFill>
                  <a:srgbClr val="1D1D1A"/>
                </a:solidFill>
                <a:latin typeface="微软雅黑" panose="020B0503020204020204" pitchFamily="34" charset="-122"/>
                <a:ea typeface="微软雅黑" panose="020B0503020204020204" pitchFamily="34" charset="-122"/>
              </a:rPr>
              <a:t>并发</a:t>
            </a:r>
          </a:p>
          <a:p>
            <a:pPr marL="285636" lvl="1" indent="-285636" defTabSz="913381">
              <a:spcAft>
                <a:spcPts val="600"/>
              </a:spcAft>
              <a:buSzPct val="80000"/>
              <a:buFont typeface="Arial" panose="020B0604020202020204" pitchFamily="34" charset="0"/>
              <a:buChar char="•"/>
            </a:pPr>
            <a:r>
              <a:rPr lang="zh-CN" altLang="en-US" sz="1200" dirty="0">
                <a:solidFill>
                  <a:srgbClr val="1D1D1A"/>
                </a:solidFill>
                <a:latin typeface="微软雅黑" panose="020B0503020204020204" pitchFamily="34" charset="-122"/>
                <a:ea typeface="微软雅黑" panose="020B0503020204020204" pitchFamily="34" charset="-122"/>
              </a:rPr>
              <a:t>跨层内存复用：复用不同</a:t>
            </a:r>
            <a:r>
              <a:rPr lang="en-US" altLang="zh-CN" sz="1200" dirty="0">
                <a:solidFill>
                  <a:srgbClr val="1D1D1A"/>
                </a:solidFill>
                <a:latin typeface="微软雅黑" panose="020B0503020204020204" pitchFamily="34" charset="-122"/>
                <a:ea typeface="微软雅黑" panose="020B0503020204020204" pitchFamily="34" charset="-122"/>
              </a:rPr>
              <a:t>Layer</a:t>
            </a:r>
            <a:r>
              <a:rPr lang="zh-CN" altLang="en-US" sz="1200" dirty="0">
                <a:solidFill>
                  <a:srgbClr val="1D1D1A"/>
                </a:solidFill>
                <a:latin typeface="微软雅黑" panose="020B0503020204020204" pitchFamily="34" charset="-122"/>
                <a:ea typeface="微软雅黑" panose="020B0503020204020204" pitchFamily="34" charset="-122"/>
              </a:rPr>
              <a:t>的内存，使能更大模型在卡上执行</a:t>
            </a:r>
            <a:endParaRPr lang="en-US" altLang="zh-CN" sz="1200" dirty="0">
              <a:solidFill>
                <a:srgbClr val="1D1D1A"/>
              </a:solidFill>
              <a:latin typeface="微软雅黑" panose="020B0503020204020204" pitchFamily="34" charset="-122"/>
              <a:ea typeface="微软雅黑" panose="020B0503020204020204" pitchFamily="34" charset="-122"/>
            </a:endParaRPr>
          </a:p>
        </p:txBody>
      </p:sp>
      <p:sp>
        <p:nvSpPr>
          <p:cNvPr id="55" name="矩形 54"/>
          <p:cNvSpPr/>
          <p:nvPr/>
        </p:nvSpPr>
        <p:spPr>
          <a:xfrm>
            <a:off x="686656" y="2337813"/>
            <a:ext cx="5308737" cy="1122945"/>
          </a:xfrm>
          <a:prstGeom prst="rect">
            <a:avLst/>
          </a:prstGeom>
        </p:spPr>
        <p:txBody>
          <a:bodyPr wrap="square">
            <a:spAutoFit/>
          </a:bodyPr>
          <a:lstStyle/>
          <a:p>
            <a:pPr defTabSz="1217931">
              <a:spcAft>
                <a:spcPts val="600"/>
              </a:spcAft>
            </a:pPr>
            <a:r>
              <a:rPr lang="zh-CN" altLang="en-US" sz="1599" b="1" dirty="0">
                <a:solidFill>
                  <a:prstClr val="black"/>
                </a:solidFill>
                <a:latin typeface="微软雅黑" panose="020B0503020204020204" pitchFamily="34" charset="-122"/>
                <a:ea typeface="微软雅黑" panose="020B0503020204020204" pitchFamily="34" charset="-122"/>
              </a:rPr>
              <a:t>软硬件协同优化</a:t>
            </a:r>
            <a:endParaRPr lang="en-US" altLang="zh-CN" sz="1599" b="1" dirty="0">
              <a:solidFill>
                <a:prstClr val="black"/>
              </a:solidFill>
              <a:latin typeface="微软雅黑" panose="020B0503020204020204" pitchFamily="34" charset="-122"/>
              <a:ea typeface="微软雅黑" panose="020B0503020204020204" pitchFamily="34" charset="-122"/>
            </a:endParaRPr>
          </a:p>
          <a:p>
            <a:pPr marL="285636" lvl="1" indent="-285636" defTabSz="913381">
              <a:spcAft>
                <a:spcPts val="600"/>
              </a:spcAft>
              <a:buSzPct val="80000"/>
              <a:buFont typeface="Arial" panose="020B0604020202020204" pitchFamily="34" charset="0"/>
              <a:buChar char="•"/>
            </a:pPr>
            <a:r>
              <a:rPr lang="en-US" altLang="zh-CN" sz="1200" dirty="0">
                <a:solidFill>
                  <a:srgbClr val="1D1D1A"/>
                </a:solidFill>
                <a:latin typeface="微软雅黑" panose="020B0503020204020204" pitchFamily="34" charset="-122"/>
                <a:ea typeface="微软雅黑" panose="020B0503020204020204" pitchFamily="34" charset="-122"/>
              </a:rPr>
              <a:t>On-Device</a:t>
            </a:r>
            <a:r>
              <a:rPr lang="zh-CN" altLang="en-US" sz="1200" dirty="0">
                <a:solidFill>
                  <a:srgbClr val="1D1D1A"/>
                </a:solidFill>
                <a:latin typeface="微软雅黑" panose="020B0503020204020204" pitchFamily="34" charset="-122"/>
                <a:ea typeface="微软雅黑" panose="020B0503020204020204" pitchFamily="34" charset="-122"/>
              </a:rPr>
              <a:t>执行：整图下沉到</a:t>
            </a:r>
            <a:r>
              <a:rPr lang="en-US" altLang="zh-CN" sz="1200" dirty="0">
                <a:solidFill>
                  <a:srgbClr val="1D1D1A"/>
                </a:solidFill>
                <a:latin typeface="微软雅黑" panose="020B0503020204020204" pitchFamily="34" charset="-122"/>
                <a:ea typeface="微软雅黑" panose="020B0503020204020204" pitchFamily="34" charset="-122"/>
              </a:rPr>
              <a:t>Device</a:t>
            </a:r>
            <a:r>
              <a:rPr lang="zh-CN" altLang="en-US" sz="1200" dirty="0">
                <a:solidFill>
                  <a:srgbClr val="1D1D1A"/>
                </a:solidFill>
                <a:latin typeface="微软雅黑" panose="020B0503020204020204" pitchFamily="34" charset="-122"/>
                <a:ea typeface="微软雅黑" panose="020B0503020204020204" pitchFamily="34" charset="-122"/>
              </a:rPr>
              <a:t>执行，减少</a:t>
            </a:r>
            <a:r>
              <a:rPr lang="en-US" altLang="zh-CN" sz="1200" dirty="0">
                <a:solidFill>
                  <a:srgbClr val="1D1D1A"/>
                </a:solidFill>
                <a:latin typeface="微软雅黑" panose="020B0503020204020204" pitchFamily="34" charset="-122"/>
                <a:ea typeface="微软雅黑" panose="020B0503020204020204" pitchFamily="34" charset="-122"/>
              </a:rPr>
              <a:t>host-device</a:t>
            </a:r>
            <a:r>
              <a:rPr lang="zh-CN" altLang="en-US" sz="1200" dirty="0">
                <a:solidFill>
                  <a:srgbClr val="1D1D1A"/>
                </a:solidFill>
                <a:latin typeface="微软雅黑" panose="020B0503020204020204" pitchFamily="34" charset="-122"/>
                <a:ea typeface="微软雅黑" panose="020B0503020204020204" pitchFamily="34" charset="-122"/>
              </a:rPr>
              <a:t>交互开销。</a:t>
            </a:r>
          </a:p>
          <a:p>
            <a:pPr marL="285636" lvl="1" indent="-285636" defTabSz="913381">
              <a:spcAft>
                <a:spcPts val="600"/>
              </a:spcAft>
              <a:buSzPct val="80000"/>
              <a:buFont typeface="Arial" panose="020B0604020202020204" pitchFamily="34" charset="0"/>
              <a:buChar char="•"/>
            </a:pPr>
            <a:r>
              <a:rPr lang="zh-CN" altLang="en-US" sz="1200" dirty="0">
                <a:solidFill>
                  <a:srgbClr val="1D1D1A"/>
                </a:solidFill>
                <a:latin typeface="微软雅黑" panose="020B0503020204020204" pitchFamily="34" charset="-122"/>
                <a:ea typeface="微软雅黑" panose="020B0503020204020204" pitchFamily="34" charset="-122"/>
              </a:rPr>
              <a:t>深度图优化</a:t>
            </a:r>
            <a:r>
              <a:rPr lang="en-US" altLang="zh-CN" sz="1200" dirty="0">
                <a:solidFill>
                  <a:srgbClr val="1D1D1A"/>
                </a:solidFill>
                <a:latin typeface="微软雅黑" panose="020B0503020204020204" pitchFamily="34" charset="-122"/>
                <a:ea typeface="微软雅黑" panose="020B0503020204020204" pitchFamily="34" charset="-122"/>
              </a:rPr>
              <a:t>:</a:t>
            </a:r>
            <a:r>
              <a:rPr lang="zh-CN" altLang="en-US" sz="1200" dirty="0">
                <a:solidFill>
                  <a:srgbClr val="1D1D1A"/>
                </a:solidFill>
                <a:latin typeface="微软雅黑" panose="020B0503020204020204" pitchFamily="34" charset="-122"/>
                <a:ea typeface="微软雅黑" panose="020B0503020204020204" pitchFamily="34" charset="-122"/>
              </a:rPr>
              <a:t>包括整图的格式转换消除、类型转换</a:t>
            </a:r>
            <a:r>
              <a:rPr lang="zh-CN" altLang="en-US" sz="1200">
                <a:solidFill>
                  <a:srgbClr val="1D1D1A"/>
                </a:solidFill>
                <a:latin typeface="微软雅黑" panose="020B0503020204020204" pitchFamily="34" charset="-122"/>
                <a:ea typeface="微软雅黑" panose="020B0503020204020204" pitchFamily="34" charset="-122"/>
              </a:rPr>
              <a:t>消除、图算融合</a:t>
            </a:r>
            <a:endParaRPr lang="en-US" altLang="zh-CN" sz="1200" dirty="0">
              <a:solidFill>
                <a:srgbClr val="1D1D1A"/>
              </a:solidFill>
              <a:latin typeface="微软雅黑" panose="020B0503020204020204" pitchFamily="34" charset="-122"/>
              <a:ea typeface="微软雅黑" panose="020B0503020204020204" pitchFamily="34" charset="-122"/>
            </a:endParaRPr>
          </a:p>
          <a:p>
            <a:pPr marL="285636" lvl="1" indent="-285636" defTabSz="913381">
              <a:spcAft>
                <a:spcPts val="600"/>
              </a:spcAft>
              <a:buSzPct val="80000"/>
              <a:buFont typeface="Arial" panose="020B0604020202020204" pitchFamily="34" charset="0"/>
              <a:buChar char="•"/>
            </a:pPr>
            <a:r>
              <a:rPr lang="zh-CN" altLang="en-US" sz="1200" dirty="0">
                <a:solidFill>
                  <a:srgbClr val="1D1D1A"/>
                </a:solidFill>
                <a:latin typeface="微软雅黑" panose="020B0503020204020204" pitchFamily="34" charset="-122"/>
                <a:ea typeface="微软雅黑" panose="020B0503020204020204" pitchFamily="34" charset="-122"/>
              </a:rPr>
              <a:t>多种执行模式：</a:t>
            </a:r>
            <a:r>
              <a:rPr lang="en-US" altLang="zh-CN" sz="1200" dirty="0" err="1">
                <a:solidFill>
                  <a:srgbClr val="1D1D1A"/>
                </a:solidFill>
                <a:latin typeface="微软雅黑" panose="020B0503020204020204" pitchFamily="34" charset="-122"/>
                <a:ea typeface="微软雅黑" panose="020B0503020204020204" pitchFamily="34" charset="-122"/>
              </a:rPr>
              <a:t>PyNative</a:t>
            </a:r>
            <a:r>
              <a:rPr lang="zh-CN" altLang="en-US" sz="1200" dirty="0">
                <a:solidFill>
                  <a:srgbClr val="1D1D1A"/>
                </a:solidFill>
                <a:latin typeface="微软雅黑" panose="020B0503020204020204" pitchFamily="34" charset="-122"/>
                <a:ea typeface="微软雅黑" panose="020B0503020204020204" pitchFamily="34" charset="-122"/>
              </a:rPr>
              <a:t>执行、图下沉执行、图异步执行</a:t>
            </a:r>
          </a:p>
        </p:txBody>
      </p:sp>
      <p:grpSp>
        <p:nvGrpSpPr>
          <p:cNvPr id="56" name="组合 55"/>
          <p:cNvGrpSpPr/>
          <p:nvPr/>
        </p:nvGrpSpPr>
        <p:grpSpPr>
          <a:xfrm>
            <a:off x="944987" y="3646524"/>
            <a:ext cx="4326716" cy="2504580"/>
            <a:chOff x="942975" y="3646609"/>
            <a:chExt cx="4328406" cy="2505558"/>
          </a:xfrm>
        </p:grpSpPr>
        <p:cxnSp>
          <p:nvCxnSpPr>
            <p:cNvPr id="57" name="直接箭头连接符 56"/>
            <p:cNvCxnSpPr/>
            <p:nvPr/>
          </p:nvCxnSpPr>
          <p:spPr>
            <a:xfrm>
              <a:off x="2111166" y="5490275"/>
              <a:ext cx="250983" cy="2390"/>
            </a:xfrm>
            <a:prstGeom prst="straightConnector1">
              <a:avLst/>
            </a:prstGeom>
            <a:noFill/>
            <a:ln w="12700" cap="flat" cmpd="sng" algn="ctr">
              <a:solidFill>
                <a:srgbClr val="3A76AC"/>
              </a:solidFill>
              <a:prstDash val="sysDot"/>
              <a:miter lim="800000"/>
              <a:tailEnd type="arrow"/>
            </a:ln>
            <a:effectLst/>
          </p:spPr>
        </p:cxnSp>
        <p:sp>
          <p:nvSpPr>
            <p:cNvPr id="58" name="圆角矩形 57"/>
            <p:cNvSpPr/>
            <p:nvPr/>
          </p:nvSpPr>
          <p:spPr bwMode="auto">
            <a:xfrm>
              <a:off x="942975" y="3646609"/>
              <a:ext cx="4328406" cy="917100"/>
            </a:xfrm>
            <a:prstGeom prst="roundRect">
              <a:avLst>
                <a:gd name="adj" fmla="val 6670"/>
              </a:avLst>
            </a:prstGeom>
            <a:solidFill>
              <a:srgbClr val="FFFFFF">
                <a:alpha val="80000"/>
              </a:srgbClr>
            </a:solidFill>
            <a:ln w="3175" cap="flat" cmpd="sng" algn="ctr">
              <a:solidFill>
                <a:srgbClr val="3A76AC"/>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296" tIns="143776" rIns="91296" bIns="45648" numCol="1" rtlCol="0" anchor="t" anchorCtr="0" compatLnSpc="1">
              <a:prstTxWarp prst="textNoShape">
                <a:avLst/>
              </a:prstTxWarp>
            </a:bodyPr>
            <a:lstStyle/>
            <a:p>
              <a:pPr algn="ctr" defTabSz="800406" fontAlgn="base">
                <a:spcBef>
                  <a:spcPts val="1200"/>
                </a:spcBef>
                <a:spcAft>
                  <a:spcPct val="0"/>
                </a:spcAft>
                <a:defRPr/>
              </a:pPr>
              <a:r>
                <a:rPr lang="en-US" altLang="zh-CN" sz="1798" b="1" kern="0" dirty="0">
                  <a:solidFill>
                    <a:srgbClr val="1D1D1A"/>
                  </a:solidFill>
                  <a:latin typeface="微软雅黑" panose="020B0503020204020204" pitchFamily="34" charset="-122"/>
                  <a:ea typeface="微软雅黑" panose="020B0503020204020204" pitchFamily="34" charset="-122"/>
                </a:rPr>
                <a:t>MindSpore</a:t>
              </a:r>
              <a:r>
                <a:rPr lang="zh-CN" altLang="en-US" sz="1798" b="1" kern="0" dirty="0">
                  <a:solidFill>
                    <a:srgbClr val="1D1D1A"/>
                  </a:solidFill>
                  <a:latin typeface="微软雅黑" panose="020B0503020204020204" pitchFamily="34" charset="-122"/>
                  <a:ea typeface="微软雅黑" panose="020B0503020204020204" pitchFamily="34" charset="-122"/>
                </a:rPr>
                <a:t>计算框架</a:t>
              </a:r>
              <a:endParaRPr lang="en-US" altLang="zh-CN" sz="1798" b="1" kern="0" dirty="0">
                <a:solidFill>
                  <a:srgbClr val="1D1D1A"/>
                </a:solidFill>
                <a:latin typeface="微软雅黑" panose="020B0503020204020204" pitchFamily="34" charset="-122"/>
                <a:ea typeface="微软雅黑" panose="020B0503020204020204" pitchFamily="34" charset="-122"/>
              </a:endParaRPr>
            </a:p>
          </p:txBody>
        </p:sp>
        <p:sp>
          <p:nvSpPr>
            <p:cNvPr id="59" name="圆角矩形 58"/>
            <p:cNvSpPr/>
            <p:nvPr/>
          </p:nvSpPr>
          <p:spPr bwMode="auto">
            <a:xfrm>
              <a:off x="2326248" y="5067416"/>
              <a:ext cx="2945133" cy="1084751"/>
            </a:xfrm>
            <a:prstGeom prst="roundRect">
              <a:avLst>
                <a:gd name="adj" fmla="val 4835"/>
              </a:avLst>
            </a:prstGeom>
            <a:solidFill>
              <a:srgbClr val="FFFFFF">
                <a:lumMod val="95000"/>
              </a:srgbClr>
            </a:solidFill>
            <a:ln w="9525" cap="flat" cmpd="sng" algn="ctr">
              <a:solidFill>
                <a:srgbClr val="3A76AC"/>
              </a:solidFill>
              <a:prstDash val="solid"/>
              <a:round/>
              <a:headEnd type="none" w="med" len="med"/>
              <a:tailEnd type="none" w="med" len="med"/>
            </a:ln>
            <a:effectLst>
              <a:outerShdw blurRad="44450" dist="27940" dir="5400000" algn="ctr">
                <a:srgbClr val="000000">
                  <a:alpha val="32000"/>
                </a:srgbClr>
              </a:outerShdw>
            </a:effectLst>
          </p:spPr>
          <p:txBody>
            <a:bodyPr vert="horz" wrap="square" lIns="91296" tIns="0" rIns="91296" bIns="45648" numCol="1" rtlCol="0" anchor="t" anchorCtr="0" compatLnSpc="1">
              <a:prstTxWarp prst="textNoShape">
                <a:avLst/>
              </a:prstTxWarp>
            </a:bodyPr>
            <a:lstStyle/>
            <a:p>
              <a:pPr algn="ctr" defTabSz="800406" fontAlgn="base">
                <a:spcBef>
                  <a:spcPct val="0"/>
                </a:spcBef>
                <a:spcAft>
                  <a:spcPct val="0"/>
                </a:spcAft>
                <a:defRPr/>
              </a:pPr>
              <a:r>
                <a:rPr lang="en-US" altLang="zh-CN" sz="1596" b="1" kern="0" dirty="0">
                  <a:solidFill>
                    <a:srgbClr val="1D1D1A"/>
                  </a:solidFill>
                  <a:latin typeface="微软雅黑" panose="020B0503020204020204" pitchFamily="34" charset="-122"/>
                  <a:ea typeface="微软雅黑" panose="020B0503020204020204" pitchFamily="34" charset="-122"/>
                </a:rPr>
                <a:t>Ascend</a:t>
              </a:r>
              <a:endParaRPr lang="zh-CN" altLang="en-US" sz="1596" b="1" kern="0" dirty="0">
                <a:solidFill>
                  <a:srgbClr val="1D1D1A"/>
                </a:solidFill>
                <a:latin typeface="微软雅黑" panose="020B0503020204020204" pitchFamily="34" charset="-122"/>
                <a:ea typeface="微软雅黑" panose="020B0503020204020204" pitchFamily="34" charset="-122"/>
              </a:endParaRPr>
            </a:p>
          </p:txBody>
        </p:sp>
        <p:sp>
          <p:nvSpPr>
            <p:cNvPr id="60" name="圆角矩形 59"/>
            <p:cNvSpPr/>
            <p:nvPr/>
          </p:nvSpPr>
          <p:spPr bwMode="auto">
            <a:xfrm>
              <a:off x="1035239" y="5075222"/>
              <a:ext cx="1024183" cy="1076945"/>
            </a:xfrm>
            <a:prstGeom prst="roundRect">
              <a:avLst>
                <a:gd name="adj" fmla="val 6231"/>
              </a:avLst>
            </a:prstGeom>
            <a:solidFill>
              <a:srgbClr val="3A76AC">
                <a:alpha val="60000"/>
              </a:srgbClr>
            </a:solidFill>
            <a:ln w="9525" cap="flat" cmpd="sng" algn="ctr">
              <a:solidFill>
                <a:srgbClr val="5C94C8"/>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800406" fontAlgn="base">
                <a:spcBef>
                  <a:spcPct val="0"/>
                </a:spcBef>
                <a:spcAft>
                  <a:spcPct val="0"/>
                </a:spcAft>
                <a:defRPr/>
              </a:pPr>
              <a:r>
                <a:rPr lang="en-US" altLang="zh-CN" sz="1200" b="1" kern="0" dirty="0">
                  <a:solidFill>
                    <a:srgbClr val="1D1D1A"/>
                  </a:solidFill>
                  <a:latin typeface="微软雅黑" panose="020B0503020204020204" pitchFamily="34" charset="-122"/>
                  <a:ea typeface="微软雅黑" panose="020B0503020204020204" pitchFamily="34" charset="-122"/>
                </a:rPr>
                <a:t>Host CPU</a:t>
              </a:r>
              <a:endParaRPr lang="zh-CN" altLang="en-US" sz="1200" b="1" kern="0" dirty="0">
                <a:solidFill>
                  <a:srgbClr val="1D1D1A"/>
                </a:solidFill>
                <a:latin typeface="微软雅黑" panose="020B0503020204020204" pitchFamily="34" charset="-122"/>
                <a:ea typeface="微软雅黑" panose="020B0503020204020204" pitchFamily="34" charset="-122"/>
              </a:endParaRPr>
            </a:p>
          </p:txBody>
        </p:sp>
        <p:sp>
          <p:nvSpPr>
            <p:cNvPr id="61" name="下箭头 60"/>
            <p:cNvSpPr/>
            <p:nvPr/>
          </p:nvSpPr>
          <p:spPr>
            <a:xfrm>
              <a:off x="1408929" y="4703292"/>
              <a:ext cx="346326" cy="364124"/>
            </a:xfrm>
            <a:prstGeom prst="downArrow">
              <a:avLst/>
            </a:prstGeom>
            <a:solidFill>
              <a:srgbClr val="5C94C8"/>
            </a:solidFill>
            <a:ln w="12700" cap="flat" cmpd="sng" algn="ctr">
              <a:noFill/>
              <a:prstDash val="solid"/>
              <a:miter lim="800000"/>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2938">
                <a:defRPr/>
              </a:pPr>
              <a:endParaRPr lang="zh-CN" altLang="en-US" sz="1796" kern="0">
                <a:solidFill>
                  <a:srgbClr val="666666"/>
                </a:solidFill>
              </a:endParaRPr>
            </a:p>
          </p:txBody>
        </p:sp>
        <p:sp>
          <p:nvSpPr>
            <p:cNvPr id="62" name="文本框 166"/>
            <p:cNvSpPr txBox="1"/>
            <p:nvPr/>
          </p:nvSpPr>
          <p:spPr>
            <a:xfrm>
              <a:off x="2454294" y="5413316"/>
              <a:ext cx="993525" cy="395535"/>
            </a:xfrm>
            <a:prstGeom prst="roundRect">
              <a:avLst/>
            </a:prstGeom>
            <a:solidFill>
              <a:srgbClr val="478FD1">
                <a:alpha val="29804"/>
              </a:srgbClr>
            </a:solidFill>
            <a:ln>
              <a:solidFill>
                <a:srgbClr val="000000"/>
              </a:solidFill>
            </a:ln>
          </p:spPr>
          <p:txBody>
            <a:bodyPr wrap="square" lIns="0" rIns="0" rtlCol="0" anchor="ctr">
              <a:noAutofit/>
            </a:bodyPr>
            <a:lstStyle/>
            <a:p>
              <a:pPr algn="ctr" defTabSz="912938">
                <a:defRPr/>
              </a:pPr>
              <a:r>
                <a:rPr lang="en-US" altLang="zh-CN" sz="1050" kern="0" dirty="0">
                  <a:solidFill>
                    <a:sysClr val="windowText" lastClr="000000"/>
                  </a:solidFill>
                  <a:latin typeface="微软雅黑" panose="020B0503020204020204" pitchFamily="34" charset="-122"/>
                  <a:ea typeface="微软雅黑" panose="020B0503020204020204" pitchFamily="34" charset="-122"/>
                </a:rPr>
                <a:t>AICPU</a:t>
              </a:r>
              <a:endParaRPr lang="en-US" sz="1050" kern="0" dirty="0">
                <a:solidFill>
                  <a:sysClr val="windowText" lastClr="000000"/>
                </a:solidFill>
                <a:latin typeface="微软雅黑" panose="020B0503020204020204" pitchFamily="34" charset="-122"/>
                <a:ea typeface="微软雅黑" panose="020B0503020204020204" pitchFamily="34" charset="-122"/>
              </a:endParaRPr>
            </a:p>
          </p:txBody>
        </p:sp>
        <p:sp>
          <p:nvSpPr>
            <p:cNvPr id="63" name="文本框 166"/>
            <p:cNvSpPr txBox="1"/>
            <p:nvPr/>
          </p:nvSpPr>
          <p:spPr>
            <a:xfrm>
              <a:off x="2438400" y="5876735"/>
              <a:ext cx="844868" cy="179790"/>
            </a:xfrm>
            <a:prstGeom prst="roundRect">
              <a:avLst/>
            </a:prstGeom>
            <a:solidFill>
              <a:srgbClr val="478FD1">
                <a:alpha val="29804"/>
              </a:srgbClr>
            </a:solidFill>
            <a:ln>
              <a:solidFill>
                <a:srgbClr val="000000"/>
              </a:solidFill>
            </a:ln>
          </p:spPr>
          <p:txBody>
            <a:bodyPr wrap="square" lIns="0" rIns="0" rtlCol="0" anchor="ctr">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1" i="0" u="none" strike="noStrike" kern="0" cap="none" spc="0" normalizeH="0" baseline="0">
                  <a:ln>
                    <a:noFill/>
                  </a:ln>
                  <a:solidFill>
                    <a:sysClr val="windowText" lastClr="000000"/>
                  </a:solidFill>
                  <a:effectLst/>
                  <a:uLnTx/>
                  <a:uFillTx/>
                  <a:latin typeface="微软雅黑" panose="020B0503020204020204" pitchFamily="34" charset="-122"/>
                  <a:ea typeface="微软雅黑" panose="020B0503020204020204" pitchFamily="34" charset="-122"/>
                </a:defRPr>
              </a:lvl1pPr>
            </a:lstStyle>
            <a:p>
              <a:pPr defTabSz="912938">
                <a:defRPr/>
              </a:pPr>
              <a:r>
                <a:rPr lang="en-US" altLang="zh-CN" sz="1050" b="0" dirty="0"/>
                <a:t>DVPP</a:t>
              </a:r>
              <a:endParaRPr lang="en-US" sz="1050" b="0" dirty="0"/>
            </a:p>
          </p:txBody>
        </p:sp>
        <p:sp>
          <p:nvSpPr>
            <p:cNvPr id="64" name="文本框 166"/>
            <p:cNvSpPr txBox="1"/>
            <p:nvPr/>
          </p:nvSpPr>
          <p:spPr>
            <a:xfrm>
              <a:off x="3616322" y="5453907"/>
              <a:ext cx="1377870" cy="347514"/>
            </a:xfrm>
            <a:prstGeom prst="roundRect">
              <a:avLst/>
            </a:prstGeom>
            <a:solidFill>
              <a:srgbClr val="DBEEF3"/>
            </a:solidFill>
            <a:ln>
              <a:solidFill>
                <a:srgbClr val="000000"/>
              </a:solidFill>
            </a:ln>
          </p:spPr>
          <p:txBody>
            <a:bodyPr wrap="square" lIns="0" rIns="0" rtlCol="0" anchor="ctr">
              <a:noAutofit/>
            </a:bodyPr>
            <a:lstStyle/>
            <a:p>
              <a:pPr algn="ctr" defTabSz="912938">
                <a:defRPr/>
              </a:pPr>
              <a:r>
                <a:rPr lang="en-US" altLang="zh-CN" sz="1200" b="1" kern="0" dirty="0" err="1">
                  <a:solidFill>
                    <a:sysClr val="windowText" lastClr="000000"/>
                  </a:solidFill>
                  <a:latin typeface="微软雅黑" panose="020B0503020204020204" pitchFamily="34" charset="-122"/>
                  <a:ea typeface="微软雅黑" panose="020B0503020204020204" pitchFamily="34" charset="-122"/>
                </a:rPr>
                <a:t>AICore</a:t>
              </a:r>
              <a:endParaRPr lang="en-US" sz="12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65" name="文本框 166"/>
            <p:cNvSpPr txBox="1"/>
            <p:nvPr/>
          </p:nvSpPr>
          <p:spPr>
            <a:xfrm>
              <a:off x="4290207" y="5876735"/>
              <a:ext cx="844868" cy="179790"/>
            </a:xfrm>
            <a:prstGeom prst="roundRect">
              <a:avLst/>
            </a:prstGeom>
            <a:solidFill>
              <a:srgbClr val="DBEEF3"/>
            </a:solidFill>
            <a:ln>
              <a:solidFill>
                <a:srgbClr val="000000"/>
              </a:solidFill>
            </a:ln>
          </p:spPr>
          <p:txBody>
            <a:bodyPr wrap="square" lIns="0" rIns="0" rtlCol="0" anchor="ctr">
              <a:noAutofit/>
            </a:bodyPr>
            <a:lstStyle/>
            <a:p>
              <a:pPr algn="ctr" defTabSz="912938">
                <a:defRPr/>
              </a:pPr>
              <a:r>
                <a:rPr lang="en-US" altLang="zh-CN" sz="1050" kern="0" dirty="0">
                  <a:solidFill>
                    <a:sysClr val="windowText" lastClr="000000"/>
                  </a:solidFill>
                  <a:latin typeface="微软雅黑" panose="020B0503020204020204" pitchFamily="34" charset="-122"/>
                  <a:ea typeface="微软雅黑" panose="020B0503020204020204" pitchFamily="34" charset="-122"/>
                </a:rPr>
                <a:t>HCCL</a:t>
              </a:r>
              <a:endParaRPr lang="en-US" sz="1050" kern="0" dirty="0">
                <a:solidFill>
                  <a:sysClr val="windowText" lastClr="000000"/>
                </a:solidFill>
                <a:latin typeface="微软雅黑" panose="020B0503020204020204" pitchFamily="34" charset="-122"/>
                <a:ea typeface="微软雅黑" panose="020B0503020204020204" pitchFamily="34" charset="-122"/>
              </a:endParaRPr>
            </a:p>
          </p:txBody>
        </p:sp>
        <p:sp>
          <p:nvSpPr>
            <p:cNvPr id="66" name="文本框 166"/>
            <p:cNvSpPr txBox="1"/>
            <p:nvPr/>
          </p:nvSpPr>
          <p:spPr>
            <a:xfrm>
              <a:off x="3355969" y="5876735"/>
              <a:ext cx="844868" cy="179790"/>
            </a:xfrm>
            <a:prstGeom prst="roundRect">
              <a:avLst/>
            </a:prstGeom>
            <a:solidFill>
              <a:srgbClr val="DBEEF3"/>
            </a:solidFill>
            <a:ln>
              <a:solidFill>
                <a:srgbClr val="000000"/>
              </a:solidFill>
            </a:ln>
          </p:spPr>
          <p:txBody>
            <a:bodyPr wrap="square" lIns="0" rIns="0" rtlCol="0" anchor="ctr">
              <a:noAutofit/>
            </a:bodyPr>
            <a:lstStyle/>
            <a:p>
              <a:pPr algn="ctr" defTabSz="912938">
                <a:defRPr/>
              </a:pPr>
              <a:r>
                <a:rPr lang="en-US" altLang="zh-CN" sz="1050" kern="0" dirty="0">
                  <a:solidFill>
                    <a:sysClr val="windowText" lastClr="000000"/>
                  </a:solidFill>
                  <a:latin typeface="微软雅黑" panose="020B0503020204020204" pitchFamily="34" charset="-122"/>
                  <a:ea typeface="微软雅黑" panose="020B0503020204020204" pitchFamily="34" charset="-122"/>
                </a:rPr>
                <a:t>HBM</a:t>
              </a:r>
              <a:endParaRPr lang="en-US" sz="1050" kern="0" dirty="0">
                <a:solidFill>
                  <a:sysClr val="windowText" lastClr="000000"/>
                </a:solidFill>
                <a:latin typeface="微软雅黑" panose="020B0503020204020204" pitchFamily="34" charset="-122"/>
                <a:ea typeface="微软雅黑" panose="020B0503020204020204" pitchFamily="34" charset="-122"/>
              </a:endParaRPr>
            </a:p>
          </p:txBody>
        </p:sp>
        <p:sp>
          <p:nvSpPr>
            <p:cNvPr id="67" name="文本框 166"/>
            <p:cNvSpPr txBox="1"/>
            <p:nvPr/>
          </p:nvSpPr>
          <p:spPr>
            <a:xfrm>
              <a:off x="3702610" y="5423294"/>
              <a:ext cx="1377870" cy="347514"/>
            </a:xfrm>
            <a:prstGeom prst="roundRect">
              <a:avLst/>
            </a:prstGeom>
            <a:solidFill>
              <a:srgbClr val="DBEEF3"/>
            </a:solidFill>
            <a:ln>
              <a:solidFill>
                <a:srgbClr val="000000"/>
              </a:solidFill>
            </a:ln>
          </p:spPr>
          <p:txBody>
            <a:bodyPr wrap="square" lIns="0" rIns="0" rtlCol="0" anchor="ctr">
              <a:noAutofit/>
            </a:bodyPr>
            <a:lstStyle/>
            <a:p>
              <a:pPr algn="ctr" defTabSz="912938">
                <a:defRPr/>
              </a:pPr>
              <a:r>
                <a:rPr lang="en-US" altLang="zh-CN" sz="1200" b="1" kern="0" dirty="0" err="1">
                  <a:solidFill>
                    <a:sysClr val="windowText" lastClr="000000"/>
                  </a:solidFill>
                  <a:latin typeface="微软雅黑" panose="020B0503020204020204" pitchFamily="34" charset="-122"/>
                  <a:ea typeface="微软雅黑" panose="020B0503020204020204" pitchFamily="34" charset="-122"/>
                </a:rPr>
                <a:t>AICore</a:t>
              </a:r>
              <a:endParaRPr lang="en-US" sz="12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68" name="文本框 166"/>
            <p:cNvSpPr txBox="1"/>
            <p:nvPr/>
          </p:nvSpPr>
          <p:spPr>
            <a:xfrm>
              <a:off x="3786319" y="5392713"/>
              <a:ext cx="1377870" cy="347514"/>
            </a:xfrm>
            <a:prstGeom prst="roundRect">
              <a:avLst/>
            </a:prstGeom>
            <a:solidFill>
              <a:srgbClr val="DBEEF3"/>
            </a:solidFill>
            <a:ln>
              <a:solidFill>
                <a:srgbClr val="000000"/>
              </a:solidFill>
            </a:ln>
          </p:spPr>
          <p:txBody>
            <a:bodyPr wrap="square" lIns="0" rIns="0" rtlCol="0" anchor="ctr">
              <a:noAutofit/>
            </a:bodyPr>
            <a:lstStyle/>
            <a:p>
              <a:pPr algn="ctr" defTabSz="912938">
                <a:defRPr/>
              </a:pPr>
              <a:r>
                <a:rPr lang="en-US" altLang="zh-CN" sz="1050" kern="0" dirty="0" err="1">
                  <a:solidFill>
                    <a:sysClr val="windowText" lastClr="000000"/>
                  </a:solidFill>
                  <a:latin typeface="微软雅黑" panose="020B0503020204020204" pitchFamily="34" charset="-122"/>
                  <a:ea typeface="微软雅黑" panose="020B0503020204020204" pitchFamily="34" charset="-122"/>
                </a:rPr>
                <a:t>AICore</a:t>
              </a:r>
              <a:endParaRPr lang="en-US" sz="1050" kern="0" dirty="0">
                <a:solidFill>
                  <a:sysClr val="windowText" lastClr="000000"/>
                </a:solidFill>
                <a:latin typeface="微软雅黑" panose="020B0503020204020204" pitchFamily="34" charset="-122"/>
                <a:ea typeface="微软雅黑" panose="020B0503020204020204" pitchFamily="34" charset="-122"/>
              </a:endParaRPr>
            </a:p>
          </p:txBody>
        </p:sp>
        <p:sp>
          <p:nvSpPr>
            <p:cNvPr id="69" name="圆角矩形 68"/>
            <p:cNvSpPr/>
            <p:nvPr/>
          </p:nvSpPr>
          <p:spPr>
            <a:xfrm>
              <a:off x="3388219" y="4113962"/>
              <a:ext cx="1670194" cy="381326"/>
            </a:xfrm>
            <a:prstGeom prst="roundRect">
              <a:avLst>
                <a:gd name="adj" fmla="val 32625"/>
              </a:avLst>
            </a:prstGeom>
            <a:noFill/>
            <a:ln w="19050" cap="flat" cmpd="sng" algn="ctr">
              <a:solidFill>
                <a:srgbClr val="3A76AC"/>
              </a:solidFill>
              <a:prstDash val="sysDash"/>
              <a:miter lim="800000"/>
            </a:ln>
            <a:effectLst/>
          </p:spPr>
          <p:txBody>
            <a:bodyPr rot="0" spcFirstLastPara="0" vertOverflow="overflow" horzOverflow="overflow" vert="horz" wrap="square" lIns="0" tIns="45648" rIns="0" bIns="45648" numCol="1" spcCol="0" rtlCol="0" fromWordArt="0" anchor="ctr" anchorCtr="0" forceAA="0" compatLnSpc="1">
              <a:prstTxWarp prst="textNoShape">
                <a:avLst/>
              </a:prstTxWarp>
              <a:noAutofit/>
            </a:bodyPr>
            <a:lstStyle/>
            <a:p>
              <a:pPr algn="ctr" defTabSz="912938">
                <a:defRPr/>
              </a:pPr>
              <a:r>
                <a:rPr lang="zh-CN" altLang="en-US" sz="1398" b="1" kern="0" dirty="0">
                  <a:solidFill>
                    <a:srgbClr val="1D1D1A"/>
                  </a:solidFill>
                  <a:effectLst>
                    <a:outerShdw blurRad="38100" dist="38100" dir="2700000" algn="tl">
                      <a:srgbClr val="000000">
                        <a:alpha val="43137"/>
                      </a:srgbClr>
                    </a:outerShdw>
                  </a:effectLst>
                </a:rPr>
                <a:t>图</a:t>
              </a:r>
              <a:r>
                <a:rPr lang="en-US" altLang="zh-CN" sz="1398" b="1" kern="0" dirty="0">
                  <a:solidFill>
                    <a:srgbClr val="1D1D1A"/>
                  </a:solidFill>
                  <a:effectLst>
                    <a:outerShdw blurRad="38100" dist="38100" dir="2700000" algn="tl">
                      <a:srgbClr val="000000">
                        <a:alpha val="43137"/>
                      </a:srgbClr>
                    </a:outerShdw>
                  </a:effectLst>
                </a:rPr>
                <a:t>+</a:t>
              </a:r>
              <a:r>
                <a:rPr lang="zh-CN" altLang="en-US" sz="1398" b="1" kern="0" dirty="0">
                  <a:solidFill>
                    <a:srgbClr val="1D1D1A"/>
                  </a:solidFill>
                  <a:effectLst>
                    <a:outerShdw blurRad="38100" dist="38100" dir="2700000" algn="tl">
                      <a:srgbClr val="000000">
                        <a:alpha val="43137"/>
                      </a:srgbClr>
                    </a:outerShdw>
                  </a:effectLst>
                </a:rPr>
                <a:t>算子</a:t>
              </a:r>
            </a:p>
          </p:txBody>
        </p:sp>
        <p:sp>
          <p:nvSpPr>
            <p:cNvPr id="70" name="虚尾箭头 69"/>
            <p:cNvSpPr/>
            <p:nvPr/>
          </p:nvSpPr>
          <p:spPr>
            <a:xfrm rot="5400000">
              <a:off x="4048022" y="4520961"/>
              <a:ext cx="416614" cy="676296"/>
            </a:xfrm>
            <a:prstGeom prst="stripedRightArrow">
              <a:avLst>
                <a:gd name="adj1" fmla="val 50001"/>
                <a:gd name="adj2" fmla="val 50000"/>
              </a:avLst>
            </a:prstGeom>
            <a:solidFill>
              <a:srgbClr val="5C94C8"/>
            </a:solidFill>
            <a:ln w="12700" cap="flat" cmpd="sng" algn="ctr">
              <a:noFill/>
              <a:prstDash val="solid"/>
              <a:miter lim="800000"/>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746">
                <a:defRPr/>
              </a:pPr>
              <a:endParaRPr lang="zh-CN" altLang="en-US" sz="1798" kern="0">
                <a:solidFill>
                  <a:srgbClr val="666666"/>
                </a:solidFill>
              </a:endParaRPr>
            </a:p>
          </p:txBody>
        </p:sp>
        <p:cxnSp>
          <p:nvCxnSpPr>
            <p:cNvPr id="71" name="直接箭头连接符 70"/>
            <p:cNvCxnSpPr/>
            <p:nvPr/>
          </p:nvCxnSpPr>
          <p:spPr>
            <a:xfrm flipH="1">
              <a:off x="2034711" y="5807176"/>
              <a:ext cx="308436" cy="6302"/>
            </a:xfrm>
            <a:prstGeom prst="straightConnector1">
              <a:avLst/>
            </a:prstGeom>
            <a:noFill/>
            <a:ln w="12700" cap="flat" cmpd="sng" algn="ctr">
              <a:solidFill>
                <a:srgbClr val="3A76AC"/>
              </a:solidFill>
              <a:prstDash val="sysDot"/>
              <a:miter lim="800000"/>
              <a:tailEnd type="arrow"/>
            </a:ln>
            <a:effectLst/>
          </p:spPr>
        </p:cxnSp>
        <p:sp>
          <p:nvSpPr>
            <p:cNvPr id="72" name="矩形 71"/>
            <p:cNvSpPr/>
            <p:nvPr/>
          </p:nvSpPr>
          <p:spPr>
            <a:xfrm>
              <a:off x="1166678" y="4113963"/>
              <a:ext cx="997744" cy="348282"/>
            </a:xfrm>
            <a:prstGeom prst="rect">
              <a:avLst/>
            </a:prstGeom>
            <a:noFill/>
            <a:ln w="12700" cap="flat" cmpd="sng" algn="ctr">
              <a:solidFill>
                <a:srgbClr val="666666">
                  <a:lumMod val="75000"/>
                </a:srgbClr>
              </a:solidFill>
              <a:prstDash val="dash"/>
              <a:miter lim="800000"/>
            </a:ln>
            <a:effectLst/>
          </p:spPr>
          <p:txBody>
            <a:bodyPr rot="0" spcFirstLastPara="0" vertOverflow="overflow" horzOverflow="overflow" vert="horz" wrap="square" lIns="0" tIns="45684" rIns="0" bIns="45684" numCol="1" spcCol="0" rtlCol="0" fromWordArt="0" anchor="ctr" anchorCtr="0" forceAA="0" compatLnSpc="1">
              <a:prstTxWarp prst="textNoShape">
                <a:avLst/>
              </a:prstTxWarp>
              <a:noAutofit/>
            </a:bodyPr>
            <a:lstStyle/>
            <a:p>
              <a:pPr algn="ctr" defTabSz="913668">
                <a:defRPr/>
              </a:pPr>
              <a:r>
                <a:rPr lang="zh-CN" altLang="en-US" sz="1398" kern="0" dirty="0">
                  <a:solidFill>
                    <a:prstClr val="black"/>
                  </a:solidFill>
                  <a:latin typeface="微软雅黑" panose="020B0503020204020204" pitchFamily="34" charset="-122"/>
                  <a:ea typeface="微软雅黑" panose="020B0503020204020204" pitchFamily="34" charset="-122"/>
                </a:rPr>
                <a:t>原始计算图</a:t>
              </a:r>
            </a:p>
          </p:txBody>
        </p:sp>
        <p:sp>
          <p:nvSpPr>
            <p:cNvPr id="73" name="下箭头 72"/>
            <p:cNvSpPr/>
            <p:nvPr/>
          </p:nvSpPr>
          <p:spPr>
            <a:xfrm rot="16200000">
              <a:off x="2639146" y="4080971"/>
              <a:ext cx="346326" cy="493492"/>
            </a:xfrm>
            <a:prstGeom prst="downArrow">
              <a:avLst/>
            </a:prstGeom>
            <a:solidFill>
              <a:srgbClr val="5C94C8"/>
            </a:solidFill>
            <a:ln w="12700" cap="flat" cmpd="sng" algn="ctr">
              <a:noFill/>
              <a:prstDash val="solid"/>
              <a:miter lim="800000"/>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2938">
                <a:defRPr/>
              </a:pPr>
              <a:endParaRPr lang="zh-CN" altLang="en-US" sz="1796" kern="0">
                <a:solidFill>
                  <a:srgbClr val="666666"/>
                </a:solidFill>
              </a:endParaRPr>
            </a:p>
          </p:txBody>
        </p:sp>
      </p:grpSp>
      <p:graphicFrame>
        <p:nvGraphicFramePr>
          <p:cNvPr id="76" name="图表 75"/>
          <p:cNvGraphicFramePr/>
          <p:nvPr>
            <p:extLst>
              <p:ext uri="{D42A27DB-BD31-4B8C-83A1-F6EECF244321}">
                <p14:modId xmlns:p14="http://schemas.microsoft.com/office/powerpoint/2010/main" val="4023498057"/>
              </p:ext>
            </p:extLst>
          </p:nvPr>
        </p:nvGraphicFramePr>
        <p:xfrm>
          <a:off x="6123389" y="2453174"/>
          <a:ext cx="2545106" cy="32861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7" name="图表 76"/>
          <p:cNvGraphicFramePr/>
          <p:nvPr>
            <p:extLst>
              <p:ext uri="{D42A27DB-BD31-4B8C-83A1-F6EECF244321}">
                <p14:modId xmlns:p14="http://schemas.microsoft.com/office/powerpoint/2010/main" val="3847903885"/>
              </p:ext>
            </p:extLst>
          </p:nvPr>
        </p:nvGraphicFramePr>
        <p:xfrm>
          <a:off x="8884562" y="2464158"/>
          <a:ext cx="2545106" cy="3275166"/>
        </p:xfrm>
        <a:graphic>
          <a:graphicData uri="http://schemas.openxmlformats.org/drawingml/2006/chart">
            <c:chart xmlns:c="http://schemas.openxmlformats.org/drawingml/2006/chart" xmlns:r="http://schemas.openxmlformats.org/officeDocument/2006/relationships" r:id="rId4"/>
          </a:graphicData>
        </a:graphic>
      </p:graphicFrame>
      <p:sp>
        <p:nvSpPr>
          <p:cNvPr id="78" name="文本框 32"/>
          <p:cNvSpPr txBox="1"/>
          <p:nvPr/>
        </p:nvSpPr>
        <p:spPr>
          <a:xfrm>
            <a:off x="6696352" y="4993918"/>
            <a:ext cx="559586" cy="276999"/>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sz="1200" dirty="0">
                <a:solidFill>
                  <a:prstClr val="black"/>
                </a:solidFill>
                <a:latin typeface="Microsoft YaHei" panose="020B0503020204020204" pitchFamily="34" charset="-122"/>
                <a:ea typeface="Microsoft YaHei" panose="020B0503020204020204" pitchFamily="34" charset="-122"/>
              </a:rPr>
              <a:t>1.6X</a:t>
            </a:r>
            <a:endParaRPr lang="zh-CN" altLang="en-US" sz="1200" dirty="0">
              <a:solidFill>
                <a:prstClr val="black"/>
              </a:solidFill>
              <a:latin typeface="Microsoft YaHei" panose="020B0503020204020204" pitchFamily="34" charset="-122"/>
              <a:ea typeface="Microsoft YaHei" panose="020B0503020204020204" pitchFamily="34" charset="-122"/>
            </a:endParaRPr>
          </a:p>
        </p:txBody>
      </p:sp>
      <p:sp>
        <p:nvSpPr>
          <p:cNvPr id="79" name="文本框 32"/>
          <p:cNvSpPr txBox="1"/>
          <p:nvPr/>
        </p:nvSpPr>
        <p:spPr>
          <a:xfrm>
            <a:off x="7255938" y="4091202"/>
            <a:ext cx="593615" cy="276999"/>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sz="1200" dirty="0">
                <a:solidFill>
                  <a:prstClr val="black"/>
                </a:solidFill>
                <a:latin typeface="Microsoft YaHei" panose="020B0503020204020204" pitchFamily="34" charset="-122"/>
                <a:ea typeface="Microsoft YaHei" panose="020B0503020204020204" pitchFamily="34" charset="-122"/>
              </a:rPr>
              <a:t>1.8X</a:t>
            </a:r>
            <a:endParaRPr lang="zh-CN" altLang="en-US" sz="1200" dirty="0">
              <a:solidFill>
                <a:prstClr val="black"/>
              </a:solidFill>
              <a:latin typeface="Microsoft YaHei" panose="020B0503020204020204" pitchFamily="34" charset="-122"/>
              <a:ea typeface="Microsoft YaHei" panose="020B0503020204020204" pitchFamily="34" charset="-122"/>
            </a:endParaRPr>
          </a:p>
        </p:txBody>
      </p:sp>
      <p:sp>
        <p:nvSpPr>
          <p:cNvPr id="80" name="文本框 32"/>
          <p:cNvSpPr txBox="1"/>
          <p:nvPr/>
        </p:nvSpPr>
        <p:spPr>
          <a:xfrm>
            <a:off x="7849553" y="3008417"/>
            <a:ext cx="656493" cy="276999"/>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sz="1200" dirty="0">
                <a:solidFill>
                  <a:prstClr val="black"/>
                </a:solidFill>
                <a:latin typeface="Microsoft YaHei" panose="020B0503020204020204" pitchFamily="34" charset="-122"/>
                <a:ea typeface="Microsoft YaHei" panose="020B0503020204020204" pitchFamily="34" charset="-122"/>
              </a:rPr>
              <a:t>2.1X</a:t>
            </a:r>
            <a:endParaRPr lang="zh-CN" altLang="en-US" sz="1200" dirty="0">
              <a:solidFill>
                <a:prstClr val="black"/>
              </a:solidFill>
              <a:latin typeface="Microsoft YaHei" panose="020B0503020204020204" pitchFamily="34" charset="-122"/>
              <a:ea typeface="Microsoft YaHei" panose="020B0503020204020204" pitchFamily="34" charset="-122"/>
            </a:endParaRPr>
          </a:p>
        </p:txBody>
      </p:sp>
      <p:sp>
        <p:nvSpPr>
          <p:cNvPr id="81" name="副标题 1"/>
          <p:cNvSpPr txBox="1">
            <a:spLocks/>
          </p:cNvSpPr>
          <p:nvPr/>
        </p:nvSpPr>
        <p:spPr>
          <a:xfrm>
            <a:off x="522181" y="230495"/>
            <a:ext cx="11032510" cy="501300"/>
          </a:xfrm>
          <a:prstGeom prst="rect">
            <a:avLst/>
          </a:prstGeom>
        </p:spPr>
        <p:txBody>
          <a:bodyPr vert="horz" lIns="0" tIns="0" rIns="0" bIns="0" rtlCol="0" anchor="ctr">
            <a:noAutofit/>
          </a:bodyPr>
          <a:lstStyle>
            <a:lvl1pPr marL="0" indent="0" algn="l" defTabSz="914400" rtl="0" eaLnBrk="1" latinLnBrk="0" hangingPunct="1">
              <a:lnSpc>
                <a:spcPts val="2570"/>
              </a:lnSpc>
              <a:spcBef>
                <a:spcPts val="0"/>
              </a:spcBef>
              <a:buFont typeface="Arial" panose="020B0604020202020204" pitchFamily="34" charset="0"/>
              <a:buNone/>
              <a:defRPr sz="2398" kern="1200" baseline="0">
                <a:solidFill>
                  <a:schemeClr val="tx1"/>
                </a:solidFill>
                <a:latin typeface="Microsoft YaHei" panose="020B0503020204020204" pitchFamily="34" charset="-122"/>
                <a:ea typeface="Microsoft YaHei" panose="020B0503020204020204" pitchFamily="34" charset="-122"/>
                <a:cs typeface="+mn-cs"/>
              </a:defRPr>
            </a:lvl1pPr>
            <a:lvl2pPr marL="445058" indent="0" algn="ctr" defTabSz="914400" rtl="0" eaLnBrk="1" latinLnBrk="0" hangingPunct="1">
              <a:lnSpc>
                <a:spcPct val="90000"/>
              </a:lnSpc>
              <a:spcBef>
                <a:spcPts val="500"/>
              </a:spcBef>
              <a:buFont typeface="Arial" panose="020B0604020202020204" pitchFamily="34" charset="0"/>
              <a:buNone/>
              <a:defRPr sz="1947" kern="1200">
                <a:solidFill>
                  <a:schemeClr val="tx1"/>
                </a:solidFill>
                <a:latin typeface="+mn-lt"/>
                <a:ea typeface="+mn-ea"/>
                <a:cs typeface="+mn-cs"/>
              </a:defRPr>
            </a:lvl2pPr>
            <a:lvl3pPr marL="890114" indent="0" algn="ctr" defTabSz="914400" rtl="0" eaLnBrk="1" latinLnBrk="0" hangingPunct="1">
              <a:lnSpc>
                <a:spcPct val="90000"/>
              </a:lnSpc>
              <a:spcBef>
                <a:spcPts val="500"/>
              </a:spcBef>
              <a:buFont typeface="Arial" panose="020B0604020202020204" pitchFamily="34" charset="0"/>
              <a:buNone/>
              <a:defRPr sz="1752" kern="1200">
                <a:solidFill>
                  <a:schemeClr val="tx1"/>
                </a:solidFill>
                <a:latin typeface="+mn-lt"/>
                <a:ea typeface="+mn-ea"/>
                <a:cs typeface="+mn-cs"/>
              </a:defRPr>
            </a:lvl3pPr>
            <a:lvl4pPr marL="1335172" indent="0" algn="ctr" defTabSz="914400" rtl="0" eaLnBrk="1" latinLnBrk="0" hangingPunct="1">
              <a:lnSpc>
                <a:spcPct val="90000"/>
              </a:lnSpc>
              <a:spcBef>
                <a:spcPts val="500"/>
              </a:spcBef>
              <a:buFont typeface="Arial" panose="020B0604020202020204" pitchFamily="34" charset="0"/>
              <a:buNone/>
              <a:defRPr sz="1559" kern="1200">
                <a:solidFill>
                  <a:schemeClr val="tx1"/>
                </a:solidFill>
                <a:latin typeface="+mn-lt"/>
                <a:ea typeface="+mn-ea"/>
                <a:cs typeface="+mn-cs"/>
              </a:defRPr>
            </a:lvl4pPr>
            <a:lvl5pPr marL="1780229" indent="0" algn="ctr" defTabSz="914400" rtl="0" eaLnBrk="1" latinLnBrk="0" hangingPunct="1">
              <a:lnSpc>
                <a:spcPct val="90000"/>
              </a:lnSpc>
              <a:spcBef>
                <a:spcPts val="500"/>
              </a:spcBef>
              <a:buFont typeface="Arial" panose="020B0604020202020204" pitchFamily="34" charset="0"/>
              <a:buNone/>
              <a:defRPr sz="1559" kern="1200">
                <a:solidFill>
                  <a:schemeClr val="tx1"/>
                </a:solidFill>
                <a:latin typeface="+mn-lt"/>
                <a:ea typeface="+mn-ea"/>
                <a:cs typeface="+mn-cs"/>
              </a:defRPr>
            </a:lvl5pPr>
            <a:lvl6pPr marL="2225286" indent="0" algn="ctr" defTabSz="914400" rtl="0" eaLnBrk="1" latinLnBrk="0" hangingPunct="1">
              <a:lnSpc>
                <a:spcPct val="90000"/>
              </a:lnSpc>
              <a:spcBef>
                <a:spcPts val="500"/>
              </a:spcBef>
              <a:buFont typeface="Arial" panose="020B0604020202020204" pitchFamily="34" charset="0"/>
              <a:buNone/>
              <a:defRPr sz="1559" kern="1200">
                <a:solidFill>
                  <a:schemeClr val="tx1"/>
                </a:solidFill>
                <a:latin typeface="+mn-lt"/>
                <a:ea typeface="+mn-ea"/>
                <a:cs typeface="+mn-cs"/>
              </a:defRPr>
            </a:lvl6pPr>
            <a:lvl7pPr marL="2670343" indent="0" algn="ctr" defTabSz="914400" rtl="0" eaLnBrk="1" latinLnBrk="0" hangingPunct="1">
              <a:lnSpc>
                <a:spcPct val="90000"/>
              </a:lnSpc>
              <a:spcBef>
                <a:spcPts val="500"/>
              </a:spcBef>
              <a:buFont typeface="Arial" panose="020B0604020202020204" pitchFamily="34" charset="0"/>
              <a:buNone/>
              <a:defRPr sz="1559" kern="1200">
                <a:solidFill>
                  <a:schemeClr val="tx1"/>
                </a:solidFill>
                <a:latin typeface="+mn-lt"/>
                <a:ea typeface="+mn-ea"/>
                <a:cs typeface="+mn-cs"/>
              </a:defRPr>
            </a:lvl7pPr>
            <a:lvl8pPr marL="3115402" indent="0" algn="ctr" defTabSz="914400" rtl="0" eaLnBrk="1" latinLnBrk="0" hangingPunct="1">
              <a:lnSpc>
                <a:spcPct val="90000"/>
              </a:lnSpc>
              <a:spcBef>
                <a:spcPts val="500"/>
              </a:spcBef>
              <a:buFont typeface="Arial" panose="020B0604020202020204" pitchFamily="34" charset="0"/>
              <a:buNone/>
              <a:defRPr sz="1559" kern="1200">
                <a:solidFill>
                  <a:schemeClr val="tx1"/>
                </a:solidFill>
                <a:latin typeface="+mn-lt"/>
                <a:ea typeface="+mn-ea"/>
                <a:cs typeface="+mn-cs"/>
              </a:defRPr>
            </a:lvl8pPr>
            <a:lvl9pPr marL="3560457" indent="0" algn="ctr" defTabSz="914400" rtl="0" eaLnBrk="1" latinLnBrk="0" hangingPunct="1">
              <a:lnSpc>
                <a:spcPct val="90000"/>
              </a:lnSpc>
              <a:spcBef>
                <a:spcPts val="500"/>
              </a:spcBef>
              <a:buFont typeface="Arial" panose="020B0604020202020204" pitchFamily="34" charset="0"/>
              <a:buNone/>
              <a:defRPr sz="1559" kern="1200">
                <a:solidFill>
                  <a:schemeClr val="tx1"/>
                </a:solidFill>
                <a:latin typeface="+mn-lt"/>
                <a:ea typeface="+mn-ea"/>
                <a:cs typeface="+mn-cs"/>
              </a:defRPr>
            </a:lvl9pPr>
          </a:lstStyle>
          <a:p>
            <a:pPr>
              <a:defRPr/>
            </a:pP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关键特性</a:t>
            </a:r>
            <a:r>
              <a:rPr lang="en-US" altLang="zh-CN"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6-</a:t>
            </a: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全栈协同加速：最亲和的昇腾执行引擎，发挥极致性能</a:t>
            </a:r>
          </a:p>
        </p:txBody>
      </p:sp>
      <p:grpSp>
        <p:nvGrpSpPr>
          <p:cNvPr id="4" name="组合 3"/>
          <p:cNvGrpSpPr/>
          <p:nvPr/>
        </p:nvGrpSpPr>
        <p:grpSpPr>
          <a:xfrm>
            <a:off x="6810302" y="5715455"/>
            <a:ext cx="1525326" cy="184934"/>
            <a:chOff x="6342014" y="6195010"/>
            <a:chExt cx="1525326" cy="184934"/>
          </a:xfrm>
        </p:grpSpPr>
        <p:sp>
          <p:nvSpPr>
            <p:cNvPr id="30" name="矩形 29"/>
            <p:cNvSpPr/>
            <p:nvPr/>
          </p:nvSpPr>
          <p:spPr>
            <a:xfrm flipH="1">
              <a:off x="6342014" y="6223122"/>
              <a:ext cx="126000" cy="126000"/>
            </a:xfrm>
            <a:prstGeom prst="rect">
              <a:avLst/>
            </a:prstGeom>
            <a:solidFill>
              <a:srgbClr val="1777CA"/>
            </a:solidFill>
            <a:ln w="12700" cap="flat" cmpd="sng" algn="ctr">
              <a:noFill/>
              <a:prstDash val="solid"/>
              <a:miter lim="800000"/>
            </a:ln>
            <a:effectLst/>
          </p:spPr>
          <p:txBody>
            <a:bodyPr rtlCol="0" anchor="ctr"/>
            <a:lstStyle/>
            <a:p>
              <a:pPr algn="ctr" defTabSz="914034"/>
              <a:endPar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31" name="矩形 30"/>
            <p:cNvSpPr/>
            <p:nvPr/>
          </p:nvSpPr>
          <p:spPr>
            <a:xfrm flipH="1">
              <a:off x="7192938" y="6223122"/>
              <a:ext cx="126000" cy="126000"/>
            </a:xfrm>
            <a:prstGeom prst="rect">
              <a:avLst/>
            </a:prstGeom>
            <a:solidFill>
              <a:srgbClr val="0FB7FB"/>
            </a:solidFill>
            <a:ln w="12700" cap="flat" cmpd="sng" algn="ctr">
              <a:noFill/>
              <a:prstDash val="solid"/>
              <a:miter lim="800000"/>
            </a:ln>
            <a:effectLst/>
          </p:spPr>
          <p:txBody>
            <a:bodyPr rtlCol="0" anchor="ctr"/>
            <a:lstStyle/>
            <a:p>
              <a:pPr algn="ctr" defTabSz="914034"/>
              <a:endPar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3" name="矩形 2"/>
            <p:cNvSpPr/>
            <p:nvPr/>
          </p:nvSpPr>
          <p:spPr>
            <a:xfrm>
              <a:off x="6357300" y="6195010"/>
              <a:ext cx="678103" cy="184934"/>
            </a:xfrm>
            <a:prstGeom prst="rect">
              <a:avLst/>
            </a:prstGeom>
            <a:noFill/>
            <a:ln w="12700" cap="flat" cmpd="sng" algn="ctr">
              <a:noFill/>
              <a:prstDash val="solid"/>
              <a:miter lim="800000"/>
            </a:ln>
            <a:effectLst/>
          </p:spPr>
          <p:txBody>
            <a:bodyPr rtlCol="0" anchor="ctr"/>
            <a:lstStyle/>
            <a:p>
              <a:pPr algn="ctr" defTabSz="914034"/>
              <a:r>
                <a:rPr lang="en-US" altLang="zh-CN" sz="11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M+A</a:t>
              </a:r>
              <a:endParaRPr lang="zh-CN" altLang="en-US" sz="11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35" name="矩形 34"/>
            <p:cNvSpPr/>
            <p:nvPr/>
          </p:nvSpPr>
          <p:spPr>
            <a:xfrm>
              <a:off x="7189237" y="6195010"/>
              <a:ext cx="678103" cy="184934"/>
            </a:xfrm>
            <a:prstGeom prst="rect">
              <a:avLst/>
            </a:prstGeom>
            <a:noFill/>
            <a:ln w="12700" cap="flat" cmpd="sng" algn="ctr">
              <a:noFill/>
              <a:prstDash val="solid"/>
              <a:miter lim="800000"/>
            </a:ln>
            <a:effectLst/>
          </p:spPr>
          <p:txBody>
            <a:bodyPr rtlCol="0" anchor="ctr"/>
            <a:lstStyle/>
            <a:p>
              <a:pPr algn="ctr" defTabSz="914034"/>
              <a:r>
                <a:rPr lang="en-US" altLang="zh-CN" sz="11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T+G</a:t>
              </a:r>
              <a:endParaRPr lang="zh-CN" altLang="en-US" sz="11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grpSp>
      <p:grpSp>
        <p:nvGrpSpPr>
          <p:cNvPr id="37" name="组合 36"/>
          <p:cNvGrpSpPr/>
          <p:nvPr/>
        </p:nvGrpSpPr>
        <p:grpSpPr>
          <a:xfrm>
            <a:off x="9718216" y="5758144"/>
            <a:ext cx="1525326" cy="184934"/>
            <a:chOff x="6342014" y="6195010"/>
            <a:chExt cx="1525326" cy="184934"/>
          </a:xfrm>
        </p:grpSpPr>
        <p:sp>
          <p:nvSpPr>
            <p:cNvPr id="38" name="矩形 37"/>
            <p:cNvSpPr/>
            <p:nvPr/>
          </p:nvSpPr>
          <p:spPr>
            <a:xfrm flipH="1">
              <a:off x="6342014" y="6223122"/>
              <a:ext cx="126000" cy="126000"/>
            </a:xfrm>
            <a:prstGeom prst="rect">
              <a:avLst/>
            </a:prstGeom>
            <a:solidFill>
              <a:srgbClr val="1777CA"/>
            </a:solidFill>
            <a:ln w="12700" cap="flat" cmpd="sng" algn="ctr">
              <a:noFill/>
              <a:prstDash val="solid"/>
              <a:miter lim="800000"/>
            </a:ln>
            <a:effectLst/>
          </p:spPr>
          <p:txBody>
            <a:bodyPr rtlCol="0" anchor="ctr"/>
            <a:lstStyle/>
            <a:p>
              <a:pPr algn="ctr" defTabSz="914034"/>
              <a:endPar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39" name="矩形 38"/>
            <p:cNvSpPr/>
            <p:nvPr/>
          </p:nvSpPr>
          <p:spPr>
            <a:xfrm flipH="1">
              <a:off x="7192938" y="6223122"/>
              <a:ext cx="126000" cy="126000"/>
            </a:xfrm>
            <a:prstGeom prst="rect">
              <a:avLst/>
            </a:prstGeom>
            <a:solidFill>
              <a:srgbClr val="0FB7FB"/>
            </a:solidFill>
            <a:ln w="12700" cap="flat" cmpd="sng" algn="ctr">
              <a:noFill/>
              <a:prstDash val="solid"/>
              <a:miter lim="800000"/>
            </a:ln>
            <a:effectLst/>
          </p:spPr>
          <p:txBody>
            <a:bodyPr rtlCol="0" anchor="ctr"/>
            <a:lstStyle/>
            <a:p>
              <a:pPr algn="ctr" defTabSz="914034"/>
              <a:endParaRPr lang="zh-CN" altLang="en-US" sz="12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0" name="矩形 39"/>
            <p:cNvSpPr/>
            <p:nvPr/>
          </p:nvSpPr>
          <p:spPr>
            <a:xfrm>
              <a:off x="6357300" y="6195010"/>
              <a:ext cx="678103" cy="184934"/>
            </a:xfrm>
            <a:prstGeom prst="rect">
              <a:avLst/>
            </a:prstGeom>
            <a:noFill/>
            <a:ln w="12700" cap="flat" cmpd="sng" algn="ctr">
              <a:noFill/>
              <a:prstDash val="solid"/>
              <a:miter lim="800000"/>
            </a:ln>
            <a:effectLst/>
          </p:spPr>
          <p:txBody>
            <a:bodyPr rtlCol="0" anchor="ctr"/>
            <a:lstStyle/>
            <a:p>
              <a:pPr algn="ctr" defTabSz="914034"/>
              <a:r>
                <a:rPr lang="en-US" altLang="zh-CN" sz="11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M+A</a:t>
              </a:r>
              <a:endParaRPr lang="zh-CN" altLang="en-US" sz="11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1" name="矩形 40"/>
            <p:cNvSpPr/>
            <p:nvPr/>
          </p:nvSpPr>
          <p:spPr>
            <a:xfrm>
              <a:off x="7189237" y="6195010"/>
              <a:ext cx="678103" cy="184934"/>
            </a:xfrm>
            <a:prstGeom prst="rect">
              <a:avLst/>
            </a:prstGeom>
            <a:noFill/>
            <a:ln w="12700" cap="flat" cmpd="sng" algn="ctr">
              <a:noFill/>
              <a:prstDash val="solid"/>
              <a:miter lim="800000"/>
            </a:ln>
            <a:effectLst/>
          </p:spPr>
          <p:txBody>
            <a:bodyPr rtlCol="0" anchor="ctr"/>
            <a:lstStyle/>
            <a:p>
              <a:pPr algn="ctr" defTabSz="914034"/>
              <a:r>
                <a:rPr lang="en-US" altLang="zh-CN" sz="11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rPr>
                <a:t>T+G</a:t>
              </a:r>
              <a:endParaRPr lang="zh-CN" altLang="en-US" sz="1100" b="1"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grpSp>
    </p:spTree>
    <p:extLst>
      <p:ext uri="{BB962C8B-B14F-4D97-AF65-F5344CB8AC3E}">
        <p14:creationId xmlns:p14="http://schemas.microsoft.com/office/powerpoint/2010/main" val="228375702"/>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a:extLst>
              <a:ext uri="{FF2B5EF4-FFF2-40B4-BE49-F238E27FC236}">
                <a16:creationId xmlns:a16="http://schemas.microsoft.com/office/drawing/2014/main" id="{F3CB55DF-6A43-4908-A6B0-66C5A7B27E8C}"/>
              </a:ext>
            </a:extLst>
          </p:cNvPr>
          <p:cNvSpPr txBox="1"/>
          <p:nvPr/>
        </p:nvSpPr>
        <p:spPr>
          <a:xfrm>
            <a:off x="349314" y="146879"/>
            <a:ext cx="11761208" cy="523220"/>
          </a:xfrm>
          <a:prstGeom prst="rect">
            <a:avLst/>
          </a:prstGeom>
          <a:noFill/>
        </p:spPr>
        <p:txBody>
          <a:bodyPr wrap="square" rtlCol="0">
            <a:spAutoFit/>
          </a:bodyPr>
          <a:lstStyle/>
          <a:p>
            <a:pPr>
              <a:defRPr/>
            </a:pPr>
            <a:r>
              <a:rPr lang="zh-CN" altLang="en-US" sz="2800" b="1" dirty="0">
                <a:solidFill>
                  <a:prstClr val="black"/>
                </a:solidFill>
                <a:latin typeface="微软雅黑" panose="020B0503020204020204" pitchFamily="34" charset="-122"/>
                <a:ea typeface="微软雅黑" panose="020B0503020204020204" pitchFamily="34" charset="-122"/>
                <a:cs typeface="Huawei Sans" panose="020C0503030203020204" pitchFamily="34" charset="0"/>
              </a:rPr>
              <a:t>业界框架对比：</a:t>
            </a:r>
            <a:r>
              <a:rPr lang="en-US" altLang="zh-CN" sz="2800" b="1" dirty="0">
                <a:solidFill>
                  <a:prstClr val="black"/>
                </a:solidFill>
                <a:latin typeface="微软雅黑" panose="020B0503020204020204" pitchFamily="34" charset="-122"/>
                <a:ea typeface="微软雅黑" panose="020B0503020204020204" pitchFamily="34" charset="-122"/>
                <a:cs typeface="Huawei Sans" panose="020C0503030203020204" pitchFamily="34" charset="0"/>
              </a:rPr>
              <a:t>MindSpore</a:t>
            </a:r>
            <a:r>
              <a:rPr lang="zh-CN" altLang="en-US" sz="2800" b="1" dirty="0">
                <a:solidFill>
                  <a:prstClr val="black"/>
                </a:solidFill>
                <a:latin typeface="微软雅黑" panose="020B0503020204020204" pitchFamily="34" charset="-122"/>
                <a:ea typeface="微软雅黑" panose="020B0503020204020204" pitchFamily="34" charset="-122"/>
                <a:cs typeface="Huawei Sans" panose="020C0503030203020204" pitchFamily="34" charset="0"/>
              </a:rPr>
              <a:t>高级特性及全场景领先，生态完备度正在构建</a:t>
            </a:r>
          </a:p>
        </p:txBody>
      </p:sp>
      <p:sp>
        <p:nvSpPr>
          <p:cNvPr id="34" name="矩形 33"/>
          <p:cNvSpPr/>
          <p:nvPr/>
        </p:nvSpPr>
        <p:spPr>
          <a:xfrm>
            <a:off x="2474523" y="6110437"/>
            <a:ext cx="6818948" cy="307777"/>
          </a:xfrm>
          <a:prstGeom prst="rect">
            <a:avLst/>
          </a:prstGeom>
        </p:spPr>
        <p:txBody>
          <a:bodyPr wrap="square">
            <a:spAutoFit/>
          </a:bodyPr>
          <a:lstStyle/>
          <a:p>
            <a:pPr algn="ctr"/>
            <a:r>
              <a:rPr lang="zh-CN" altLang="en-US" sz="14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4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：具备完整能力</a:t>
            </a:r>
            <a:r>
              <a:rPr lang="zh-CN" altLang="en-US" sz="14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     </a:t>
            </a:r>
            <a:r>
              <a:rPr lang="zh-CN" altLang="en-US" sz="14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╳：不具备该项能力</a:t>
            </a:r>
            <a:r>
              <a:rPr lang="en-US" altLang="zh-CN" sz="14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      =</a:t>
            </a:r>
            <a:r>
              <a:rPr lang="zh-CN" altLang="en-US" sz="14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：具备基本能力</a:t>
            </a:r>
            <a:endParaRPr lang="zh-CN" altLang="en-US" sz="14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aphicFrame>
        <p:nvGraphicFramePr>
          <p:cNvPr id="5" name="表格 4"/>
          <p:cNvGraphicFramePr>
            <a:graphicFrameLocks noGrp="1"/>
          </p:cNvGraphicFramePr>
          <p:nvPr>
            <p:extLst/>
          </p:nvPr>
        </p:nvGraphicFramePr>
        <p:xfrm>
          <a:off x="1022351" y="1199518"/>
          <a:ext cx="10074275" cy="4693281"/>
        </p:xfrm>
        <a:graphic>
          <a:graphicData uri="http://schemas.openxmlformats.org/drawingml/2006/table">
            <a:tbl>
              <a:tblPr firstRow="1" bandRow="1">
                <a:tableStyleId>{21E4AEA4-8DFA-4A89-87EB-49C32662AFE0}</a:tableStyleId>
              </a:tblPr>
              <a:tblGrid>
                <a:gridCol w="720987">
                  <a:extLst>
                    <a:ext uri="{9D8B030D-6E8A-4147-A177-3AD203B41FA5}">
                      <a16:colId xmlns:a16="http://schemas.microsoft.com/office/drawing/2014/main" val="20000"/>
                    </a:ext>
                  </a:extLst>
                </a:gridCol>
                <a:gridCol w="1203062">
                  <a:extLst>
                    <a:ext uri="{9D8B030D-6E8A-4147-A177-3AD203B41FA5}">
                      <a16:colId xmlns:a16="http://schemas.microsoft.com/office/drawing/2014/main" val="20001"/>
                    </a:ext>
                  </a:extLst>
                </a:gridCol>
                <a:gridCol w="1819564">
                  <a:extLst>
                    <a:ext uri="{9D8B030D-6E8A-4147-A177-3AD203B41FA5}">
                      <a16:colId xmlns:a16="http://schemas.microsoft.com/office/drawing/2014/main" val="20002"/>
                    </a:ext>
                  </a:extLst>
                </a:gridCol>
                <a:gridCol w="2032000">
                  <a:extLst>
                    <a:ext uri="{9D8B030D-6E8A-4147-A177-3AD203B41FA5}">
                      <a16:colId xmlns:a16="http://schemas.microsoft.com/office/drawing/2014/main" val="20003"/>
                    </a:ext>
                  </a:extLst>
                </a:gridCol>
                <a:gridCol w="2096654">
                  <a:extLst>
                    <a:ext uri="{9D8B030D-6E8A-4147-A177-3AD203B41FA5}">
                      <a16:colId xmlns:a16="http://schemas.microsoft.com/office/drawing/2014/main" val="20004"/>
                    </a:ext>
                  </a:extLst>
                </a:gridCol>
                <a:gridCol w="2202008">
                  <a:extLst>
                    <a:ext uri="{9D8B030D-6E8A-4147-A177-3AD203B41FA5}">
                      <a16:colId xmlns:a16="http://schemas.microsoft.com/office/drawing/2014/main" val="20005"/>
                    </a:ext>
                  </a:extLst>
                </a:gridCol>
              </a:tblGrid>
              <a:tr h="489354">
                <a:tc gridSpan="2">
                  <a:txBody>
                    <a:bodyPr/>
                    <a:lstStyle/>
                    <a:p>
                      <a:pPr algn="ctr"/>
                      <a:r>
                        <a:rPr lang="zh-CN" altLang="en-US" sz="1400" dirty="0">
                          <a:latin typeface="微软雅黑" panose="020B0503020204020204" pitchFamily="34" charset="-122"/>
                          <a:ea typeface="微软雅黑" panose="020B0503020204020204" pitchFamily="34" charset="-122"/>
                        </a:rPr>
                        <a:t>竞争力</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91380" marR="91380" marT="45690" marB="4569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3F9AFF"/>
                    </a:solidFill>
                  </a:tcPr>
                </a:tc>
                <a:tc hMerge="1">
                  <a:txBody>
                    <a:bodyPr/>
                    <a:lstStyle/>
                    <a:p>
                      <a:endParaRPr lang="zh-CN" altLang="en-US"/>
                    </a:p>
                  </a:txBody>
                  <a:tcPr/>
                </a:tc>
                <a:tc>
                  <a:txBody>
                    <a:bodyPr/>
                    <a:lstStyle/>
                    <a:p>
                      <a:pPr algn="ctr"/>
                      <a:r>
                        <a:rPr lang="en-US" altLang="zh-CN" sz="1400" dirty="0" err="1">
                          <a:latin typeface="微软雅黑" panose="020B0503020204020204" pitchFamily="34" charset="-122"/>
                          <a:ea typeface="微软雅黑" panose="020B0503020204020204" pitchFamily="34" charset="-122"/>
                          <a:cs typeface="Huawei Sans" panose="020C0503030203020204" pitchFamily="34" charset="0"/>
                        </a:rPr>
                        <a:t>TensorFlow</a:t>
                      </a:r>
                      <a:endParaRPr lang="zh-CN" altLang="en-US" sz="1400" dirty="0">
                        <a:solidFill>
                          <a:schemeClr val="tx1"/>
                        </a:solidFill>
                        <a:latin typeface="微软雅黑" panose="020B0503020204020204" pitchFamily="34" charset="-122"/>
                        <a:ea typeface="微软雅黑" panose="020B0503020204020204" pitchFamily="34" charset="-122"/>
                        <a:cs typeface="Huawei Sans" panose="020C0503030203020204" pitchFamily="34" charset="0"/>
                      </a:endParaRPr>
                    </a:p>
                  </a:txBody>
                  <a:tcPr marL="91380" marR="91380" marT="45690" marB="4569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3F9AFF"/>
                    </a:solidFill>
                  </a:tcPr>
                </a:tc>
                <a:tc>
                  <a:txBody>
                    <a:bodyPr/>
                    <a:lstStyle/>
                    <a:p>
                      <a:pPr algn="ctr"/>
                      <a:r>
                        <a:rPr lang="en-US" altLang="zh-CN" sz="1400" dirty="0" err="1">
                          <a:latin typeface="微软雅黑" panose="020B0503020204020204" pitchFamily="34" charset="-122"/>
                          <a:ea typeface="微软雅黑" panose="020B0503020204020204" pitchFamily="34" charset="-122"/>
                          <a:cs typeface="Huawei Sans" panose="020C0503030203020204" pitchFamily="34" charset="0"/>
                        </a:rPr>
                        <a:t>PyTorch</a:t>
                      </a:r>
                      <a:endParaRPr lang="zh-CN" altLang="en-US" sz="1400" dirty="0">
                        <a:solidFill>
                          <a:schemeClr val="tx1"/>
                        </a:solidFill>
                        <a:latin typeface="微软雅黑" panose="020B0503020204020204" pitchFamily="34" charset="-122"/>
                        <a:ea typeface="微软雅黑" panose="020B0503020204020204" pitchFamily="34" charset="-122"/>
                        <a:cs typeface="Huawei Sans" panose="020C0503030203020204" pitchFamily="34" charset="0"/>
                      </a:endParaRPr>
                    </a:p>
                  </a:txBody>
                  <a:tcPr marL="91380" marR="91380" marT="45690" marB="4569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3F9AFF"/>
                    </a:solidFill>
                  </a:tcPr>
                </a:tc>
                <a:tc>
                  <a:txBody>
                    <a:bodyPr/>
                    <a:lstStyle/>
                    <a:p>
                      <a:pPr algn="ctr"/>
                      <a:r>
                        <a:rPr lang="en-US" altLang="zh-CN" sz="1400" dirty="0" err="1">
                          <a:latin typeface="微软雅黑" panose="020B0503020204020204" pitchFamily="34" charset="-122"/>
                          <a:ea typeface="微软雅黑" panose="020B0503020204020204" pitchFamily="34" charset="-122"/>
                          <a:cs typeface="Huawei Sans" panose="020C0503030203020204" pitchFamily="34" charset="0"/>
                        </a:rPr>
                        <a:t>PaddlePaddle</a:t>
                      </a:r>
                      <a:endParaRPr lang="zh-CN" altLang="en-US" sz="1400" dirty="0">
                        <a:solidFill>
                          <a:schemeClr val="tx1"/>
                        </a:solidFill>
                        <a:latin typeface="微软雅黑" panose="020B0503020204020204" pitchFamily="34" charset="-122"/>
                        <a:ea typeface="微软雅黑" panose="020B0503020204020204" pitchFamily="34" charset="-122"/>
                        <a:cs typeface="Huawei Sans" panose="020C0503030203020204" pitchFamily="34" charset="0"/>
                      </a:endParaRPr>
                    </a:p>
                  </a:txBody>
                  <a:tcPr marL="91380" marR="91380" marT="45690" marB="4569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3F9AFF"/>
                    </a:solidFill>
                  </a:tcPr>
                </a:tc>
                <a:tc>
                  <a:txBody>
                    <a:bodyPr/>
                    <a:lstStyle/>
                    <a:p>
                      <a:pPr algn="ctr"/>
                      <a:r>
                        <a:rPr lang="en-US" altLang="zh-CN" sz="1400" dirty="0">
                          <a:solidFill>
                            <a:srgbClr val="FFFF00"/>
                          </a:solidFill>
                          <a:latin typeface="微软雅黑" panose="020B0503020204020204" pitchFamily="34" charset="-122"/>
                          <a:ea typeface="微软雅黑" panose="020B0503020204020204" pitchFamily="34" charset="-122"/>
                          <a:cs typeface="Huawei Sans" panose="020C0503030203020204" pitchFamily="34" charset="0"/>
                        </a:rPr>
                        <a:t>MindSpore</a:t>
                      </a:r>
                      <a:endParaRPr lang="zh-CN" altLang="en-US" sz="1400" dirty="0">
                        <a:solidFill>
                          <a:srgbClr val="FFFF00"/>
                        </a:solidFill>
                        <a:latin typeface="微软雅黑" panose="020B0503020204020204" pitchFamily="34" charset="-122"/>
                        <a:ea typeface="微软雅黑" panose="020B0503020204020204" pitchFamily="34" charset="-122"/>
                        <a:cs typeface="Huawei Sans" panose="020C0503030203020204" pitchFamily="34" charset="0"/>
                      </a:endParaRPr>
                    </a:p>
                  </a:txBody>
                  <a:tcPr marL="91380" marR="91380" marT="45690" marB="4569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3F9AFF"/>
                    </a:solidFill>
                  </a:tcPr>
                </a:tc>
                <a:extLst>
                  <a:ext uri="{0D108BD9-81ED-4DB2-BD59-A6C34878D82A}">
                    <a16:rowId xmlns:a16="http://schemas.microsoft.com/office/drawing/2014/main" val="10000"/>
                  </a:ext>
                </a:extLst>
              </a:tr>
              <a:tr h="396475">
                <a:tc rowSpan="4">
                  <a:txBody>
                    <a:bodyPr/>
                    <a:lstStyle/>
                    <a:p>
                      <a:pPr algn="ctr"/>
                      <a:r>
                        <a:rPr lang="zh-CN" altLang="en-US" sz="1200" b="1" dirty="0">
                          <a:latin typeface="微软雅黑" panose="020B0503020204020204" pitchFamily="34" charset="-122"/>
                          <a:ea typeface="微软雅黑" panose="020B0503020204020204" pitchFamily="34" charset="-122"/>
                        </a:rPr>
                        <a:t>高级</a:t>
                      </a:r>
                      <a:endParaRPr lang="en-US" altLang="zh-CN" sz="1200" b="1" dirty="0">
                        <a:latin typeface="微软雅黑" panose="020B0503020204020204" pitchFamily="34" charset="-122"/>
                        <a:ea typeface="微软雅黑" panose="020B0503020204020204" pitchFamily="34" charset="-122"/>
                      </a:endParaRPr>
                    </a:p>
                    <a:p>
                      <a:pPr algn="ctr"/>
                      <a:r>
                        <a:rPr lang="zh-CN" altLang="en-US" sz="1200" b="1" dirty="0">
                          <a:latin typeface="微软雅黑" panose="020B0503020204020204" pitchFamily="34" charset="-122"/>
                          <a:ea typeface="微软雅黑" panose="020B0503020204020204" pitchFamily="34" charset="-122"/>
                        </a:rPr>
                        <a:t>特性</a:t>
                      </a: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a:r>
                        <a:rPr lang="zh-CN" altLang="en-US" sz="1200" dirty="0">
                          <a:latin typeface="方正兰亭黑简体" panose="02000000000000000000" pitchFamily="2" charset="-122"/>
                          <a:ea typeface="方正兰亭黑简体" panose="02000000000000000000" pitchFamily="2" charset="-122"/>
                        </a:rPr>
                        <a:t>自动并行</a:t>
                      </a:r>
                      <a:endParaRPr lang="zh-CN" altLang="en-US" sz="1200" b="0" dirty="0">
                        <a:latin typeface="方正兰亭黑简体" panose="02000000000000000000" pitchFamily="2" charset="-122"/>
                        <a:ea typeface="方正兰亭黑简体" panose="02000000000000000000" pitchFamily="2" charset="-122"/>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b="0" i="0" kern="1200" dirty="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b="0" i="0" kern="1200" dirty="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b="0" i="0" kern="1200" dirty="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zh-CN" altLang="en-US" sz="1400" b="0" i="0" kern="1200" dirty="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79464">
                <a:tc vMerge="1">
                  <a:txBody>
                    <a:bodyPr/>
                    <a:lstStyle/>
                    <a:p>
                      <a:pPr algn="ctr"/>
                      <a:endParaRPr lang="zh-CN" altLang="en-US" sz="1200" b="0" dirty="0">
                        <a:latin typeface="微软雅黑" pitchFamily="34" charset="-122"/>
                        <a:ea typeface="微软雅黑" pitchFamily="34" charset="-122"/>
                      </a:endParaRPr>
                    </a:p>
                  </a:txBody>
                  <a:tcPr marL="35977" marR="35977" marT="0" marB="0" anchor="ctr">
                    <a:lnR w="12700" cap="flat" cmpd="sng" algn="ctr">
                      <a:solidFill>
                        <a:schemeClr val="bg1"/>
                      </a:solidFill>
                      <a:prstDash val="solid"/>
                      <a:round/>
                      <a:headEnd type="none" w="med" len="med"/>
                      <a:tailEnd type="none" w="med" len="med"/>
                    </a:lnR>
                    <a:solidFill>
                      <a:srgbClr val="DDF2FB"/>
                    </a:solidFill>
                  </a:tcPr>
                </a:tc>
                <a:tc>
                  <a:txBody>
                    <a:bodyPr/>
                    <a:lstStyle/>
                    <a:p>
                      <a:pPr marL="0" marR="0" indent="0" algn="ctr" defTabSz="1088703"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二阶优化</a:t>
                      </a:r>
                      <a:endParaRPr lang="zh-CN" altLang="en-US" sz="1200" b="0" dirty="0">
                        <a:latin typeface="微软雅黑" panose="020B0503020204020204" pitchFamily="34" charset="-122"/>
                        <a:ea typeface="微软雅黑" panose="020B0503020204020204" pitchFamily="34" charset="-122"/>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kern="1200" dirty="0">
                          <a:latin typeface="Huawei Sans" panose="020C0503030203020204" pitchFamily="34" charset="0"/>
                          <a:ea typeface="方正兰亭黑简体" panose="02000000000000000000" pitchFamily="2" charset="-122"/>
                          <a:cs typeface="Huawei Sans" panose="020C0503030203020204" pitchFamily="34" charset="0"/>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b="0" i="0" kern="1200" dirty="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b="0" i="0" kern="1200" dirty="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zh-CN" altLang="en-US" sz="1400" b="0" i="0" kern="1200" dirty="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379464">
                <a:tc vMerge="1">
                  <a:txBody>
                    <a:bodyPr/>
                    <a:lstStyle/>
                    <a:p>
                      <a:pPr algn="ctr"/>
                      <a:endParaRPr lang="zh-CN" altLang="en-US" sz="1200" b="1" dirty="0">
                        <a:latin typeface="微软雅黑" panose="020B0503020204020204" pitchFamily="34" charset="-122"/>
                        <a:ea typeface="微软雅黑" panose="020B0503020204020204" pitchFamily="34" charset="-122"/>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indent="0" algn="ctr" defTabSz="1088703" rtl="0" eaLnBrk="1" fontAlgn="auto" latinLnBrk="0" hangingPunct="1">
                        <a:lnSpc>
                          <a:spcPct val="100000"/>
                        </a:lnSpc>
                        <a:spcBef>
                          <a:spcPts val="0"/>
                        </a:spcBef>
                        <a:spcAft>
                          <a:spcPts val="0"/>
                        </a:spcAft>
                        <a:buClrTx/>
                        <a:buSzTx/>
                        <a:buFontTx/>
                        <a:buNone/>
                        <a:tabLst/>
                        <a:defRPr/>
                      </a:pPr>
                      <a:r>
                        <a:rPr lang="zh-CN" altLang="en-US" sz="1200" b="0" dirty="0">
                          <a:latin typeface="微软雅黑" panose="020B0503020204020204" pitchFamily="34" charset="-122"/>
                          <a:ea typeface="微软雅黑" panose="020B0503020204020204" pitchFamily="34" charset="-122"/>
                        </a:rPr>
                        <a:t>模型小型化</a:t>
                      </a: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kern="1200" dirty="0">
                          <a:latin typeface="Huawei Sans" panose="020C0503030203020204" pitchFamily="34" charset="0"/>
                          <a:ea typeface="方正兰亭黑简体" panose="02000000000000000000" pitchFamily="2" charset="-122"/>
                          <a:cs typeface="Huawei Sans" panose="020C0503030203020204" pitchFamily="34" charset="0"/>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379464">
                <a:tc vMerge="1">
                  <a:txBody>
                    <a:bodyPr/>
                    <a:lstStyle/>
                    <a:p>
                      <a:pPr algn="ctr"/>
                      <a:endParaRPr lang="zh-CN" altLang="en-US" sz="1200" b="1" dirty="0">
                        <a:latin typeface="微软雅黑" panose="020B0503020204020204" pitchFamily="34" charset="-122"/>
                        <a:ea typeface="微软雅黑" panose="020B0503020204020204" pitchFamily="34" charset="-122"/>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indent="0" algn="ctr" defTabSz="1088703" rtl="0" eaLnBrk="1" fontAlgn="auto" latinLnBrk="0" hangingPunct="1">
                        <a:lnSpc>
                          <a:spcPct val="100000"/>
                        </a:lnSpc>
                        <a:spcBef>
                          <a:spcPts val="0"/>
                        </a:spcBef>
                        <a:spcAft>
                          <a:spcPts val="0"/>
                        </a:spcAft>
                        <a:buClrTx/>
                        <a:buSzTx/>
                        <a:buFontTx/>
                        <a:buNone/>
                        <a:tabLst/>
                        <a:defRPr/>
                      </a:pPr>
                      <a:r>
                        <a:rPr lang="zh-CN" altLang="en-US" sz="1200" b="0" dirty="0">
                          <a:latin typeface="微软雅黑" panose="020B0503020204020204" pitchFamily="34" charset="-122"/>
                          <a:ea typeface="微软雅黑" panose="020B0503020204020204" pitchFamily="34" charset="-122"/>
                        </a:rPr>
                        <a:t>联邦学习</a:t>
                      </a: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455220">
                <a:tc rowSpan="4">
                  <a:txBody>
                    <a:bodyPr/>
                    <a:lstStyle/>
                    <a:p>
                      <a:pPr algn="ctr"/>
                      <a:r>
                        <a:rPr lang="zh-CN" altLang="en-US" sz="1200" b="1" dirty="0">
                          <a:latin typeface="微软雅黑" panose="020B0503020204020204" pitchFamily="34" charset="-122"/>
                          <a:ea typeface="微软雅黑" panose="020B0503020204020204" pitchFamily="34" charset="-122"/>
                        </a:rPr>
                        <a:t>完备性</a:t>
                      </a: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1088376" rtl="0" eaLnBrk="1" latinLnBrk="0" hangingPunct="1"/>
                      <a:r>
                        <a:rPr lang="zh-CN" altLang="en-US" sz="1200" kern="1200" dirty="0">
                          <a:latin typeface="微软雅黑" panose="020B0503020204020204" pitchFamily="34" charset="-122"/>
                          <a:ea typeface="微软雅黑" panose="020B0503020204020204" pitchFamily="34" charset="-122"/>
                        </a:rPr>
                        <a:t>端边云全场景</a:t>
                      </a:r>
                      <a:endParaRPr lang="zh-CN" altLang="en-US" sz="1200" b="0" kern="1200" dirty="0">
                        <a:solidFill>
                          <a:schemeClr val="tx1"/>
                        </a:solidFill>
                        <a:latin typeface="微软雅黑" panose="020B0503020204020204" pitchFamily="34" charset="-122"/>
                        <a:ea typeface="微软雅黑" panose="020B0503020204020204" pitchFamily="34" charset="-122"/>
                        <a:cs typeface="+mn-cs"/>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kern="1200" dirty="0">
                          <a:latin typeface="Huawei Sans" panose="020C0503030203020204" pitchFamily="34" charset="0"/>
                          <a:ea typeface="方正兰亭黑简体" panose="02000000000000000000" pitchFamily="2" charset="-122"/>
                          <a:cs typeface="Huawei Sans" panose="020C0503030203020204" pitchFamily="34" charset="0"/>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b="0" i="0" kern="1200" dirty="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b="0" i="0" kern="1200" dirty="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zh-CN" altLang="en-US" sz="1400" b="0" i="0" kern="1200" dirty="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r h="462231">
                <a:tc vMerge="1">
                  <a:txBody>
                    <a:bodyPr/>
                    <a:lstStyle/>
                    <a:p>
                      <a:endParaRPr lang="zh-CN" altLang="en-US"/>
                    </a:p>
                  </a:txBody>
                  <a:tcPr/>
                </a:tc>
                <a:tc>
                  <a:txBody>
                    <a:bodyPr/>
                    <a:lstStyle/>
                    <a:p>
                      <a:pPr algn="ctr"/>
                      <a:r>
                        <a:rPr lang="zh-CN" altLang="en-US" sz="1200" dirty="0">
                          <a:latin typeface="微软雅黑" panose="020B0503020204020204" pitchFamily="34" charset="-122"/>
                          <a:ea typeface="微软雅黑" panose="020B0503020204020204" pitchFamily="34" charset="-122"/>
                        </a:rPr>
                        <a:t>多开发语言</a:t>
                      </a:r>
                      <a:endParaRPr lang="zh-CN" altLang="en-US" sz="1200" b="0" dirty="0">
                        <a:latin typeface="微软雅黑" panose="020B0503020204020204" pitchFamily="34" charset="-122"/>
                        <a:ea typeface="微软雅黑" panose="020B0503020204020204" pitchFamily="34" charset="-122"/>
                      </a:endParaRPr>
                    </a:p>
                  </a:txBody>
                  <a:tcPr marL="91380" marR="913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zh-CN" altLang="en-US" sz="1400" b="0" i="0" kern="1200" dirty="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b="0" i="0" kern="1200" dirty="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kern="1200" dirty="0">
                          <a:latin typeface="Huawei Sans" panose="020C0503030203020204" pitchFamily="34" charset="0"/>
                          <a:ea typeface="方正兰亭黑简体" panose="02000000000000000000" pitchFamily="2" charset="-122"/>
                          <a:cs typeface="Huawei Sans" panose="020C0503030203020204" pitchFamily="34" charset="0"/>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kern="1200" dirty="0">
                          <a:latin typeface="Huawei Sans" panose="020C0503030203020204" pitchFamily="34" charset="0"/>
                          <a:ea typeface="方正兰亭黑简体" panose="02000000000000000000" pitchFamily="2" charset="-122"/>
                          <a:cs typeface="Huawei Sans" panose="020C0503030203020204" pitchFamily="34" charset="0"/>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6"/>
                  </a:ext>
                </a:extLst>
              </a:tr>
              <a:tr h="450066">
                <a:tc vMerge="1">
                  <a:txBody>
                    <a:bodyPr/>
                    <a:lstStyle/>
                    <a:p>
                      <a:endParaRPr lang="zh-CN" altLang="en-US"/>
                    </a:p>
                  </a:txBody>
                  <a:tcPr/>
                </a:tc>
                <a:tc>
                  <a:txBody>
                    <a:bodyPr/>
                    <a:lstStyle/>
                    <a:p>
                      <a:pPr marL="0" marR="0" indent="0" algn="ctr" defTabSz="1088703"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算子齐备</a:t>
                      </a:r>
                    </a:p>
                  </a:txBody>
                  <a:tcPr marL="91380" marR="913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dk1"/>
                          </a:solidFill>
                          <a:effectLst/>
                          <a:latin typeface="+mn-lt"/>
                          <a:ea typeface="+mn-ea"/>
                          <a:cs typeface="+mn-cs"/>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b="1" kern="1200" dirty="0">
                          <a:latin typeface="Huawei Sans" panose="020C0503030203020204" pitchFamily="34" charset="0"/>
                          <a:ea typeface="方正兰亭黑简体" panose="02000000000000000000" pitchFamily="2" charset="-122"/>
                          <a:cs typeface="Huawei Sans" panose="020C0503030203020204" pitchFamily="34" charset="0"/>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400" b="1" kern="1200" dirty="0">
                          <a:latin typeface="Huawei Sans" panose="020C0503030203020204" pitchFamily="34" charset="0"/>
                          <a:ea typeface="方正兰亭黑简体" panose="02000000000000000000" pitchFamily="2" charset="-122"/>
                          <a:cs typeface="Huawei Sans" panose="020C0503030203020204" pitchFamily="34" charset="0"/>
                        </a:rPr>
                        <a:t>=</a:t>
                      </a:r>
                      <a:endParaRPr lang="zh-CN" altLang="en-US" sz="1400" b="1" kern="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7"/>
                  </a:ext>
                </a:extLst>
              </a:tr>
              <a:tr h="450067">
                <a:tc vMerge="1">
                  <a:txBody>
                    <a:bodyPr/>
                    <a:lstStyle/>
                    <a:p>
                      <a:endParaRPr lang="zh-CN" altLang="en-US"/>
                    </a:p>
                  </a:txBody>
                  <a:tcPr/>
                </a:tc>
                <a:tc>
                  <a:txBody>
                    <a:bodyPr/>
                    <a:lstStyle/>
                    <a:p>
                      <a:pPr marL="0" marR="0" indent="0" algn="ctr" defTabSz="1088703"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安全</a:t>
                      </a:r>
                    </a:p>
                  </a:txBody>
                  <a:tcPr marL="91380" marR="913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dk1"/>
                          </a:solidFill>
                          <a:effectLst/>
                          <a:latin typeface="+mn-lt"/>
                          <a:ea typeface="+mn-ea"/>
                          <a:cs typeface="+mn-cs"/>
                        </a:rPr>
                        <a:t>√</a:t>
                      </a: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8"/>
                  </a:ext>
                </a:extLst>
              </a:tr>
              <a:tr h="413574">
                <a:tc rowSpan="2">
                  <a:txBody>
                    <a:bodyPr/>
                    <a:lstStyle/>
                    <a:p>
                      <a:pPr algn="ctr"/>
                      <a:r>
                        <a:rPr lang="zh-CN" altLang="en-US" sz="1200" b="1" dirty="0">
                          <a:latin typeface="微软雅黑" panose="020B0503020204020204" pitchFamily="34" charset="-122"/>
                          <a:ea typeface="微软雅黑" panose="020B0503020204020204" pitchFamily="34" charset="-122"/>
                        </a:rPr>
                        <a:t>生态</a:t>
                      </a:r>
                    </a:p>
                  </a:txBody>
                  <a:tcPr marL="91380" marR="913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indent="0" algn="ctr" defTabSz="1088703"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微软雅黑" panose="020B0503020204020204" pitchFamily="34" charset="-122"/>
                          <a:ea typeface="微软雅黑" panose="020B0503020204020204" pitchFamily="34" charset="-122"/>
                          <a:cs typeface="+mn-cs"/>
                        </a:rPr>
                        <a:t>Model Zoo</a:t>
                      </a:r>
                      <a:endParaRPr lang="zh-CN" altLang="en-US" sz="1200" b="0" kern="1200" dirty="0">
                        <a:solidFill>
                          <a:schemeClr val="dk1"/>
                        </a:solidFill>
                        <a:latin typeface="微软雅黑" panose="020B0503020204020204" pitchFamily="34" charset="-122"/>
                        <a:ea typeface="微软雅黑" panose="020B0503020204020204" pitchFamily="34" charset="-122"/>
                        <a:cs typeface="+mn-cs"/>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dk1"/>
                          </a:solidFill>
                          <a:effectLst/>
                          <a:latin typeface="+mn-lt"/>
                          <a:ea typeface="+mn-ea"/>
                          <a:cs typeface="+mn-cs"/>
                        </a:rPr>
                        <a:t>√</a:t>
                      </a: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dk1"/>
                          </a:solidFill>
                          <a:effectLst/>
                          <a:latin typeface="+mn-lt"/>
                          <a:ea typeface="+mn-ea"/>
                          <a:cs typeface="+mn-cs"/>
                        </a:rPr>
                        <a:t>√</a:t>
                      </a: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dk1"/>
                          </a:solidFill>
                          <a:effectLst/>
                          <a:latin typeface="+mn-lt"/>
                          <a:ea typeface="+mn-ea"/>
                          <a:cs typeface="+mn-cs"/>
                        </a:rPr>
                        <a:t>√</a:t>
                      </a: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9"/>
                  </a:ext>
                </a:extLst>
              </a:tr>
              <a:tr h="437902">
                <a:tc vMerge="1">
                  <a:txBody>
                    <a:bodyPr/>
                    <a:lstStyle/>
                    <a:p>
                      <a:endParaRPr lang="zh-CN" altLang="en-US"/>
                    </a:p>
                  </a:txBody>
                  <a:tcPr/>
                </a:tc>
                <a:tc>
                  <a:txBody>
                    <a:bodyPr/>
                    <a:lstStyle/>
                    <a:p>
                      <a:pPr marL="0" marR="0" indent="0" algn="ctr" defTabSz="1088703"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dk1"/>
                          </a:solidFill>
                          <a:latin typeface="微软雅黑" panose="020B0503020204020204" pitchFamily="34" charset="-122"/>
                          <a:ea typeface="微软雅黑" panose="020B0503020204020204" pitchFamily="34" charset="-122"/>
                          <a:cs typeface="+mn-cs"/>
                        </a:rPr>
                        <a:t>预训练模型</a:t>
                      </a:r>
                    </a:p>
                  </a:txBody>
                  <a:tcPr marL="91380" marR="913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dk1"/>
                          </a:solidFill>
                          <a:effectLst/>
                          <a:latin typeface="+mn-lt"/>
                          <a:ea typeface="+mn-ea"/>
                          <a:cs typeface="+mn-cs"/>
                        </a:rPr>
                        <a:t>√</a:t>
                      </a: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dk1"/>
                          </a:solidFill>
                          <a:effectLst/>
                          <a:latin typeface="+mn-lt"/>
                          <a:ea typeface="+mn-ea"/>
                          <a:cs typeface="+mn-cs"/>
                        </a:rPr>
                        <a:t>√</a:t>
                      </a:r>
                    </a:p>
                  </a:txBody>
                  <a:tcPr marL="35977" marR="35977"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marL="91380" marR="913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0"/>
                  </a:ext>
                </a:extLst>
              </a:tr>
            </a:tbl>
          </a:graphicData>
        </a:graphic>
      </p:graphicFrame>
      <p:sp>
        <p:nvSpPr>
          <p:cNvPr id="2" name="灯片编号占位符 1"/>
          <p:cNvSpPr>
            <a:spLocks noGrp="1"/>
          </p:cNvSpPr>
          <p:nvPr>
            <p:ph type="sldNum" sz="quarter" idx="12"/>
          </p:nvPr>
        </p:nvSpPr>
        <p:spPr>
          <a:xfrm>
            <a:off x="802151" y="6356349"/>
            <a:ext cx="2743200" cy="365125"/>
          </a:xfrm>
        </p:spPr>
        <p:txBody>
          <a:bodyPr/>
          <a:lstStyle/>
          <a:p>
            <a:pPr algn="l"/>
            <a:fld id="{121F91D6-B666-4B05-8BB0-A162590E5748}" type="slidenum">
              <a:rPr lang="zh-CN" altLang="en-US" smtClean="0"/>
              <a:pPr algn="l"/>
              <a:t>21</a:t>
            </a:fld>
            <a:endParaRPr lang="zh-CN" altLang="en-US" dirty="0"/>
          </a:p>
        </p:txBody>
      </p:sp>
    </p:spTree>
    <p:extLst>
      <p:ext uri="{BB962C8B-B14F-4D97-AF65-F5344CB8AC3E}">
        <p14:creationId xmlns:p14="http://schemas.microsoft.com/office/powerpoint/2010/main" val="236924480"/>
      </p:ext>
    </p:extLst>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custDataLst>
              <p:tags r:id="rId2"/>
            </p:custDataLst>
          </p:nvPr>
        </p:nvSpPr>
        <p:spPr bwMode="auto">
          <a:xfrm>
            <a:off x="6002338" y="0"/>
            <a:ext cx="71755" cy="6858000"/>
          </a:xfrm>
          <a:prstGeom prst="rect">
            <a:avLst/>
          </a:prstGeom>
          <a:solidFill>
            <a:srgbClr val="75B7FF"/>
          </a:solidFill>
          <a:ln w="19050">
            <a:noFill/>
            <a:round/>
          </a:ln>
        </p:spPr>
        <p:txBody>
          <a:bodyPr anchor="ctr"/>
          <a:lstStyle/>
          <a:p>
            <a:pPr algn="ctr">
              <a:lnSpc>
                <a:spcPct val="120000"/>
              </a:lnSpc>
            </a:pPr>
            <a:endParaRPr>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endParaRPr>
          </a:p>
        </p:txBody>
      </p:sp>
      <p:sp>
        <p:nvSpPr>
          <p:cNvPr id="37" name="椭圆 36"/>
          <p:cNvSpPr/>
          <p:nvPr>
            <p:custDataLst>
              <p:tags r:id="rId3"/>
            </p:custDataLst>
          </p:nvPr>
        </p:nvSpPr>
        <p:spPr bwMode="auto">
          <a:xfrm>
            <a:off x="5703888" y="3825705"/>
            <a:ext cx="635000" cy="635000"/>
          </a:xfrm>
          <a:prstGeom prst="ellipse">
            <a:avLst/>
          </a:prstGeom>
          <a:solidFill>
            <a:srgbClr val="0070C0"/>
          </a:solidFill>
          <a:ln w="57150">
            <a:noFill/>
            <a:round/>
          </a:ln>
        </p:spPr>
        <p:txBody>
          <a:bodyPr rot="0" spcFirstLastPara="0" vert="horz" wrap="square" lIns="91440" tIns="46800" rIns="91440" bIns="46800" anchor="ctr" anchorCtr="1" forceAA="0" compatLnSpc="1">
            <a:normAutofit/>
          </a:bodyPr>
          <a:lstStyle/>
          <a:p>
            <a:pPr algn="ctr">
              <a:lnSpc>
                <a:spcPct val="140000"/>
              </a:lnSpc>
            </a:pPr>
            <a:r>
              <a:rPr lang="en-US" altLang="zh-CN" sz="14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rPr>
              <a:t>03</a:t>
            </a:r>
          </a:p>
        </p:txBody>
      </p:sp>
      <p:sp>
        <p:nvSpPr>
          <p:cNvPr id="35" name="椭圆 34"/>
          <p:cNvSpPr/>
          <p:nvPr>
            <p:custDataLst>
              <p:tags r:id="rId4"/>
            </p:custDataLst>
          </p:nvPr>
        </p:nvSpPr>
        <p:spPr bwMode="auto">
          <a:xfrm>
            <a:off x="5704523" y="2514430"/>
            <a:ext cx="635000" cy="635000"/>
          </a:xfrm>
          <a:prstGeom prst="ellipse">
            <a:avLst/>
          </a:prstGeom>
          <a:solidFill>
            <a:srgbClr val="3F9AFF"/>
          </a:solidFill>
          <a:ln w="57150">
            <a:noFill/>
            <a:round/>
          </a:ln>
        </p:spPr>
        <p:txBody>
          <a:bodyPr rot="0" spcFirstLastPara="0" vert="horz" wrap="square" lIns="91440" tIns="46800" rIns="91440" bIns="46800" anchor="ctr" anchorCtr="1" forceAA="0" compatLnSpc="1">
            <a:normAutofit/>
          </a:bodyPr>
          <a:lstStyle/>
          <a:p>
            <a:pPr algn="ctr">
              <a:lnSpc>
                <a:spcPct val="140000"/>
              </a:lnSpc>
            </a:pPr>
            <a:r>
              <a:rPr lang="en-US" altLang="zh-CN" sz="14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rPr>
              <a:t>02</a:t>
            </a:r>
          </a:p>
        </p:txBody>
      </p:sp>
      <p:sp>
        <p:nvSpPr>
          <p:cNvPr id="34" name="椭圆 33"/>
          <p:cNvSpPr/>
          <p:nvPr>
            <p:custDataLst>
              <p:tags r:id="rId5"/>
            </p:custDataLst>
          </p:nvPr>
        </p:nvSpPr>
        <p:spPr bwMode="auto">
          <a:xfrm>
            <a:off x="5703888" y="1237905"/>
            <a:ext cx="635000" cy="635000"/>
          </a:xfrm>
          <a:prstGeom prst="ellipse">
            <a:avLst/>
          </a:prstGeom>
          <a:solidFill>
            <a:srgbClr val="3F9AFF"/>
          </a:solidFill>
          <a:ln w="57150">
            <a:noFill/>
            <a:round/>
          </a:ln>
        </p:spPr>
        <p:txBody>
          <a:bodyPr rot="0" spcFirstLastPara="0" vert="horz" wrap="square" lIns="91440" tIns="46800" rIns="91440" bIns="46800" anchor="ctr" anchorCtr="1" forceAA="0" compatLnSpc="1">
            <a:normAutofit/>
          </a:bodyPr>
          <a:lstStyle/>
          <a:p>
            <a:pPr algn="ctr"/>
            <a:r>
              <a:rPr lang="en-US" altLang="zh-CN" sz="14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rPr>
              <a:t>01</a:t>
            </a:r>
          </a:p>
        </p:txBody>
      </p:sp>
      <p:sp>
        <p:nvSpPr>
          <p:cNvPr id="17" name="文本框 16"/>
          <p:cNvSpPr txBox="1"/>
          <p:nvPr/>
        </p:nvSpPr>
        <p:spPr>
          <a:xfrm>
            <a:off x="249079" y="290351"/>
            <a:ext cx="3043555" cy="1014730"/>
          </a:xfrm>
          <a:prstGeom prst="rect">
            <a:avLst/>
          </a:prstGeom>
          <a:noFill/>
        </p:spPr>
        <p:txBody>
          <a:bodyPr wrap="square" rtlCol="0">
            <a:spAutoFit/>
          </a:bodyPr>
          <a:lstStyle/>
          <a:p>
            <a:r>
              <a:rPr lang="zh-CN" altLang="en-US" sz="6000" dirty="0">
                <a:solidFill>
                  <a:srgbClr val="75B7FF"/>
                </a:solidFill>
                <a:latin typeface="Huawei Sans" panose="020C0503030203020204" pitchFamily="34" charset="0"/>
                <a:ea typeface="微软雅黑" panose="020B0503020204020204" pitchFamily="34" charset="-122"/>
                <a:cs typeface="Huawei Sans" panose="020C0503030203020204" pitchFamily="34" charset="0"/>
              </a:rPr>
              <a:t>目录</a:t>
            </a:r>
          </a:p>
        </p:txBody>
      </p:sp>
      <p:sp>
        <p:nvSpPr>
          <p:cNvPr id="18" name="文本框 17"/>
          <p:cNvSpPr txBox="1"/>
          <p:nvPr/>
        </p:nvSpPr>
        <p:spPr>
          <a:xfrm>
            <a:off x="307542" y="1194157"/>
            <a:ext cx="1785620" cy="521970"/>
          </a:xfrm>
          <a:prstGeom prst="rect">
            <a:avLst/>
          </a:prstGeom>
          <a:noFill/>
        </p:spPr>
        <p:txBody>
          <a:bodyPr wrap="square" rtlCol="0">
            <a:spAutoFit/>
          </a:bodyPr>
          <a:lstStyle/>
          <a:p>
            <a:r>
              <a:rPr lang="en-US" altLang="zh-CN" sz="2800" dirty="0">
                <a:solidFill>
                  <a:srgbClr val="75B7FF"/>
                </a:solidFill>
                <a:latin typeface="Huawei Sans" panose="020C0503030203020204" pitchFamily="34" charset="0"/>
                <a:ea typeface="微软雅黑" panose="020B0503020204020204" pitchFamily="34" charset="-122"/>
                <a:cs typeface="Huawei Sans" panose="020C0503030203020204" pitchFamily="34" charset="0"/>
              </a:rPr>
              <a:t>contents</a:t>
            </a:r>
          </a:p>
        </p:txBody>
      </p:sp>
      <p:sp>
        <p:nvSpPr>
          <p:cNvPr id="2" name="椭圆 1"/>
          <p:cNvSpPr/>
          <p:nvPr/>
        </p:nvSpPr>
        <p:spPr>
          <a:xfrm>
            <a:off x="2598606" y="2660443"/>
            <a:ext cx="301625" cy="301625"/>
          </a:xfrm>
          <a:prstGeom prst="ellipse">
            <a:avLst/>
          </a:prstGeom>
          <a:solidFill>
            <a:srgbClr val="3F9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3" name="直接连接符 2"/>
          <p:cNvCxnSpPr/>
          <p:nvPr/>
        </p:nvCxnSpPr>
        <p:spPr>
          <a:xfrm>
            <a:off x="2881181" y="2810938"/>
            <a:ext cx="2770505" cy="0"/>
          </a:xfrm>
          <a:prstGeom prst="line">
            <a:avLst/>
          </a:prstGeom>
          <a:ln>
            <a:solidFill>
              <a:srgbClr val="3F9AFF"/>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9164320" y="1405055"/>
            <a:ext cx="301625" cy="301625"/>
          </a:xfrm>
          <a:prstGeom prst="ellipse">
            <a:avLst/>
          </a:prstGeom>
          <a:solidFill>
            <a:srgbClr val="3F9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21" name="直接连接符 20"/>
          <p:cNvCxnSpPr/>
          <p:nvPr/>
        </p:nvCxnSpPr>
        <p:spPr>
          <a:xfrm>
            <a:off x="6393815" y="1556067"/>
            <a:ext cx="2770505" cy="0"/>
          </a:xfrm>
          <a:prstGeom prst="line">
            <a:avLst/>
          </a:prstGeom>
          <a:ln>
            <a:solidFill>
              <a:srgbClr val="3F9AFF"/>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2585145" y="5201299"/>
            <a:ext cx="301625" cy="301625"/>
          </a:xfrm>
          <a:prstGeom prst="ellipse">
            <a:avLst/>
          </a:prstGeom>
          <a:solidFill>
            <a:srgbClr val="75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26" name="直接连接符 25"/>
          <p:cNvCxnSpPr/>
          <p:nvPr/>
        </p:nvCxnSpPr>
        <p:spPr>
          <a:xfrm>
            <a:off x="2878764" y="5353064"/>
            <a:ext cx="2770505" cy="0"/>
          </a:xfrm>
          <a:prstGeom prst="line">
            <a:avLst/>
          </a:prstGeom>
          <a:ln>
            <a:solidFill>
              <a:srgbClr val="75B7FF"/>
            </a:soli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5650230" y="1183930"/>
            <a:ext cx="742315" cy="744220"/>
          </a:xfrm>
          <a:prstGeom prst="ellipse">
            <a:avLst/>
          </a:prstGeom>
          <a:noFill/>
          <a:ln>
            <a:solidFill>
              <a:srgbClr val="3F9AFF"/>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3" name="椭圆 42"/>
          <p:cNvSpPr/>
          <p:nvPr/>
        </p:nvSpPr>
        <p:spPr>
          <a:xfrm>
            <a:off x="5652770" y="2459820"/>
            <a:ext cx="742315" cy="744220"/>
          </a:xfrm>
          <a:prstGeom prst="ellipse">
            <a:avLst/>
          </a:prstGeom>
          <a:noFill/>
          <a:ln>
            <a:solidFill>
              <a:srgbClr val="3F9AFF"/>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5" name="椭圆 44"/>
          <p:cNvSpPr/>
          <p:nvPr/>
        </p:nvSpPr>
        <p:spPr>
          <a:xfrm>
            <a:off x="5652135" y="3769190"/>
            <a:ext cx="742315" cy="744220"/>
          </a:xfrm>
          <a:prstGeom prst="ellipse">
            <a:avLst/>
          </a:prstGeom>
          <a:noFill/>
          <a:ln>
            <a:solidFill>
              <a:srgbClr val="0070C0"/>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 name="文本框 3"/>
          <p:cNvSpPr txBox="1"/>
          <p:nvPr/>
        </p:nvSpPr>
        <p:spPr>
          <a:xfrm>
            <a:off x="6631941" y="1186536"/>
            <a:ext cx="2286000" cy="369332"/>
          </a:xfrm>
          <a:prstGeom prst="rect">
            <a:avLst/>
          </a:prstGeom>
          <a:noFill/>
        </p:spPr>
        <p:txBody>
          <a:bodyPr wrap="square" rtlCol="0">
            <a:spAutoFit/>
          </a:bodyPr>
          <a:lstStyle/>
          <a:p>
            <a:pPr algn="ctr"/>
            <a:r>
              <a:rPr lang="zh-CN" altLang="en-US" b="1" spc="600" dirty="0">
                <a:latin typeface="Huawei Sans" panose="020C0503030203020204" pitchFamily="34" charset="0"/>
                <a:ea typeface="微软雅黑" panose="020B0503020204020204" pitchFamily="34" charset="-122"/>
                <a:cs typeface="Huawei Sans" panose="020C0503030203020204" pitchFamily="34" charset="0"/>
              </a:rPr>
              <a:t>开源框架介绍</a:t>
            </a:r>
          </a:p>
        </p:txBody>
      </p:sp>
      <p:sp>
        <p:nvSpPr>
          <p:cNvPr id="38" name="文本框 37"/>
          <p:cNvSpPr txBox="1"/>
          <p:nvPr/>
        </p:nvSpPr>
        <p:spPr>
          <a:xfrm>
            <a:off x="2968280" y="2441499"/>
            <a:ext cx="2594320" cy="369332"/>
          </a:xfrm>
          <a:prstGeom prst="rect">
            <a:avLst/>
          </a:prstGeom>
          <a:noFill/>
        </p:spPr>
        <p:txBody>
          <a:bodyPr wrap="square" rtlCol="0">
            <a:spAutoFit/>
          </a:bodyPr>
          <a:lstStyle/>
          <a:p>
            <a:pPr algn="ctr"/>
            <a:r>
              <a:rPr lang="zh-CN" altLang="en-US" b="1" spc="600" dirty="0">
                <a:latin typeface="Huawei Sans" panose="020C0503030203020204" pitchFamily="34" charset="0"/>
                <a:ea typeface="微软雅黑" panose="020B0503020204020204" pitchFamily="34" charset="-122"/>
                <a:cs typeface="Huawei Sans" panose="020C0503030203020204" pitchFamily="34" charset="0"/>
              </a:rPr>
              <a:t>关键特性</a:t>
            </a:r>
            <a:endParaRPr lang="en-US" altLang="zh-CN" b="1" spc="600" dirty="0">
              <a:latin typeface="Huawei Sans" panose="020C0503030203020204" pitchFamily="34" charset="0"/>
              <a:ea typeface="微软雅黑" panose="020B0503020204020204" pitchFamily="34" charset="-122"/>
              <a:cs typeface="Huawei Sans" panose="020C0503030203020204" pitchFamily="34" charset="0"/>
            </a:endParaRPr>
          </a:p>
        </p:txBody>
      </p:sp>
      <p:sp>
        <p:nvSpPr>
          <p:cNvPr id="40" name="文本框 39"/>
          <p:cNvSpPr txBox="1"/>
          <p:nvPr/>
        </p:nvSpPr>
        <p:spPr>
          <a:xfrm>
            <a:off x="3090494" y="4983732"/>
            <a:ext cx="2286000" cy="369332"/>
          </a:xfrm>
          <a:prstGeom prst="rect">
            <a:avLst/>
          </a:prstGeom>
          <a:noFill/>
        </p:spPr>
        <p:txBody>
          <a:bodyPr wrap="square" rtlCol="0">
            <a:spAutoFit/>
          </a:bodyPr>
          <a:lstStyle/>
          <a:p>
            <a:pPr algn="ctr"/>
            <a:r>
              <a:rPr lang="zh-CN" altLang="en-US" b="1" spc="600" dirty="0">
                <a:solidFill>
                  <a:srgbClr val="000000"/>
                </a:solidFill>
                <a:latin typeface="Huawei Sans" panose="020C0503030203020204" pitchFamily="34" charset="0"/>
                <a:ea typeface="微软雅黑" panose="020B0503020204020204" pitchFamily="34" charset="-122"/>
                <a:cs typeface="Huawei Sans" panose="020C0503030203020204" pitchFamily="34" charset="0"/>
              </a:rPr>
              <a:t>社区发展</a:t>
            </a:r>
          </a:p>
        </p:txBody>
      </p:sp>
      <p:sp>
        <p:nvSpPr>
          <p:cNvPr id="47" name="椭圆 46"/>
          <p:cNvSpPr/>
          <p:nvPr>
            <p:custDataLst>
              <p:tags r:id="rId6"/>
            </p:custDataLst>
          </p:nvPr>
        </p:nvSpPr>
        <p:spPr bwMode="auto">
          <a:xfrm>
            <a:off x="5711525" y="5042787"/>
            <a:ext cx="635000" cy="635000"/>
          </a:xfrm>
          <a:prstGeom prst="ellipse">
            <a:avLst/>
          </a:prstGeom>
          <a:solidFill>
            <a:srgbClr val="75B7FF"/>
          </a:solidFill>
          <a:ln w="57150">
            <a:noFill/>
            <a:round/>
          </a:ln>
        </p:spPr>
        <p:txBody>
          <a:bodyPr rot="0" spcFirstLastPara="0" vert="horz" wrap="square" lIns="91440" tIns="46800" rIns="91440" bIns="46800" anchor="ctr" anchorCtr="1" forceAA="0" compatLnSpc="1">
            <a:normAutofit/>
          </a:bodyPr>
          <a:lstStyle/>
          <a:p>
            <a:pPr algn="ctr">
              <a:lnSpc>
                <a:spcPct val="140000"/>
              </a:lnSpc>
            </a:pPr>
            <a:r>
              <a:rPr lang="en-US" altLang="zh-CN" sz="14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rPr>
              <a:t>04</a:t>
            </a:r>
          </a:p>
        </p:txBody>
      </p:sp>
      <p:sp>
        <p:nvSpPr>
          <p:cNvPr id="52" name="椭圆 51"/>
          <p:cNvSpPr/>
          <p:nvPr/>
        </p:nvSpPr>
        <p:spPr>
          <a:xfrm>
            <a:off x="5659755" y="4983732"/>
            <a:ext cx="742315" cy="744220"/>
          </a:xfrm>
          <a:prstGeom prst="ellipse">
            <a:avLst/>
          </a:prstGeom>
          <a:noFill/>
          <a:ln>
            <a:solidFill>
              <a:srgbClr val="75B7FF"/>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8" name="椭圆 57"/>
          <p:cNvSpPr/>
          <p:nvPr/>
        </p:nvSpPr>
        <p:spPr>
          <a:xfrm>
            <a:off x="9162415" y="3979873"/>
            <a:ext cx="301625" cy="3016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59" name="直接连接符 58"/>
          <p:cNvCxnSpPr/>
          <p:nvPr/>
        </p:nvCxnSpPr>
        <p:spPr>
          <a:xfrm>
            <a:off x="6391910" y="4139893"/>
            <a:ext cx="277050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6625907" y="3770561"/>
            <a:ext cx="2286000" cy="369332"/>
          </a:xfrm>
          <a:prstGeom prst="rect">
            <a:avLst/>
          </a:prstGeom>
          <a:noFill/>
        </p:spPr>
        <p:txBody>
          <a:bodyPr wrap="square" rtlCol="0">
            <a:spAutoFit/>
          </a:bodyPr>
          <a:lstStyle/>
          <a:p>
            <a:pPr algn="ctr"/>
            <a:r>
              <a:rPr lang="zh-CN" altLang="en-US" b="1" spc="600"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应用案例</a:t>
            </a:r>
          </a:p>
        </p:txBody>
      </p:sp>
      <p:sp>
        <p:nvSpPr>
          <p:cNvPr id="10" name="灯片编号占位符 9"/>
          <p:cNvSpPr>
            <a:spLocks noGrp="1"/>
          </p:cNvSpPr>
          <p:nvPr>
            <p:ph type="sldNum" sz="quarter" idx="12"/>
          </p:nvPr>
        </p:nvSpPr>
        <p:spPr>
          <a:xfrm>
            <a:off x="852134" y="6314400"/>
            <a:ext cx="2700000" cy="316800"/>
          </a:xfrm>
        </p:spPr>
        <p:txBody>
          <a:bodyPr/>
          <a:lstStyle/>
          <a:p>
            <a:fld id="{49AE70B2-8BF9-45C0-BB95-33D1B9D3A854}" type="slidenum">
              <a:rPr lang="zh-CN" altLang="en-US" smtClean="0"/>
              <a:t>22</a:t>
            </a:fld>
            <a:endParaRPr lang="zh-CN" altLang="en-US" dirty="0"/>
          </a:p>
        </p:txBody>
      </p:sp>
    </p:spTree>
    <p:custDataLst>
      <p:tags r:id="rId1"/>
    </p:custDataLst>
    <p:extLst>
      <p:ext uri="{BB962C8B-B14F-4D97-AF65-F5344CB8AC3E}">
        <p14:creationId xmlns:p14="http://schemas.microsoft.com/office/powerpoint/2010/main" val="1296692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a:extLst>
              <a:ext uri="{FF2B5EF4-FFF2-40B4-BE49-F238E27FC236}">
                <a16:creationId xmlns:a16="http://schemas.microsoft.com/office/drawing/2014/main" id="{F3CB55DF-6A43-4908-A6B0-66C5A7B27E8C}"/>
              </a:ext>
            </a:extLst>
          </p:cNvPr>
          <p:cNvSpPr txBox="1"/>
          <p:nvPr/>
        </p:nvSpPr>
        <p:spPr>
          <a:xfrm>
            <a:off x="547957" y="148769"/>
            <a:ext cx="11489971" cy="523220"/>
          </a:xfrm>
          <a:prstGeom prst="rect">
            <a:avLst/>
          </a:prstGeom>
          <a:noFill/>
        </p:spPr>
        <p:txBody>
          <a:bodyPr wrap="square" rtlCol="0">
            <a:spAutoFit/>
          </a:bodyPr>
          <a:lstStyle/>
          <a:p>
            <a:pPr>
              <a:defRPr/>
            </a:pPr>
            <a:r>
              <a:rPr lang="en-US" altLang="zh-CN" sz="2800" b="1" dirty="0" err="1">
                <a:solidFill>
                  <a:prstClr val="black"/>
                </a:solidFill>
                <a:latin typeface="Huawei Sans" panose="020C0503030203020204" pitchFamily="34" charset="0"/>
                <a:ea typeface="微软雅黑" panose="020B0503020204020204" pitchFamily="34" charset="-122"/>
                <a:cs typeface="Huawei Sans" panose="020C0503030203020204" pitchFamily="34" charset="0"/>
              </a:rPr>
              <a:t>MindSpore</a:t>
            </a:r>
            <a:r>
              <a:rPr lang="en-US" altLang="zh-CN"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 </a:t>
            </a: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助力鹏城构建</a:t>
            </a:r>
            <a:r>
              <a:rPr lang="en-US" altLang="zh-CN"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E</a:t>
            </a: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级</a:t>
            </a:r>
            <a:r>
              <a:rPr lang="en-US" altLang="zh-CN"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集群计算系统，使能千行百业智能化</a:t>
            </a:r>
          </a:p>
        </p:txBody>
      </p:sp>
      <p:sp>
        <p:nvSpPr>
          <p:cNvPr id="35" name="Freeform 6"/>
          <p:cNvSpPr>
            <a:spLocks noEditPoints="1"/>
          </p:cNvSpPr>
          <p:nvPr/>
        </p:nvSpPr>
        <p:spPr bwMode="auto">
          <a:xfrm>
            <a:off x="394872" y="836149"/>
            <a:ext cx="6279993" cy="5168172"/>
          </a:xfrm>
          <a:custGeom>
            <a:avLst/>
            <a:gdLst>
              <a:gd name="T0" fmla="*/ 2799 w 2985"/>
              <a:gd name="T1" fmla="*/ 301 h 2456"/>
              <a:gd name="T2" fmla="*/ 2489 w 2985"/>
              <a:gd name="T3" fmla="*/ 16 h 2456"/>
              <a:gd name="T4" fmla="*/ 2299 w 2985"/>
              <a:gd name="T5" fmla="*/ 146 h 2456"/>
              <a:gd name="T6" fmla="*/ 2117 w 2985"/>
              <a:gd name="T7" fmla="*/ 368 h 2456"/>
              <a:gd name="T8" fmla="*/ 2224 w 2985"/>
              <a:gd name="T9" fmla="*/ 393 h 2456"/>
              <a:gd name="T10" fmla="*/ 2088 w 2985"/>
              <a:gd name="T11" fmla="*/ 581 h 2456"/>
              <a:gd name="T12" fmla="*/ 1882 w 2985"/>
              <a:gd name="T13" fmla="*/ 761 h 2456"/>
              <a:gd name="T14" fmla="*/ 1518 w 2985"/>
              <a:gd name="T15" fmla="*/ 814 h 2456"/>
              <a:gd name="T16" fmla="*/ 1175 w 2985"/>
              <a:gd name="T17" fmla="*/ 696 h 2456"/>
              <a:gd name="T18" fmla="*/ 967 w 2985"/>
              <a:gd name="T19" fmla="*/ 455 h 2456"/>
              <a:gd name="T20" fmla="*/ 842 w 2985"/>
              <a:gd name="T21" fmla="*/ 220 h 2456"/>
              <a:gd name="T22" fmla="*/ 613 w 2985"/>
              <a:gd name="T23" fmla="*/ 315 h 2456"/>
              <a:gd name="T24" fmla="*/ 447 w 2985"/>
              <a:gd name="T25" fmla="*/ 459 h 2456"/>
              <a:gd name="T26" fmla="*/ 231 w 2985"/>
              <a:gd name="T27" fmla="*/ 621 h 2456"/>
              <a:gd name="T28" fmla="*/ 42 w 2985"/>
              <a:gd name="T29" fmla="*/ 651 h 2456"/>
              <a:gd name="T30" fmla="*/ 15 w 2985"/>
              <a:gd name="T31" fmla="*/ 724 h 2456"/>
              <a:gd name="T32" fmla="*/ 47 w 2985"/>
              <a:gd name="T33" fmla="*/ 815 h 2456"/>
              <a:gd name="T34" fmla="*/ 9 w 2985"/>
              <a:gd name="T35" fmla="*/ 828 h 2456"/>
              <a:gd name="T36" fmla="*/ 141 w 2985"/>
              <a:gd name="T37" fmla="*/ 996 h 2456"/>
              <a:gd name="T38" fmla="*/ 155 w 2985"/>
              <a:gd name="T39" fmla="*/ 1154 h 2456"/>
              <a:gd name="T40" fmla="*/ 108 w 2985"/>
              <a:gd name="T41" fmla="*/ 1261 h 2456"/>
              <a:gd name="T42" fmla="*/ 244 w 2985"/>
              <a:gd name="T43" fmla="*/ 1395 h 2456"/>
              <a:gd name="T44" fmla="*/ 373 w 2985"/>
              <a:gd name="T45" fmla="*/ 1550 h 2456"/>
              <a:gd name="T46" fmla="*/ 509 w 2985"/>
              <a:gd name="T47" fmla="*/ 1641 h 2456"/>
              <a:gd name="T48" fmla="*/ 698 w 2985"/>
              <a:gd name="T49" fmla="*/ 1667 h 2456"/>
              <a:gd name="T50" fmla="*/ 843 w 2985"/>
              <a:gd name="T51" fmla="*/ 1782 h 2456"/>
              <a:gd name="T52" fmla="*/ 1114 w 2985"/>
              <a:gd name="T53" fmla="*/ 1735 h 2456"/>
              <a:gd name="T54" fmla="*/ 1156 w 2985"/>
              <a:gd name="T55" fmla="*/ 1912 h 2456"/>
              <a:gd name="T56" fmla="*/ 1172 w 2985"/>
              <a:gd name="T57" fmla="*/ 2024 h 2456"/>
              <a:gd name="T58" fmla="*/ 1242 w 2985"/>
              <a:gd name="T59" fmla="*/ 2204 h 2456"/>
              <a:gd name="T60" fmla="*/ 1349 w 2985"/>
              <a:gd name="T61" fmla="*/ 2149 h 2456"/>
              <a:gd name="T62" fmla="*/ 1506 w 2985"/>
              <a:gd name="T63" fmla="*/ 2137 h 2456"/>
              <a:gd name="T64" fmla="*/ 1703 w 2985"/>
              <a:gd name="T65" fmla="*/ 2223 h 2456"/>
              <a:gd name="T66" fmla="*/ 1812 w 2985"/>
              <a:gd name="T67" fmla="*/ 2240 h 2456"/>
              <a:gd name="T68" fmla="*/ 1889 w 2985"/>
              <a:gd name="T69" fmla="*/ 2293 h 2456"/>
              <a:gd name="T70" fmla="*/ 2088 w 2985"/>
              <a:gd name="T71" fmla="*/ 2174 h 2456"/>
              <a:gd name="T72" fmla="*/ 2269 w 2985"/>
              <a:gd name="T73" fmla="*/ 2112 h 2456"/>
              <a:gd name="T74" fmla="*/ 2496 w 2985"/>
              <a:gd name="T75" fmla="*/ 1789 h 2456"/>
              <a:gd name="T76" fmla="*/ 2502 w 2985"/>
              <a:gd name="T77" fmla="*/ 1600 h 2456"/>
              <a:gd name="T78" fmla="*/ 2488 w 2985"/>
              <a:gd name="T79" fmla="*/ 1486 h 2456"/>
              <a:gd name="T80" fmla="*/ 2397 w 2985"/>
              <a:gd name="T81" fmla="*/ 1311 h 2456"/>
              <a:gd name="T82" fmla="*/ 2502 w 2985"/>
              <a:gd name="T83" fmla="*/ 1097 h 2456"/>
              <a:gd name="T84" fmla="*/ 2260 w 2985"/>
              <a:gd name="T85" fmla="*/ 1050 h 2456"/>
              <a:gd name="T86" fmla="*/ 2474 w 2985"/>
              <a:gd name="T87" fmla="*/ 897 h 2456"/>
              <a:gd name="T88" fmla="*/ 2616 w 2985"/>
              <a:gd name="T89" fmla="*/ 870 h 2456"/>
              <a:gd name="T90" fmla="*/ 2761 w 2985"/>
              <a:gd name="T91" fmla="*/ 746 h 2456"/>
              <a:gd name="T92" fmla="*/ 2870 w 2985"/>
              <a:gd name="T93" fmla="*/ 667 h 2456"/>
              <a:gd name="T94" fmla="*/ 2881 w 2985"/>
              <a:gd name="T95" fmla="*/ 487 h 2456"/>
              <a:gd name="T96" fmla="*/ 2976 w 2985"/>
              <a:gd name="T97" fmla="*/ 276 h 2456"/>
              <a:gd name="T98" fmla="*/ 1804 w 2985"/>
              <a:gd name="T99" fmla="*/ 2362 h 2456"/>
              <a:gd name="T100" fmla="*/ 1929 w 2985"/>
              <a:gd name="T101" fmla="*/ 2363 h 2456"/>
              <a:gd name="T102" fmla="*/ 2500 w 2985"/>
              <a:gd name="T103" fmla="*/ 2057 h 2456"/>
              <a:gd name="T104" fmla="*/ 2595 w 2985"/>
              <a:gd name="T105" fmla="*/ 1971 h 2456"/>
              <a:gd name="T106" fmla="*/ 2464 w 2985"/>
              <a:gd name="T107" fmla="*/ 2065 h 2456"/>
              <a:gd name="T108" fmla="*/ 2249 w 2985"/>
              <a:gd name="T109" fmla="*/ 2241 h 2456"/>
              <a:gd name="T110" fmla="*/ 2690 w 2985"/>
              <a:gd name="T111" fmla="*/ 1884 h 2456"/>
              <a:gd name="T112" fmla="*/ 2505 w 2985"/>
              <a:gd name="T113" fmla="*/ 1496 h 2456"/>
              <a:gd name="T114" fmla="*/ 2505 w 2985"/>
              <a:gd name="T115" fmla="*/ 1496 h 2456"/>
              <a:gd name="T116" fmla="*/ 2560 w 2985"/>
              <a:gd name="T117" fmla="*/ 1600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85" h="2456">
                <a:moveTo>
                  <a:pt x="2984" y="240"/>
                </a:moveTo>
                <a:cubicBezTo>
                  <a:pt x="2985" y="238"/>
                  <a:pt x="2982" y="232"/>
                  <a:pt x="2977" y="234"/>
                </a:cubicBezTo>
                <a:cubicBezTo>
                  <a:pt x="2970" y="236"/>
                  <a:pt x="2957" y="247"/>
                  <a:pt x="2948" y="253"/>
                </a:cubicBezTo>
                <a:cubicBezTo>
                  <a:pt x="2932" y="263"/>
                  <a:pt x="2901" y="286"/>
                  <a:pt x="2891" y="297"/>
                </a:cubicBezTo>
                <a:cubicBezTo>
                  <a:pt x="2881" y="309"/>
                  <a:pt x="2868" y="316"/>
                  <a:pt x="2848" y="321"/>
                </a:cubicBezTo>
                <a:cubicBezTo>
                  <a:pt x="2827" y="325"/>
                  <a:pt x="2809" y="327"/>
                  <a:pt x="2799" y="301"/>
                </a:cubicBezTo>
                <a:cubicBezTo>
                  <a:pt x="2789" y="275"/>
                  <a:pt x="2779" y="254"/>
                  <a:pt x="2767" y="253"/>
                </a:cubicBezTo>
                <a:cubicBezTo>
                  <a:pt x="2755" y="252"/>
                  <a:pt x="2747" y="248"/>
                  <a:pt x="2730" y="236"/>
                </a:cubicBezTo>
                <a:cubicBezTo>
                  <a:pt x="2713" y="224"/>
                  <a:pt x="2699" y="224"/>
                  <a:pt x="2663" y="229"/>
                </a:cubicBezTo>
                <a:cubicBezTo>
                  <a:pt x="2628" y="235"/>
                  <a:pt x="2630" y="200"/>
                  <a:pt x="2616" y="169"/>
                </a:cubicBezTo>
                <a:cubicBezTo>
                  <a:pt x="2602" y="137"/>
                  <a:pt x="2578" y="104"/>
                  <a:pt x="2563" y="77"/>
                </a:cubicBezTo>
                <a:cubicBezTo>
                  <a:pt x="2548" y="49"/>
                  <a:pt x="2518" y="19"/>
                  <a:pt x="2489" y="16"/>
                </a:cubicBezTo>
                <a:cubicBezTo>
                  <a:pt x="2459" y="12"/>
                  <a:pt x="2451" y="5"/>
                  <a:pt x="2428" y="2"/>
                </a:cubicBezTo>
                <a:cubicBezTo>
                  <a:pt x="2406" y="0"/>
                  <a:pt x="2369" y="14"/>
                  <a:pt x="2340" y="24"/>
                </a:cubicBezTo>
                <a:cubicBezTo>
                  <a:pt x="2312" y="34"/>
                  <a:pt x="2302" y="47"/>
                  <a:pt x="2292" y="61"/>
                </a:cubicBezTo>
                <a:cubicBezTo>
                  <a:pt x="2281" y="76"/>
                  <a:pt x="2283" y="80"/>
                  <a:pt x="2299" y="77"/>
                </a:cubicBezTo>
                <a:cubicBezTo>
                  <a:pt x="2314" y="75"/>
                  <a:pt x="2319" y="85"/>
                  <a:pt x="2318" y="99"/>
                </a:cubicBezTo>
                <a:cubicBezTo>
                  <a:pt x="2318" y="113"/>
                  <a:pt x="2318" y="120"/>
                  <a:pt x="2299" y="146"/>
                </a:cubicBezTo>
                <a:cubicBezTo>
                  <a:pt x="2279" y="172"/>
                  <a:pt x="2276" y="211"/>
                  <a:pt x="2271" y="232"/>
                </a:cubicBezTo>
                <a:cubicBezTo>
                  <a:pt x="2266" y="253"/>
                  <a:pt x="2269" y="255"/>
                  <a:pt x="2251" y="262"/>
                </a:cubicBezTo>
                <a:cubicBezTo>
                  <a:pt x="2233" y="269"/>
                  <a:pt x="2235" y="272"/>
                  <a:pt x="2219" y="283"/>
                </a:cubicBezTo>
                <a:cubicBezTo>
                  <a:pt x="2202" y="295"/>
                  <a:pt x="2190" y="291"/>
                  <a:pt x="2171" y="281"/>
                </a:cubicBezTo>
                <a:cubicBezTo>
                  <a:pt x="2151" y="271"/>
                  <a:pt x="2152" y="282"/>
                  <a:pt x="2145" y="300"/>
                </a:cubicBezTo>
                <a:cubicBezTo>
                  <a:pt x="2138" y="318"/>
                  <a:pt x="2128" y="347"/>
                  <a:pt x="2117" y="368"/>
                </a:cubicBezTo>
                <a:cubicBezTo>
                  <a:pt x="2107" y="389"/>
                  <a:pt x="2104" y="401"/>
                  <a:pt x="2115" y="411"/>
                </a:cubicBezTo>
                <a:cubicBezTo>
                  <a:pt x="2126" y="421"/>
                  <a:pt x="2131" y="419"/>
                  <a:pt x="2142" y="413"/>
                </a:cubicBezTo>
                <a:cubicBezTo>
                  <a:pt x="2152" y="407"/>
                  <a:pt x="2177" y="407"/>
                  <a:pt x="2177" y="407"/>
                </a:cubicBezTo>
                <a:cubicBezTo>
                  <a:pt x="2177" y="407"/>
                  <a:pt x="2177" y="407"/>
                  <a:pt x="2188" y="414"/>
                </a:cubicBezTo>
                <a:cubicBezTo>
                  <a:pt x="2199" y="422"/>
                  <a:pt x="2200" y="419"/>
                  <a:pt x="2204" y="407"/>
                </a:cubicBezTo>
                <a:cubicBezTo>
                  <a:pt x="2207" y="395"/>
                  <a:pt x="2211" y="395"/>
                  <a:pt x="2224" y="393"/>
                </a:cubicBezTo>
                <a:cubicBezTo>
                  <a:pt x="2238" y="391"/>
                  <a:pt x="2257" y="398"/>
                  <a:pt x="2273" y="410"/>
                </a:cubicBezTo>
                <a:cubicBezTo>
                  <a:pt x="2288" y="422"/>
                  <a:pt x="2316" y="449"/>
                  <a:pt x="2318" y="462"/>
                </a:cubicBezTo>
                <a:cubicBezTo>
                  <a:pt x="2321" y="475"/>
                  <a:pt x="2319" y="483"/>
                  <a:pt x="2292" y="482"/>
                </a:cubicBezTo>
                <a:cubicBezTo>
                  <a:pt x="2265" y="480"/>
                  <a:pt x="2257" y="479"/>
                  <a:pt x="2221" y="490"/>
                </a:cubicBezTo>
                <a:cubicBezTo>
                  <a:pt x="2185" y="502"/>
                  <a:pt x="2167" y="513"/>
                  <a:pt x="2151" y="546"/>
                </a:cubicBezTo>
                <a:cubicBezTo>
                  <a:pt x="2135" y="580"/>
                  <a:pt x="2105" y="582"/>
                  <a:pt x="2088" y="581"/>
                </a:cubicBezTo>
                <a:cubicBezTo>
                  <a:pt x="2070" y="579"/>
                  <a:pt x="2066" y="596"/>
                  <a:pt x="2047" y="617"/>
                </a:cubicBezTo>
                <a:cubicBezTo>
                  <a:pt x="2028" y="638"/>
                  <a:pt x="2001" y="628"/>
                  <a:pt x="1979" y="614"/>
                </a:cubicBezTo>
                <a:cubicBezTo>
                  <a:pt x="1958" y="599"/>
                  <a:pt x="1943" y="614"/>
                  <a:pt x="1936" y="633"/>
                </a:cubicBezTo>
                <a:cubicBezTo>
                  <a:pt x="1929" y="651"/>
                  <a:pt x="1927" y="662"/>
                  <a:pt x="1943" y="681"/>
                </a:cubicBezTo>
                <a:cubicBezTo>
                  <a:pt x="1960" y="700"/>
                  <a:pt x="1955" y="708"/>
                  <a:pt x="1930" y="720"/>
                </a:cubicBezTo>
                <a:cubicBezTo>
                  <a:pt x="1905" y="732"/>
                  <a:pt x="1900" y="741"/>
                  <a:pt x="1882" y="761"/>
                </a:cubicBezTo>
                <a:cubicBezTo>
                  <a:pt x="1865" y="782"/>
                  <a:pt x="1832" y="796"/>
                  <a:pt x="1796" y="795"/>
                </a:cubicBezTo>
                <a:cubicBezTo>
                  <a:pt x="1760" y="794"/>
                  <a:pt x="1733" y="795"/>
                  <a:pt x="1703" y="803"/>
                </a:cubicBezTo>
                <a:cubicBezTo>
                  <a:pt x="1672" y="812"/>
                  <a:pt x="1639" y="827"/>
                  <a:pt x="1624" y="836"/>
                </a:cubicBezTo>
                <a:cubicBezTo>
                  <a:pt x="1609" y="844"/>
                  <a:pt x="1608" y="845"/>
                  <a:pt x="1592" y="833"/>
                </a:cubicBezTo>
                <a:cubicBezTo>
                  <a:pt x="1576" y="820"/>
                  <a:pt x="1575" y="826"/>
                  <a:pt x="1558" y="826"/>
                </a:cubicBezTo>
                <a:cubicBezTo>
                  <a:pt x="1540" y="826"/>
                  <a:pt x="1535" y="827"/>
                  <a:pt x="1518" y="814"/>
                </a:cubicBezTo>
                <a:cubicBezTo>
                  <a:pt x="1501" y="801"/>
                  <a:pt x="1486" y="799"/>
                  <a:pt x="1473" y="794"/>
                </a:cubicBezTo>
                <a:cubicBezTo>
                  <a:pt x="1459" y="790"/>
                  <a:pt x="1463" y="792"/>
                  <a:pt x="1454" y="775"/>
                </a:cubicBezTo>
                <a:cubicBezTo>
                  <a:pt x="1445" y="759"/>
                  <a:pt x="1399" y="753"/>
                  <a:pt x="1351" y="754"/>
                </a:cubicBezTo>
                <a:cubicBezTo>
                  <a:pt x="1303" y="754"/>
                  <a:pt x="1274" y="744"/>
                  <a:pt x="1250" y="734"/>
                </a:cubicBezTo>
                <a:cubicBezTo>
                  <a:pt x="1225" y="724"/>
                  <a:pt x="1217" y="727"/>
                  <a:pt x="1201" y="727"/>
                </a:cubicBezTo>
                <a:cubicBezTo>
                  <a:pt x="1185" y="727"/>
                  <a:pt x="1183" y="719"/>
                  <a:pt x="1175" y="696"/>
                </a:cubicBezTo>
                <a:cubicBezTo>
                  <a:pt x="1167" y="673"/>
                  <a:pt x="1160" y="652"/>
                  <a:pt x="1160" y="631"/>
                </a:cubicBezTo>
                <a:cubicBezTo>
                  <a:pt x="1160" y="611"/>
                  <a:pt x="1150" y="614"/>
                  <a:pt x="1136" y="610"/>
                </a:cubicBezTo>
                <a:cubicBezTo>
                  <a:pt x="1123" y="607"/>
                  <a:pt x="1111" y="593"/>
                  <a:pt x="1093" y="570"/>
                </a:cubicBezTo>
                <a:cubicBezTo>
                  <a:pt x="1076" y="548"/>
                  <a:pt x="1049" y="544"/>
                  <a:pt x="1027" y="539"/>
                </a:cubicBezTo>
                <a:cubicBezTo>
                  <a:pt x="1005" y="535"/>
                  <a:pt x="998" y="537"/>
                  <a:pt x="968" y="522"/>
                </a:cubicBezTo>
                <a:cubicBezTo>
                  <a:pt x="939" y="507"/>
                  <a:pt x="957" y="478"/>
                  <a:pt x="967" y="455"/>
                </a:cubicBezTo>
                <a:cubicBezTo>
                  <a:pt x="977" y="433"/>
                  <a:pt x="977" y="410"/>
                  <a:pt x="968" y="390"/>
                </a:cubicBezTo>
                <a:cubicBezTo>
                  <a:pt x="960" y="370"/>
                  <a:pt x="964" y="372"/>
                  <a:pt x="958" y="352"/>
                </a:cubicBezTo>
                <a:cubicBezTo>
                  <a:pt x="953" y="332"/>
                  <a:pt x="937" y="327"/>
                  <a:pt x="919" y="313"/>
                </a:cubicBezTo>
                <a:cubicBezTo>
                  <a:pt x="901" y="300"/>
                  <a:pt x="901" y="305"/>
                  <a:pt x="893" y="293"/>
                </a:cubicBezTo>
                <a:cubicBezTo>
                  <a:pt x="885" y="281"/>
                  <a:pt x="873" y="257"/>
                  <a:pt x="866" y="238"/>
                </a:cubicBezTo>
                <a:cubicBezTo>
                  <a:pt x="860" y="219"/>
                  <a:pt x="863" y="223"/>
                  <a:pt x="842" y="220"/>
                </a:cubicBezTo>
                <a:cubicBezTo>
                  <a:pt x="821" y="217"/>
                  <a:pt x="816" y="223"/>
                  <a:pt x="812" y="240"/>
                </a:cubicBezTo>
                <a:cubicBezTo>
                  <a:pt x="808" y="256"/>
                  <a:pt x="801" y="254"/>
                  <a:pt x="773" y="252"/>
                </a:cubicBezTo>
                <a:cubicBezTo>
                  <a:pt x="744" y="250"/>
                  <a:pt x="745" y="290"/>
                  <a:pt x="744" y="315"/>
                </a:cubicBezTo>
                <a:cubicBezTo>
                  <a:pt x="742" y="340"/>
                  <a:pt x="725" y="344"/>
                  <a:pt x="702" y="337"/>
                </a:cubicBezTo>
                <a:cubicBezTo>
                  <a:pt x="679" y="331"/>
                  <a:pt x="661" y="327"/>
                  <a:pt x="641" y="311"/>
                </a:cubicBezTo>
                <a:cubicBezTo>
                  <a:pt x="621" y="295"/>
                  <a:pt x="621" y="304"/>
                  <a:pt x="613" y="315"/>
                </a:cubicBezTo>
                <a:cubicBezTo>
                  <a:pt x="605" y="326"/>
                  <a:pt x="589" y="344"/>
                  <a:pt x="578" y="365"/>
                </a:cubicBezTo>
                <a:cubicBezTo>
                  <a:pt x="568" y="387"/>
                  <a:pt x="562" y="396"/>
                  <a:pt x="567" y="412"/>
                </a:cubicBezTo>
                <a:cubicBezTo>
                  <a:pt x="572" y="428"/>
                  <a:pt x="558" y="423"/>
                  <a:pt x="535" y="411"/>
                </a:cubicBezTo>
                <a:cubicBezTo>
                  <a:pt x="511" y="399"/>
                  <a:pt x="477" y="403"/>
                  <a:pt x="455" y="403"/>
                </a:cubicBezTo>
                <a:cubicBezTo>
                  <a:pt x="434" y="403"/>
                  <a:pt x="441" y="415"/>
                  <a:pt x="449" y="421"/>
                </a:cubicBezTo>
                <a:cubicBezTo>
                  <a:pt x="457" y="426"/>
                  <a:pt x="454" y="435"/>
                  <a:pt x="447" y="459"/>
                </a:cubicBezTo>
                <a:cubicBezTo>
                  <a:pt x="440" y="483"/>
                  <a:pt x="448" y="483"/>
                  <a:pt x="450" y="499"/>
                </a:cubicBezTo>
                <a:cubicBezTo>
                  <a:pt x="453" y="514"/>
                  <a:pt x="447" y="529"/>
                  <a:pt x="435" y="539"/>
                </a:cubicBezTo>
                <a:cubicBezTo>
                  <a:pt x="424" y="548"/>
                  <a:pt x="411" y="559"/>
                  <a:pt x="405" y="576"/>
                </a:cubicBezTo>
                <a:cubicBezTo>
                  <a:pt x="400" y="593"/>
                  <a:pt x="384" y="601"/>
                  <a:pt x="359" y="603"/>
                </a:cubicBezTo>
                <a:cubicBezTo>
                  <a:pt x="333" y="606"/>
                  <a:pt x="308" y="614"/>
                  <a:pt x="288" y="619"/>
                </a:cubicBezTo>
                <a:cubicBezTo>
                  <a:pt x="269" y="624"/>
                  <a:pt x="246" y="628"/>
                  <a:pt x="231" y="621"/>
                </a:cubicBezTo>
                <a:cubicBezTo>
                  <a:pt x="216" y="613"/>
                  <a:pt x="203" y="619"/>
                  <a:pt x="196" y="632"/>
                </a:cubicBezTo>
                <a:cubicBezTo>
                  <a:pt x="189" y="645"/>
                  <a:pt x="180" y="653"/>
                  <a:pt x="169" y="650"/>
                </a:cubicBezTo>
                <a:cubicBezTo>
                  <a:pt x="158" y="647"/>
                  <a:pt x="148" y="642"/>
                  <a:pt x="143" y="630"/>
                </a:cubicBezTo>
                <a:cubicBezTo>
                  <a:pt x="137" y="618"/>
                  <a:pt x="136" y="621"/>
                  <a:pt x="122" y="621"/>
                </a:cubicBezTo>
                <a:cubicBezTo>
                  <a:pt x="108" y="620"/>
                  <a:pt x="86" y="624"/>
                  <a:pt x="69" y="626"/>
                </a:cubicBezTo>
                <a:cubicBezTo>
                  <a:pt x="53" y="628"/>
                  <a:pt x="46" y="639"/>
                  <a:pt x="42" y="651"/>
                </a:cubicBezTo>
                <a:cubicBezTo>
                  <a:pt x="39" y="663"/>
                  <a:pt x="40" y="666"/>
                  <a:pt x="23" y="669"/>
                </a:cubicBezTo>
                <a:cubicBezTo>
                  <a:pt x="6" y="671"/>
                  <a:pt x="16" y="677"/>
                  <a:pt x="17" y="687"/>
                </a:cubicBezTo>
                <a:cubicBezTo>
                  <a:pt x="18" y="696"/>
                  <a:pt x="18" y="697"/>
                  <a:pt x="9" y="702"/>
                </a:cubicBezTo>
                <a:cubicBezTo>
                  <a:pt x="0" y="707"/>
                  <a:pt x="9" y="718"/>
                  <a:pt x="9" y="718"/>
                </a:cubicBezTo>
                <a:cubicBezTo>
                  <a:pt x="9" y="717"/>
                  <a:pt x="9" y="717"/>
                  <a:pt x="9" y="717"/>
                </a:cubicBezTo>
                <a:cubicBezTo>
                  <a:pt x="15" y="724"/>
                  <a:pt x="15" y="724"/>
                  <a:pt x="15" y="724"/>
                </a:cubicBezTo>
                <a:cubicBezTo>
                  <a:pt x="15" y="724"/>
                  <a:pt x="21" y="729"/>
                  <a:pt x="27" y="728"/>
                </a:cubicBezTo>
                <a:cubicBezTo>
                  <a:pt x="33" y="726"/>
                  <a:pt x="41" y="725"/>
                  <a:pt x="49" y="734"/>
                </a:cubicBezTo>
                <a:cubicBezTo>
                  <a:pt x="58" y="742"/>
                  <a:pt x="59" y="746"/>
                  <a:pt x="55" y="753"/>
                </a:cubicBezTo>
                <a:cubicBezTo>
                  <a:pt x="51" y="759"/>
                  <a:pt x="47" y="765"/>
                  <a:pt x="48" y="778"/>
                </a:cubicBezTo>
                <a:cubicBezTo>
                  <a:pt x="49" y="791"/>
                  <a:pt x="48" y="793"/>
                  <a:pt x="46" y="798"/>
                </a:cubicBezTo>
                <a:cubicBezTo>
                  <a:pt x="43" y="804"/>
                  <a:pt x="44" y="806"/>
                  <a:pt x="47" y="815"/>
                </a:cubicBezTo>
                <a:cubicBezTo>
                  <a:pt x="48" y="819"/>
                  <a:pt x="47" y="823"/>
                  <a:pt x="44" y="826"/>
                </a:cubicBezTo>
                <a:cubicBezTo>
                  <a:pt x="42" y="827"/>
                  <a:pt x="40" y="827"/>
                  <a:pt x="38" y="827"/>
                </a:cubicBezTo>
                <a:cubicBezTo>
                  <a:pt x="37" y="827"/>
                  <a:pt x="29" y="825"/>
                  <a:pt x="27" y="825"/>
                </a:cubicBezTo>
                <a:cubicBezTo>
                  <a:pt x="28" y="825"/>
                  <a:pt x="28" y="825"/>
                  <a:pt x="28" y="825"/>
                </a:cubicBezTo>
                <a:cubicBezTo>
                  <a:pt x="28" y="825"/>
                  <a:pt x="21" y="823"/>
                  <a:pt x="17" y="822"/>
                </a:cubicBezTo>
                <a:cubicBezTo>
                  <a:pt x="13" y="821"/>
                  <a:pt x="9" y="824"/>
                  <a:pt x="9" y="828"/>
                </a:cubicBezTo>
                <a:cubicBezTo>
                  <a:pt x="8" y="832"/>
                  <a:pt x="16" y="843"/>
                  <a:pt x="27" y="845"/>
                </a:cubicBezTo>
                <a:cubicBezTo>
                  <a:pt x="38" y="848"/>
                  <a:pt x="46" y="854"/>
                  <a:pt x="56" y="867"/>
                </a:cubicBezTo>
                <a:cubicBezTo>
                  <a:pt x="66" y="881"/>
                  <a:pt x="74" y="882"/>
                  <a:pt x="68" y="903"/>
                </a:cubicBezTo>
                <a:cubicBezTo>
                  <a:pt x="62" y="924"/>
                  <a:pt x="61" y="935"/>
                  <a:pt x="68" y="944"/>
                </a:cubicBezTo>
                <a:cubicBezTo>
                  <a:pt x="74" y="953"/>
                  <a:pt x="100" y="976"/>
                  <a:pt x="112" y="983"/>
                </a:cubicBezTo>
                <a:cubicBezTo>
                  <a:pt x="123" y="991"/>
                  <a:pt x="131" y="993"/>
                  <a:pt x="141" y="996"/>
                </a:cubicBezTo>
                <a:cubicBezTo>
                  <a:pt x="151" y="998"/>
                  <a:pt x="155" y="997"/>
                  <a:pt x="152" y="1004"/>
                </a:cubicBezTo>
                <a:cubicBezTo>
                  <a:pt x="149" y="1011"/>
                  <a:pt x="147" y="1026"/>
                  <a:pt x="147" y="1040"/>
                </a:cubicBezTo>
                <a:cubicBezTo>
                  <a:pt x="147" y="1054"/>
                  <a:pt x="148" y="1060"/>
                  <a:pt x="164" y="1074"/>
                </a:cubicBezTo>
                <a:cubicBezTo>
                  <a:pt x="181" y="1089"/>
                  <a:pt x="184" y="1092"/>
                  <a:pt x="172" y="1098"/>
                </a:cubicBezTo>
                <a:cubicBezTo>
                  <a:pt x="160" y="1103"/>
                  <a:pt x="153" y="1112"/>
                  <a:pt x="152" y="1121"/>
                </a:cubicBezTo>
                <a:cubicBezTo>
                  <a:pt x="151" y="1130"/>
                  <a:pt x="148" y="1140"/>
                  <a:pt x="155" y="1154"/>
                </a:cubicBezTo>
                <a:cubicBezTo>
                  <a:pt x="162" y="1169"/>
                  <a:pt x="165" y="1194"/>
                  <a:pt x="160" y="1208"/>
                </a:cubicBezTo>
                <a:cubicBezTo>
                  <a:pt x="155" y="1221"/>
                  <a:pt x="148" y="1227"/>
                  <a:pt x="140" y="1222"/>
                </a:cubicBezTo>
                <a:cubicBezTo>
                  <a:pt x="132" y="1218"/>
                  <a:pt x="130" y="1220"/>
                  <a:pt x="129" y="1209"/>
                </a:cubicBezTo>
                <a:cubicBezTo>
                  <a:pt x="129" y="1198"/>
                  <a:pt x="127" y="1195"/>
                  <a:pt x="118" y="1198"/>
                </a:cubicBezTo>
                <a:cubicBezTo>
                  <a:pt x="109" y="1200"/>
                  <a:pt x="103" y="1218"/>
                  <a:pt x="107" y="1229"/>
                </a:cubicBezTo>
                <a:cubicBezTo>
                  <a:pt x="110" y="1240"/>
                  <a:pt x="112" y="1248"/>
                  <a:pt x="108" y="1261"/>
                </a:cubicBezTo>
                <a:cubicBezTo>
                  <a:pt x="103" y="1275"/>
                  <a:pt x="103" y="1302"/>
                  <a:pt x="123" y="1313"/>
                </a:cubicBezTo>
                <a:cubicBezTo>
                  <a:pt x="142" y="1323"/>
                  <a:pt x="145" y="1318"/>
                  <a:pt x="152" y="1333"/>
                </a:cubicBezTo>
                <a:cubicBezTo>
                  <a:pt x="158" y="1348"/>
                  <a:pt x="159" y="1353"/>
                  <a:pt x="174" y="1365"/>
                </a:cubicBezTo>
                <a:cubicBezTo>
                  <a:pt x="189" y="1378"/>
                  <a:pt x="198" y="1387"/>
                  <a:pt x="201" y="1397"/>
                </a:cubicBezTo>
                <a:cubicBezTo>
                  <a:pt x="205" y="1408"/>
                  <a:pt x="210" y="1415"/>
                  <a:pt x="221" y="1405"/>
                </a:cubicBezTo>
                <a:cubicBezTo>
                  <a:pt x="232" y="1394"/>
                  <a:pt x="233" y="1391"/>
                  <a:pt x="244" y="1395"/>
                </a:cubicBezTo>
                <a:cubicBezTo>
                  <a:pt x="255" y="1398"/>
                  <a:pt x="265" y="1410"/>
                  <a:pt x="269" y="1420"/>
                </a:cubicBezTo>
                <a:cubicBezTo>
                  <a:pt x="273" y="1430"/>
                  <a:pt x="276" y="1445"/>
                  <a:pt x="294" y="1458"/>
                </a:cubicBezTo>
                <a:cubicBezTo>
                  <a:pt x="313" y="1470"/>
                  <a:pt x="315" y="1473"/>
                  <a:pt x="320" y="1488"/>
                </a:cubicBezTo>
                <a:cubicBezTo>
                  <a:pt x="325" y="1503"/>
                  <a:pt x="327" y="1504"/>
                  <a:pt x="340" y="1505"/>
                </a:cubicBezTo>
                <a:cubicBezTo>
                  <a:pt x="353" y="1506"/>
                  <a:pt x="361" y="1509"/>
                  <a:pt x="363" y="1519"/>
                </a:cubicBezTo>
                <a:cubicBezTo>
                  <a:pt x="365" y="1530"/>
                  <a:pt x="370" y="1544"/>
                  <a:pt x="373" y="1550"/>
                </a:cubicBezTo>
                <a:cubicBezTo>
                  <a:pt x="377" y="1556"/>
                  <a:pt x="383" y="1561"/>
                  <a:pt x="395" y="1560"/>
                </a:cubicBezTo>
                <a:cubicBezTo>
                  <a:pt x="407" y="1559"/>
                  <a:pt x="409" y="1565"/>
                  <a:pt x="406" y="1574"/>
                </a:cubicBezTo>
                <a:cubicBezTo>
                  <a:pt x="403" y="1582"/>
                  <a:pt x="404" y="1586"/>
                  <a:pt x="421" y="1590"/>
                </a:cubicBezTo>
                <a:cubicBezTo>
                  <a:pt x="438" y="1593"/>
                  <a:pt x="438" y="1594"/>
                  <a:pt x="439" y="1607"/>
                </a:cubicBezTo>
                <a:cubicBezTo>
                  <a:pt x="441" y="1620"/>
                  <a:pt x="449" y="1630"/>
                  <a:pt x="471" y="1628"/>
                </a:cubicBezTo>
                <a:cubicBezTo>
                  <a:pt x="493" y="1626"/>
                  <a:pt x="496" y="1630"/>
                  <a:pt x="509" y="1641"/>
                </a:cubicBezTo>
                <a:cubicBezTo>
                  <a:pt x="521" y="1652"/>
                  <a:pt x="554" y="1659"/>
                  <a:pt x="580" y="1654"/>
                </a:cubicBezTo>
                <a:cubicBezTo>
                  <a:pt x="606" y="1650"/>
                  <a:pt x="613" y="1652"/>
                  <a:pt x="610" y="1665"/>
                </a:cubicBezTo>
                <a:cubicBezTo>
                  <a:pt x="607" y="1678"/>
                  <a:pt x="596" y="1685"/>
                  <a:pt x="603" y="1699"/>
                </a:cubicBezTo>
                <a:cubicBezTo>
                  <a:pt x="610" y="1712"/>
                  <a:pt x="614" y="1708"/>
                  <a:pt x="622" y="1693"/>
                </a:cubicBezTo>
                <a:cubicBezTo>
                  <a:pt x="631" y="1678"/>
                  <a:pt x="636" y="1668"/>
                  <a:pt x="657" y="1660"/>
                </a:cubicBezTo>
                <a:cubicBezTo>
                  <a:pt x="678" y="1652"/>
                  <a:pt x="677" y="1654"/>
                  <a:pt x="698" y="1667"/>
                </a:cubicBezTo>
                <a:cubicBezTo>
                  <a:pt x="719" y="1680"/>
                  <a:pt x="726" y="1689"/>
                  <a:pt x="743" y="1687"/>
                </a:cubicBezTo>
                <a:cubicBezTo>
                  <a:pt x="759" y="1685"/>
                  <a:pt x="767" y="1691"/>
                  <a:pt x="768" y="1705"/>
                </a:cubicBezTo>
                <a:cubicBezTo>
                  <a:pt x="768" y="1719"/>
                  <a:pt x="763" y="1721"/>
                  <a:pt x="778" y="1727"/>
                </a:cubicBezTo>
                <a:cubicBezTo>
                  <a:pt x="793" y="1734"/>
                  <a:pt x="792" y="1735"/>
                  <a:pt x="791" y="1751"/>
                </a:cubicBezTo>
                <a:cubicBezTo>
                  <a:pt x="791" y="1767"/>
                  <a:pt x="786" y="1774"/>
                  <a:pt x="801" y="1774"/>
                </a:cubicBezTo>
                <a:cubicBezTo>
                  <a:pt x="816" y="1774"/>
                  <a:pt x="829" y="1777"/>
                  <a:pt x="843" y="1782"/>
                </a:cubicBezTo>
                <a:cubicBezTo>
                  <a:pt x="858" y="1786"/>
                  <a:pt x="881" y="1790"/>
                  <a:pt x="894" y="1773"/>
                </a:cubicBezTo>
                <a:cubicBezTo>
                  <a:pt x="908" y="1757"/>
                  <a:pt x="918" y="1747"/>
                  <a:pt x="936" y="1747"/>
                </a:cubicBezTo>
                <a:cubicBezTo>
                  <a:pt x="954" y="1746"/>
                  <a:pt x="976" y="1739"/>
                  <a:pt x="992" y="1727"/>
                </a:cubicBezTo>
                <a:cubicBezTo>
                  <a:pt x="1007" y="1716"/>
                  <a:pt x="1041" y="1716"/>
                  <a:pt x="1060" y="1732"/>
                </a:cubicBezTo>
                <a:cubicBezTo>
                  <a:pt x="1078" y="1748"/>
                  <a:pt x="1091" y="1757"/>
                  <a:pt x="1100" y="1755"/>
                </a:cubicBezTo>
                <a:cubicBezTo>
                  <a:pt x="1110" y="1754"/>
                  <a:pt x="1109" y="1754"/>
                  <a:pt x="1114" y="1735"/>
                </a:cubicBezTo>
                <a:cubicBezTo>
                  <a:pt x="1119" y="1717"/>
                  <a:pt x="1127" y="1714"/>
                  <a:pt x="1134" y="1716"/>
                </a:cubicBezTo>
                <a:cubicBezTo>
                  <a:pt x="1141" y="1717"/>
                  <a:pt x="1158" y="1736"/>
                  <a:pt x="1159" y="1750"/>
                </a:cubicBezTo>
                <a:cubicBezTo>
                  <a:pt x="1160" y="1764"/>
                  <a:pt x="1157" y="1775"/>
                  <a:pt x="1173" y="1779"/>
                </a:cubicBezTo>
                <a:cubicBezTo>
                  <a:pt x="1189" y="1783"/>
                  <a:pt x="1188" y="1794"/>
                  <a:pt x="1188" y="1815"/>
                </a:cubicBezTo>
                <a:cubicBezTo>
                  <a:pt x="1188" y="1835"/>
                  <a:pt x="1182" y="1860"/>
                  <a:pt x="1176" y="1877"/>
                </a:cubicBezTo>
                <a:cubicBezTo>
                  <a:pt x="1171" y="1895"/>
                  <a:pt x="1175" y="1900"/>
                  <a:pt x="1156" y="1912"/>
                </a:cubicBezTo>
                <a:cubicBezTo>
                  <a:pt x="1138" y="1924"/>
                  <a:pt x="1124" y="1935"/>
                  <a:pt x="1113" y="1951"/>
                </a:cubicBezTo>
                <a:cubicBezTo>
                  <a:pt x="1102" y="1966"/>
                  <a:pt x="1095" y="1968"/>
                  <a:pt x="1099" y="1982"/>
                </a:cubicBezTo>
                <a:cubicBezTo>
                  <a:pt x="1103" y="1995"/>
                  <a:pt x="1103" y="2000"/>
                  <a:pt x="1096" y="2010"/>
                </a:cubicBezTo>
                <a:cubicBezTo>
                  <a:pt x="1089" y="2020"/>
                  <a:pt x="1090" y="2031"/>
                  <a:pt x="1107" y="2024"/>
                </a:cubicBezTo>
                <a:cubicBezTo>
                  <a:pt x="1124" y="2017"/>
                  <a:pt x="1138" y="2016"/>
                  <a:pt x="1152" y="2016"/>
                </a:cubicBezTo>
                <a:cubicBezTo>
                  <a:pt x="1166" y="2016"/>
                  <a:pt x="1176" y="2016"/>
                  <a:pt x="1172" y="2024"/>
                </a:cubicBezTo>
                <a:cubicBezTo>
                  <a:pt x="1168" y="2032"/>
                  <a:pt x="1165" y="2028"/>
                  <a:pt x="1166" y="2050"/>
                </a:cubicBezTo>
                <a:cubicBezTo>
                  <a:pt x="1167" y="2072"/>
                  <a:pt x="1164" y="2083"/>
                  <a:pt x="1185" y="2088"/>
                </a:cubicBezTo>
                <a:cubicBezTo>
                  <a:pt x="1207" y="2094"/>
                  <a:pt x="1212" y="2097"/>
                  <a:pt x="1199" y="2113"/>
                </a:cubicBezTo>
                <a:cubicBezTo>
                  <a:pt x="1186" y="2129"/>
                  <a:pt x="1171" y="2156"/>
                  <a:pt x="1191" y="2158"/>
                </a:cubicBezTo>
                <a:cubicBezTo>
                  <a:pt x="1211" y="2159"/>
                  <a:pt x="1225" y="2157"/>
                  <a:pt x="1229" y="2176"/>
                </a:cubicBezTo>
                <a:cubicBezTo>
                  <a:pt x="1233" y="2196"/>
                  <a:pt x="1233" y="2199"/>
                  <a:pt x="1242" y="2204"/>
                </a:cubicBezTo>
                <a:cubicBezTo>
                  <a:pt x="1251" y="2209"/>
                  <a:pt x="1262" y="2212"/>
                  <a:pt x="1274" y="2204"/>
                </a:cubicBezTo>
                <a:cubicBezTo>
                  <a:pt x="1286" y="2196"/>
                  <a:pt x="1301" y="2190"/>
                  <a:pt x="1301" y="2208"/>
                </a:cubicBezTo>
                <a:cubicBezTo>
                  <a:pt x="1301" y="2225"/>
                  <a:pt x="1306" y="2227"/>
                  <a:pt x="1323" y="2233"/>
                </a:cubicBezTo>
                <a:cubicBezTo>
                  <a:pt x="1340" y="2240"/>
                  <a:pt x="1339" y="2226"/>
                  <a:pt x="1339" y="2206"/>
                </a:cubicBezTo>
                <a:cubicBezTo>
                  <a:pt x="1339" y="2186"/>
                  <a:pt x="1330" y="2180"/>
                  <a:pt x="1330" y="2167"/>
                </a:cubicBezTo>
                <a:cubicBezTo>
                  <a:pt x="1330" y="2154"/>
                  <a:pt x="1334" y="2145"/>
                  <a:pt x="1349" y="2149"/>
                </a:cubicBezTo>
                <a:cubicBezTo>
                  <a:pt x="1365" y="2153"/>
                  <a:pt x="1367" y="2154"/>
                  <a:pt x="1378" y="2143"/>
                </a:cubicBezTo>
                <a:cubicBezTo>
                  <a:pt x="1390" y="2132"/>
                  <a:pt x="1396" y="2129"/>
                  <a:pt x="1408" y="2141"/>
                </a:cubicBezTo>
                <a:cubicBezTo>
                  <a:pt x="1420" y="2153"/>
                  <a:pt x="1424" y="2157"/>
                  <a:pt x="1432" y="2147"/>
                </a:cubicBezTo>
                <a:cubicBezTo>
                  <a:pt x="1439" y="2137"/>
                  <a:pt x="1451" y="2124"/>
                  <a:pt x="1464" y="2138"/>
                </a:cubicBezTo>
                <a:cubicBezTo>
                  <a:pt x="1477" y="2151"/>
                  <a:pt x="1478" y="2158"/>
                  <a:pt x="1486" y="2145"/>
                </a:cubicBezTo>
                <a:cubicBezTo>
                  <a:pt x="1493" y="2132"/>
                  <a:pt x="1494" y="2134"/>
                  <a:pt x="1506" y="2137"/>
                </a:cubicBezTo>
                <a:cubicBezTo>
                  <a:pt x="1519" y="2139"/>
                  <a:pt x="1527" y="2140"/>
                  <a:pt x="1538" y="2123"/>
                </a:cubicBezTo>
                <a:cubicBezTo>
                  <a:pt x="1549" y="2106"/>
                  <a:pt x="1568" y="2096"/>
                  <a:pt x="1583" y="2112"/>
                </a:cubicBezTo>
                <a:cubicBezTo>
                  <a:pt x="1597" y="2128"/>
                  <a:pt x="1593" y="2129"/>
                  <a:pt x="1624" y="2133"/>
                </a:cubicBezTo>
                <a:cubicBezTo>
                  <a:pt x="1655" y="2136"/>
                  <a:pt x="1658" y="2137"/>
                  <a:pt x="1657" y="2158"/>
                </a:cubicBezTo>
                <a:cubicBezTo>
                  <a:pt x="1655" y="2179"/>
                  <a:pt x="1652" y="2191"/>
                  <a:pt x="1661" y="2201"/>
                </a:cubicBezTo>
                <a:cubicBezTo>
                  <a:pt x="1670" y="2212"/>
                  <a:pt x="1689" y="2225"/>
                  <a:pt x="1703" y="2223"/>
                </a:cubicBezTo>
                <a:cubicBezTo>
                  <a:pt x="1717" y="2220"/>
                  <a:pt x="1723" y="2221"/>
                  <a:pt x="1735" y="2226"/>
                </a:cubicBezTo>
                <a:cubicBezTo>
                  <a:pt x="1735" y="2227"/>
                  <a:pt x="1735" y="2227"/>
                  <a:pt x="1735" y="2227"/>
                </a:cubicBezTo>
                <a:cubicBezTo>
                  <a:pt x="1735" y="2227"/>
                  <a:pt x="1744" y="2230"/>
                  <a:pt x="1752" y="2231"/>
                </a:cubicBezTo>
                <a:cubicBezTo>
                  <a:pt x="1761" y="2231"/>
                  <a:pt x="1766" y="2226"/>
                  <a:pt x="1769" y="2221"/>
                </a:cubicBezTo>
                <a:cubicBezTo>
                  <a:pt x="1773" y="2216"/>
                  <a:pt x="1788" y="2211"/>
                  <a:pt x="1793" y="2221"/>
                </a:cubicBezTo>
                <a:cubicBezTo>
                  <a:pt x="1799" y="2230"/>
                  <a:pt x="1803" y="2240"/>
                  <a:pt x="1812" y="2240"/>
                </a:cubicBezTo>
                <a:cubicBezTo>
                  <a:pt x="1821" y="2240"/>
                  <a:pt x="1826" y="2239"/>
                  <a:pt x="1830" y="2235"/>
                </a:cubicBezTo>
                <a:cubicBezTo>
                  <a:pt x="1835" y="2232"/>
                  <a:pt x="1859" y="2233"/>
                  <a:pt x="1852" y="2246"/>
                </a:cubicBezTo>
                <a:cubicBezTo>
                  <a:pt x="1845" y="2259"/>
                  <a:pt x="1844" y="2282"/>
                  <a:pt x="1848" y="2292"/>
                </a:cubicBezTo>
                <a:cubicBezTo>
                  <a:pt x="1852" y="2303"/>
                  <a:pt x="1855" y="2312"/>
                  <a:pt x="1865" y="2315"/>
                </a:cubicBezTo>
                <a:cubicBezTo>
                  <a:pt x="1875" y="2318"/>
                  <a:pt x="1882" y="2318"/>
                  <a:pt x="1890" y="2313"/>
                </a:cubicBezTo>
                <a:cubicBezTo>
                  <a:pt x="1898" y="2309"/>
                  <a:pt x="1898" y="2300"/>
                  <a:pt x="1889" y="2293"/>
                </a:cubicBezTo>
                <a:cubicBezTo>
                  <a:pt x="1880" y="2285"/>
                  <a:pt x="1876" y="2280"/>
                  <a:pt x="1877" y="2272"/>
                </a:cubicBezTo>
                <a:cubicBezTo>
                  <a:pt x="1879" y="2263"/>
                  <a:pt x="1900" y="2246"/>
                  <a:pt x="1913" y="2240"/>
                </a:cubicBezTo>
                <a:cubicBezTo>
                  <a:pt x="1926" y="2233"/>
                  <a:pt x="1931" y="2235"/>
                  <a:pt x="1948" y="2233"/>
                </a:cubicBezTo>
                <a:cubicBezTo>
                  <a:pt x="1964" y="2231"/>
                  <a:pt x="1974" y="2231"/>
                  <a:pt x="1990" y="2223"/>
                </a:cubicBezTo>
                <a:cubicBezTo>
                  <a:pt x="2006" y="2215"/>
                  <a:pt x="2027" y="2207"/>
                  <a:pt x="2046" y="2202"/>
                </a:cubicBezTo>
                <a:cubicBezTo>
                  <a:pt x="2066" y="2197"/>
                  <a:pt x="2086" y="2190"/>
                  <a:pt x="2088" y="2174"/>
                </a:cubicBezTo>
                <a:cubicBezTo>
                  <a:pt x="2090" y="2157"/>
                  <a:pt x="2090" y="2157"/>
                  <a:pt x="2090" y="2157"/>
                </a:cubicBezTo>
                <a:cubicBezTo>
                  <a:pt x="2090" y="2157"/>
                  <a:pt x="2091" y="2137"/>
                  <a:pt x="2098" y="2147"/>
                </a:cubicBezTo>
                <a:cubicBezTo>
                  <a:pt x="2105" y="2156"/>
                  <a:pt x="2109" y="2164"/>
                  <a:pt x="2121" y="2172"/>
                </a:cubicBezTo>
                <a:cubicBezTo>
                  <a:pt x="2133" y="2180"/>
                  <a:pt x="2146" y="2171"/>
                  <a:pt x="2153" y="2159"/>
                </a:cubicBezTo>
                <a:cubicBezTo>
                  <a:pt x="2159" y="2147"/>
                  <a:pt x="2167" y="2137"/>
                  <a:pt x="2191" y="2138"/>
                </a:cubicBezTo>
                <a:cubicBezTo>
                  <a:pt x="2216" y="2139"/>
                  <a:pt x="2253" y="2131"/>
                  <a:pt x="2269" y="2112"/>
                </a:cubicBezTo>
                <a:cubicBezTo>
                  <a:pt x="2285" y="2093"/>
                  <a:pt x="2300" y="2078"/>
                  <a:pt x="2319" y="2064"/>
                </a:cubicBezTo>
                <a:cubicBezTo>
                  <a:pt x="2339" y="2049"/>
                  <a:pt x="2340" y="2051"/>
                  <a:pt x="2355" y="2031"/>
                </a:cubicBezTo>
                <a:cubicBezTo>
                  <a:pt x="2369" y="2012"/>
                  <a:pt x="2373" y="2008"/>
                  <a:pt x="2385" y="2002"/>
                </a:cubicBezTo>
                <a:cubicBezTo>
                  <a:pt x="2397" y="1996"/>
                  <a:pt x="2421" y="1975"/>
                  <a:pt x="2428" y="1958"/>
                </a:cubicBezTo>
                <a:cubicBezTo>
                  <a:pt x="2435" y="1940"/>
                  <a:pt x="2446" y="1886"/>
                  <a:pt x="2462" y="1861"/>
                </a:cubicBezTo>
                <a:cubicBezTo>
                  <a:pt x="2478" y="1837"/>
                  <a:pt x="2489" y="1811"/>
                  <a:pt x="2496" y="1789"/>
                </a:cubicBezTo>
                <a:cubicBezTo>
                  <a:pt x="2504" y="1768"/>
                  <a:pt x="2506" y="1765"/>
                  <a:pt x="2523" y="1750"/>
                </a:cubicBezTo>
                <a:cubicBezTo>
                  <a:pt x="2540" y="1735"/>
                  <a:pt x="2544" y="1723"/>
                  <a:pt x="2545" y="1705"/>
                </a:cubicBezTo>
                <a:cubicBezTo>
                  <a:pt x="2545" y="1688"/>
                  <a:pt x="2544" y="1682"/>
                  <a:pt x="2556" y="1660"/>
                </a:cubicBezTo>
                <a:cubicBezTo>
                  <a:pt x="2567" y="1639"/>
                  <a:pt x="2567" y="1619"/>
                  <a:pt x="2559" y="1617"/>
                </a:cubicBezTo>
                <a:cubicBezTo>
                  <a:pt x="2551" y="1615"/>
                  <a:pt x="2549" y="1620"/>
                  <a:pt x="2537" y="1610"/>
                </a:cubicBezTo>
                <a:cubicBezTo>
                  <a:pt x="2525" y="1599"/>
                  <a:pt x="2520" y="1592"/>
                  <a:pt x="2502" y="1600"/>
                </a:cubicBezTo>
                <a:cubicBezTo>
                  <a:pt x="2484" y="1608"/>
                  <a:pt x="2476" y="1607"/>
                  <a:pt x="2475" y="1601"/>
                </a:cubicBezTo>
                <a:cubicBezTo>
                  <a:pt x="2473" y="1595"/>
                  <a:pt x="2486" y="1586"/>
                  <a:pt x="2509" y="1571"/>
                </a:cubicBezTo>
                <a:cubicBezTo>
                  <a:pt x="2531" y="1555"/>
                  <a:pt x="2534" y="1555"/>
                  <a:pt x="2542" y="1552"/>
                </a:cubicBezTo>
                <a:cubicBezTo>
                  <a:pt x="2549" y="1549"/>
                  <a:pt x="2539" y="1533"/>
                  <a:pt x="2525" y="1527"/>
                </a:cubicBezTo>
                <a:cubicBezTo>
                  <a:pt x="2511" y="1520"/>
                  <a:pt x="2500" y="1508"/>
                  <a:pt x="2485" y="1501"/>
                </a:cubicBezTo>
                <a:cubicBezTo>
                  <a:pt x="2470" y="1494"/>
                  <a:pt x="2473" y="1486"/>
                  <a:pt x="2488" y="1486"/>
                </a:cubicBezTo>
                <a:cubicBezTo>
                  <a:pt x="2503" y="1486"/>
                  <a:pt x="2510" y="1486"/>
                  <a:pt x="2523" y="1490"/>
                </a:cubicBezTo>
                <a:cubicBezTo>
                  <a:pt x="2536" y="1495"/>
                  <a:pt x="2537" y="1490"/>
                  <a:pt x="2534" y="1482"/>
                </a:cubicBezTo>
                <a:cubicBezTo>
                  <a:pt x="2531" y="1474"/>
                  <a:pt x="2516" y="1461"/>
                  <a:pt x="2497" y="1449"/>
                </a:cubicBezTo>
                <a:cubicBezTo>
                  <a:pt x="2478" y="1436"/>
                  <a:pt x="2467" y="1418"/>
                  <a:pt x="2458" y="1398"/>
                </a:cubicBezTo>
                <a:cubicBezTo>
                  <a:pt x="2450" y="1378"/>
                  <a:pt x="2446" y="1361"/>
                  <a:pt x="2436" y="1343"/>
                </a:cubicBezTo>
                <a:cubicBezTo>
                  <a:pt x="2427" y="1325"/>
                  <a:pt x="2427" y="1325"/>
                  <a:pt x="2397" y="1311"/>
                </a:cubicBezTo>
                <a:cubicBezTo>
                  <a:pt x="2367" y="1297"/>
                  <a:pt x="2358" y="1281"/>
                  <a:pt x="2369" y="1268"/>
                </a:cubicBezTo>
                <a:cubicBezTo>
                  <a:pt x="2380" y="1254"/>
                  <a:pt x="2397" y="1223"/>
                  <a:pt x="2413" y="1212"/>
                </a:cubicBezTo>
                <a:cubicBezTo>
                  <a:pt x="2430" y="1201"/>
                  <a:pt x="2426" y="1198"/>
                  <a:pt x="2437" y="1182"/>
                </a:cubicBezTo>
                <a:cubicBezTo>
                  <a:pt x="2448" y="1166"/>
                  <a:pt x="2468" y="1152"/>
                  <a:pt x="2491" y="1144"/>
                </a:cubicBezTo>
                <a:cubicBezTo>
                  <a:pt x="2514" y="1135"/>
                  <a:pt x="2522" y="1134"/>
                  <a:pt x="2527" y="1120"/>
                </a:cubicBezTo>
                <a:cubicBezTo>
                  <a:pt x="2533" y="1105"/>
                  <a:pt x="2526" y="1098"/>
                  <a:pt x="2502" y="1097"/>
                </a:cubicBezTo>
                <a:cubicBezTo>
                  <a:pt x="2477" y="1096"/>
                  <a:pt x="2468" y="1098"/>
                  <a:pt x="2451" y="1087"/>
                </a:cubicBezTo>
                <a:cubicBezTo>
                  <a:pt x="2435" y="1077"/>
                  <a:pt x="2415" y="1076"/>
                  <a:pt x="2401" y="1099"/>
                </a:cubicBezTo>
                <a:cubicBezTo>
                  <a:pt x="2388" y="1123"/>
                  <a:pt x="2383" y="1135"/>
                  <a:pt x="2365" y="1134"/>
                </a:cubicBezTo>
                <a:cubicBezTo>
                  <a:pt x="2346" y="1133"/>
                  <a:pt x="2334" y="1131"/>
                  <a:pt x="2335" y="1113"/>
                </a:cubicBezTo>
                <a:cubicBezTo>
                  <a:pt x="2336" y="1096"/>
                  <a:pt x="2330" y="1071"/>
                  <a:pt x="2311" y="1072"/>
                </a:cubicBezTo>
                <a:cubicBezTo>
                  <a:pt x="2293" y="1073"/>
                  <a:pt x="2269" y="1071"/>
                  <a:pt x="2260" y="1050"/>
                </a:cubicBezTo>
                <a:cubicBezTo>
                  <a:pt x="2251" y="1029"/>
                  <a:pt x="2247" y="1000"/>
                  <a:pt x="2284" y="999"/>
                </a:cubicBezTo>
                <a:cubicBezTo>
                  <a:pt x="2321" y="998"/>
                  <a:pt x="2330" y="1000"/>
                  <a:pt x="2337" y="975"/>
                </a:cubicBezTo>
                <a:cubicBezTo>
                  <a:pt x="2345" y="951"/>
                  <a:pt x="2345" y="943"/>
                  <a:pt x="2363" y="933"/>
                </a:cubicBezTo>
                <a:cubicBezTo>
                  <a:pt x="2381" y="923"/>
                  <a:pt x="2389" y="912"/>
                  <a:pt x="2405" y="889"/>
                </a:cubicBezTo>
                <a:cubicBezTo>
                  <a:pt x="2422" y="866"/>
                  <a:pt x="2422" y="861"/>
                  <a:pt x="2440" y="858"/>
                </a:cubicBezTo>
                <a:cubicBezTo>
                  <a:pt x="2458" y="854"/>
                  <a:pt x="2486" y="874"/>
                  <a:pt x="2474" y="897"/>
                </a:cubicBezTo>
                <a:cubicBezTo>
                  <a:pt x="2462" y="920"/>
                  <a:pt x="2453" y="932"/>
                  <a:pt x="2454" y="956"/>
                </a:cubicBezTo>
                <a:cubicBezTo>
                  <a:pt x="2455" y="980"/>
                  <a:pt x="2464" y="1006"/>
                  <a:pt x="2480" y="985"/>
                </a:cubicBezTo>
                <a:cubicBezTo>
                  <a:pt x="2497" y="965"/>
                  <a:pt x="2521" y="940"/>
                  <a:pt x="2547" y="929"/>
                </a:cubicBezTo>
                <a:cubicBezTo>
                  <a:pt x="2572" y="918"/>
                  <a:pt x="2581" y="919"/>
                  <a:pt x="2595" y="898"/>
                </a:cubicBezTo>
                <a:cubicBezTo>
                  <a:pt x="2594" y="899"/>
                  <a:pt x="2594" y="899"/>
                  <a:pt x="2594" y="899"/>
                </a:cubicBezTo>
                <a:cubicBezTo>
                  <a:pt x="2598" y="891"/>
                  <a:pt x="2608" y="879"/>
                  <a:pt x="2616" y="870"/>
                </a:cubicBezTo>
                <a:cubicBezTo>
                  <a:pt x="2625" y="861"/>
                  <a:pt x="2638" y="851"/>
                  <a:pt x="2658" y="836"/>
                </a:cubicBezTo>
                <a:cubicBezTo>
                  <a:pt x="2677" y="820"/>
                  <a:pt x="2680" y="804"/>
                  <a:pt x="2687" y="785"/>
                </a:cubicBezTo>
                <a:cubicBezTo>
                  <a:pt x="2693" y="766"/>
                  <a:pt x="2705" y="766"/>
                  <a:pt x="2715" y="774"/>
                </a:cubicBezTo>
                <a:cubicBezTo>
                  <a:pt x="2725" y="782"/>
                  <a:pt x="2728" y="780"/>
                  <a:pt x="2741" y="782"/>
                </a:cubicBezTo>
                <a:cubicBezTo>
                  <a:pt x="2755" y="783"/>
                  <a:pt x="2770" y="780"/>
                  <a:pt x="2771" y="771"/>
                </a:cubicBezTo>
                <a:cubicBezTo>
                  <a:pt x="2772" y="762"/>
                  <a:pt x="2767" y="760"/>
                  <a:pt x="2761" y="746"/>
                </a:cubicBezTo>
                <a:cubicBezTo>
                  <a:pt x="2754" y="732"/>
                  <a:pt x="2766" y="735"/>
                  <a:pt x="2786" y="731"/>
                </a:cubicBezTo>
                <a:cubicBezTo>
                  <a:pt x="2807" y="726"/>
                  <a:pt x="2814" y="713"/>
                  <a:pt x="2822" y="701"/>
                </a:cubicBezTo>
                <a:cubicBezTo>
                  <a:pt x="2829" y="688"/>
                  <a:pt x="2829" y="682"/>
                  <a:pt x="2828" y="664"/>
                </a:cubicBezTo>
                <a:cubicBezTo>
                  <a:pt x="2827" y="646"/>
                  <a:pt x="2843" y="655"/>
                  <a:pt x="2853" y="667"/>
                </a:cubicBezTo>
                <a:cubicBezTo>
                  <a:pt x="2862" y="680"/>
                  <a:pt x="2860" y="677"/>
                  <a:pt x="2868" y="683"/>
                </a:cubicBezTo>
                <a:cubicBezTo>
                  <a:pt x="2876" y="689"/>
                  <a:pt x="2874" y="676"/>
                  <a:pt x="2870" y="667"/>
                </a:cubicBezTo>
                <a:cubicBezTo>
                  <a:pt x="2866" y="657"/>
                  <a:pt x="2870" y="655"/>
                  <a:pt x="2878" y="650"/>
                </a:cubicBezTo>
                <a:cubicBezTo>
                  <a:pt x="2886" y="644"/>
                  <a:pt x="2884" y="646"/>
                  <a:pt x="2888" y="633"/>
                </a:cubicBezTo>
                <a:cubicBezTo>
                  <a:pt x="2892" y="621"/>
                  <a:pt x="2891" y="615"/>
                  <a:pt x="2885" y="590"/>
                </a:cubicBezTo>
                <a:cubicBezTo>
                  <a:pt x="2879" y="564"/>
                  <a:pt x="2870" y="540"/>
                  <a:pt x="2863" y="526"/>
                </a:cubicBezTo>
                <a:cubicBezTo>
                  <a:pt x="2855" y="512"/>
                  <a:pt x="2858" y="509"/>
                  <a:pt x="2869" y="504"/>
                </a:cubicBezTo>
                <a:cubicBezTo>
                  <a:pt x="2879" y="499"/>
                  <a:pt x="2877" y="498"/>
                  <a:pt x="2881" y="487"/>
                </a:cubicBezTo>
                <a:cubicBezTo>
                  <a:pt x="2885" y="477"/>
                  <a:pt x="2891" y="477"/>
                  <a:pt x="2902" y="482"/>
                </a:cubicBezTo>
                <a:cubicBezTo>
                  <a:pt x="2914" y="487"/>
                  <a:pt x="2920" y="485"/>
                  <a:pt x="2934" y="485"/>
                </a:cubicBezTo>
                <a:cubicBezTo>
                  <a:pt x="2947" y="485"/>
                  <a:pt x="2953" y="462"/>
                  <a:pt x="2957" y="436"/>
                </a:cubicBezTo>
                <a:cubicBezTo>
                  <a:pt x="2961" y="411"/>
                  <a:pt x="2965" y="393"/>
                  <a:pt x="2964" y="360"/>
                </a:cubicBezTo>
                <a:cubicBezTo>
                  <a:pt x="2963" y="327"/>
                  <a:pt x="2970" y="318"/>
                  <a:pt x="2976" y="307"/>
                </a:cubicBezTo>
                <a:cubicBezTo>
                  <a:pt x="2983" y="295"/>
                  <a:pt x="2982" y="282"/>
                  <a:pt x="2976" y="276"/>
                </a:cubicBezTo>
                <a:cubicBezTo>
                  <a:pt x="2969" y="269"/>
                  <a:pt x="2968" y="270"/>
                  <a:pt x="2973" y="258"/>
                </a:cubicBezTo>
                <a:cubicBezTo>
                  <a:pt x="2979" y="246"/>
                  <a:pt x="2983" y="245"/>
                  <a:pt x="2984" y="240"/>
                </a:cubicBezTo>
                <a:close/>
                <a:moveTo>
                  <a:pt x="1891" y="2332"/>
                </a:moveTo>
                <a:cubicBezTo>
                  <a:pt x="1878" y="2335"/>
                  <a:pt x="1870" y="2337"/>
                  <a:pt x="1856" y="2338"/>
                </a:cubicBezTo>
                <a:cubicBezTo>
                  <a:pt x="1842" y="2338"/>
                  <a:pt x="1835" y="2342"/>
                  <a:pt x="1827" y="2348"/>
                </a:cubicBezTo>
                <a:cubicBezTo>
                  <a:pt x="1820" y="2355"/>
                  <a:pt x="1804" y="2362"/>
                  <a:pt x="1804" y="2362"/>
                </a:cubicBezTo>
                <a:cubicBezTo>
                  <a:pt x="1804" y="2362"/>
                  <a:pt x="1777" y="2372"/>
                  <a:pt x="1775" y="2401"/>
                </a:cubicBezTo>
                <a:cubicBezTo>
                  <a:pt x="1773" y="2430"/>
                  <a:pt x="1782" y="2440"/>
                  <a:pt x="1801" y="2445"/>
                </a:cubicBezTo>
                <a:cubicBezTo>
                  <a:pt x="1801" y="2445"/>
                  <a:pt x="1817" y="2452"/>
                  <a:pt x="1834" y="2454"/>
                </a:cubicBezTo>
                <a:cubicBezTo>
                  <a:pt x="1851" y="2456"/>
                  <a:pt x="1858" y="2452"/>
                  <a:pt x="1870" y="2442"/>
                </a:cubicBezTo>
                <a:cubicBezTo>
                  <a:pt x="1882" y="2431"/>
                  <a:pt x="1895" y="2422"/>
                  <a:pt x="1900" y="2405"/>
                </a:cubicBezTo>
                <a:cubicBezTo>
                  <a:pt x="1905" y="2389"/>
                  <a:pt x="1921" y="2369"/>
                  <a:pt x="1929" y="2363"/>
                </a:cubicBezTo>
                <a:cubicBezTo>
                  <a:pt x="1937" y="2357"/>
                  <a:pt x="1935" y="2352"/>
                  <a:pt x="1930" y="2343"/>
                </a:cubicBezTo>
                <a:cubicBezTo>
                  <a:pt x="1925" y="2335"/>
                  <a:pt x="1904" y="2328"/>
                  <a:pt x="1891" y="2332"/>
                </a:cubicBezTo>
                <a:close/>
                <a:moveTo>
                  <a:pt x="2580" y="1938"/>
                </a:moveTo>
                <a:cubicBezTo>
                  <a:pt x="2571" y="1935"/>
                  <a:pt x="2556" y="1942"/>
                  <a:pt x="2542" y="1960"/>
                </a:cubicBezTo>
                <a:cubicBezTo>
                  <a:pt x="2529" y="1978"/>
                  <a:pt x="2525" y="1990"/>
                  <a:pt x="2525" y="1990"/>
                </a:cubicBezTo>
                <a:cubicBezTo>
                  <a:pt x="2525" y="1990"/>
                  <a:pt x="2504" y="2024"/>
                  <a:pt x="2500" y="2057"/>
                </a:cubicBezTo>
                <a:cubicBezTo>
                  <a:pt x="2497" y="2089"/>
                  <a:pt x="2494" y="2096"/>
                  <a:pt x="2507" y="2114"/>
                </a:cubicBezTo>
                <a:cubicBezTo>
                  <a:pt x="2520" y="2132"/>
                  <a:pt x="2530" y="2132"/>
                  <a:pt x="2536" y="2152"/>
                </a:cubicBezTo>
                <a:cubicBezTo>
                  <a:pt x="2542" y="2172"/>
                  <a:pt x="2557" y="2168"/>
                  <a:pt x="2557" y="2151"/>
                </a:cubicBezTo>
                <a:cubicBezTo>
                  <a:pt x="2557" y="2135"/>
                  <a:pt x="2550" y="2133"/>
                  <a:pt x="2566" y="2110"/>
                </a:cubicBezTo>
                <a:cubicBezTo>
                  <a:pt x="2582" y="2088"/>
                  <a:pt x="2582" y="2073"/>
                  <a:pt x="2583" y="2046"/>
                </a:cubicBezTo>
                <a:cubicBezTo>
                  <a:pt x="2584" y="2018"/>
                  <a:pt x="2591" y="1990"/>
                  <a:pt x="2595" y="1971"/>
                </a:cubicBezTo>
                <a:cubicBezTo>
                  <a:pt x="2599" y="1951"/>
                  <a:pt x="2589" y="1942"/>
                  <a:pt x="2580" y="1938"/>
                </a:cubicBezTo>
                <a:close/>
                <a:moveTo>
                  <a:pt x="2302" y="2270"/>
                </a:moveTo>
                <a:cubicBezTo>
                  <a:pt x="2297" y="2268"/>
                  <a:pt x="2294" y="2273"/>
                  <a:pt x="2298" y="2274"/>
                </a:cubicBezTo>
                <a:cubicBezTo>
                  <a:pt x="2301" y="2276"/>
                  <a:pt x="2307" y="2273"/>
                  <a:pt x="2302" y="2270"/>
                </a:cubicBezTo>
                <a:close/>
                <a:moveTo>
                  <a:pt x="2468" y="2061"/>
                </a:moveTo>
                <a:cubicBezTo>
                  <a:pt x="2463" y="2058"/>
                  <a:pt x="2460" y="2064"/>
                  <a:pt x="2464" y="2065"/>
                </a:cubicBezTo>
                <a:cubicBezTo>
                  <a:pt x="2467" y="2066"/>
                  <a:pt x="2473" y="2064"/>
                  <a:pt x="2468" y="2061"/>
                </a:cubicBezTo>
                <a:close/>
                <a:moveTo>
                  <a:pt x="2245" y="2266"/>
                </a:moveTo>
                <a:cubicBezTo>
                  <a:pt x="2250" y="2268"/>
                  <a:pt x="2250" y="2265"/>
                  <a:pt x="2250" y="2265"/>
                </a:cubicBezTo>
                <a:cubicBezTo>
                  <a:pt x="2248" y="2260"/>
                  <a:pt x="2248" y="2260"/>
                  <a:pt x="2248" y="2260"/>
                </a:cubicBezTo>
                <a:cubicBezTo>
                  <a:pt x="2248" y="2260"/>
                  <a:pt x="2240" y="2264"/>
                  <a:pt x="2245" y="2266"/>
                </a:cubicBezTo>
                <a:close/>
                <a:moveTo>
                  <a:pt x="2249" y="2241"/>
                </a:moveTo>
                <a:cubicBezTo>
                  <a:pt x="2247" y="2240"/>
                  <a:pt x="2242" y="2246"/>
                  <a:pt x="2247" y="2247"/>
                </a:cubicBezTo>
                <a:cubicBezTo>
                  <a:pt x="2253" y="2248"/>
                  <a:pt x="2251" y="2241"/>
                  <a:pt x="2249" y="2241"/>
                </a:cubicBezTo>
                <a:close/>
                <a:moveTo>
                  <a:pt x="2598" y="2149"/>
                </a:moveTo>
                <a:cubicBezTo>
                  <a:pt x="2593" y="2146"/>
                  <a:pt x="2590" y="2152"/>
                  <a:pt x="2594" y="2153"/>
                </a:cubicBezTo>
                <a:cubicBezTo>
                  <a:pt x="2597" y="2154"/>
                  <a:pt x="2603" y="2152"/>
                  <a:pt x="2598" y="2149"/>
                </a:cubicBezTo>
                <a:close/>
                <a:moveTo>
                  <a:pt x="2690" y="1884"/>
                </a:moveTo>
                <a:cubicBezTo>
                  <a:pt x="2685" y="1881"/>
                  <a:pt x="2682" y="1886"/>
                  <a:pt x="2686" y="1888"/>
                </a:cubicBezTo>
                <a:cubicBezTo>
                  <a:pt x="2689" y="1889"/>
                  <a:pt x="2695" y="1886"/>
                  <a:pt x="2690" y="1884"/>
                </a:cubicBezTo>
                <a:close/>
                <a:moveTo>
                  <a:pt x="2753" y="1865"/>
                </a:moveTo>
                <a:cubicBezTo>
                  <a:pt x="2748" y="1862"/>
                  <a:pt x="2746" y="1868"/>
                  <a:pt x="2749" y="1869"/>
                </a:cubicBezTo>
                <a:cubicBezTo>
                  <a:pt x="2752" y="1871"/>
                  <a:pt x="2758" y="1868"/>
                  <a:pt x="2753" y="1865"/>
                </a:cubicBezTo>
                <a:close/>
                <a:moveTo>
                  <a:pt x="2505" y="1496"/>
                </a:moveTo>
                <a:cubicBezTo>
                  <a:pt x="2502" y="1496"/>
                  <a:pt x="2496" y="1496"/>
                  <a:pt x="2499" y="1499"/>
                </a:cubicBezTo>
                <a:cubicBezTo>
                  <a:pt x="2501" y="1502"/>
                  <a:pt x="2506" y="1503"/>
                  <a:pt x="2506" y="1503"/>
                </a:cubicBezTo>
                <a:cubicBezTo>
                  <a:pt x="2506" y="1503"/>
                  <a:pt x="2518" y="1506"/>
                  <a:pt x="2525" y="1509"/>
                </a:cubicBezTo>
                <a:cubicBezTo>
                  <a:pt x="2531" y="1513"/>
                  <a:pt x="2537" y="1512"/>
                  <a:pt x="2538" y="1510"/>
                </a:cubicBezTo>
                <a:cubicBezTo>
                  <a:pt x="2538" y="1508"/>
                  <a:pt x="2531" y="1505"/>
                  <a:pt x="2523" y="1501"/>
                </a:cubicBezTo>
                <a:cubicBezTo>
                  <a:pt x="2516" y="1497"/>
                  <a:pt x="2508" y="1496"/>
                  <a:pt x="2505" y="1496"/>
                </a:cubicBezTo>
                <a:close/>
                <a:moveTo>
                  <a:pt x="2560" y="1600"/>
                </a:moveTo>
                <a:cubicBezTo>
                  <a:pt x="2560" y="1600"/>
                  <a:pt x="2553" y="1599"/>
                  <a:pt x="2556" y="1603"/>
                </a:cubicBezTo>
                <a:cubicBezTo>
                  <a:pt x="2558" y="1607"/>
                  <a:pt x="2558" y="1610"/>
                  <a:pt x="2564" y="1610"/>
                </a:cubicBezTo>
                <a:cubicBezTo>
                  <a:pt x="2571" y="1610"/>
                  <a:pt x="2577" y="1610"/>
                  <a:pt x="2575" y="1607"/>
                </a:cubicBezTo>
                <a:cubicBezTo>
                  <a:pt x="2574" y="1603"/>
                  <a:pt x="2572" y="1604"/>
                  <a:pt x="2569" y="1601"/>
                </a:cubicBezTo>
                <a:cubicBezTo>
                  <a:pt x="2566" y="1599"/>
                  <a:pt x="2560" y="1600"/>
                  <a:pt x="2560" y="1600"/>
                </a:cubicBezTo>
                <a:close/>
                <a:moveTo>
                  <a:pt x="2576" y="1578"/>
                </a:moveTo>
                <a:cubicBezTo>
                  <a:pt x="2578" y="1576"/>
                  <a:pt x="2578" y="1575"/>
                  <a:pt x="2573" y="1575"/>
                </a:cubicBezTo>
                <a:cubicBezTo>
                  <a:pt x="2568" y="1574"/>
                  <a:pt x="2568" y="1577"/>
                  <a:pt x="2570" y="1578"/>
                </a:cubicBezTo>
                <a:cubicBezTo>
                  <a:pt x="2572" y="1579"/>
                  <a:pt x="2574" y="1580"/>
                  <a:pt x="2576" y="1578"/>
                </a:cubicBezTo>
                <a:close/>
              </a:path>
            </a:pathLst>
          </a:custGeom>
          <a:solidFill>
            <a:srgbClr val="666666">
              <a:lumMod val="20000"/>
              <a:lumOff val="80000"/>
            </a:srgbClr>
          </a:solidFill>
          <a:ln>
            <a:noFill/>
          </a:ln>
        </p:spPr>
        <p:txBody>
          <a:bodyPr vert="horz" wrap="square" lIns="91440" tIns="45720" rIns="91440" bIns="45720" numCol="1" anchor="t" anchorCtr="0" compatLnSpc="1">
            <a:prstTxWarp prst="textNoShape">
              <a:avLst/>
            </a:prstTxWarp>
          </a:bodyPr>
          <a:lstStyle/>
          <a:p>
            <a:pPr>
              <a:defRPr/>
            </a:pPr>
            <a:endParaRPr lang="zh-CN" altLang="en-US"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nvGrpSpPr>
          <p:cNvPr id="55" name="组合 54"/>
          <p:cNvGrpSpPr/>
          <p:nvPr/>
        </p:nvGrpSpPr>
        <p:grpSpPr>
          <a:xfrm>
            <a:off x="1658380" y="1953742"/>
            <a:ext cx="4177879" cy="4013837"/>
            <a:chOff x="1732324" y="2187933"/>
            <a:chExt cx="4114715" cy="3953153"/>
          </a:xfrm>
        </p:grpSpPr>
        <p:sp>
          <p:nvSpPr>
            <p:cNvPr id="56" name="圆形"/>
            <p:cNvSpPr/>
            <p:nvPr/>
          </p:nvSpPr>
          <p:spPr>
            <a:xfrm>
              <a:off x="4207902" y="6041399"/>
              <a:ext cx="99685"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57" name="圆形"/>
            <p:cNvSpPr/>
            <p:nvPr/>
          </p:nvSpPr>
          <p:spPr>
            <a:xfrm>
              <a:off x="4748191" y="5513841"/>
              <a:ext cx="99685"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58" name="圆形"/>
            <p:cNvSpPr/>
            <p:nvPr/>
          </p:nvSpPr>
          <p:spPr>
            <a:xfrm>
              <a:off x="4877455" y="3234465"/>
              <a:ext cx="99685" cy="99685"/>
            </a:xfrm>
            <a:prstGeom prst="ellipse">
              <a:avLst/>
            </a:prstGeom>
            <a:solidFill>
              <a:srgbClr val="CB151D"/>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59" name="圆形"/>
            <p:cNvSpPr/>
            <p:nvPr/>
          </p:nvSpPr>
          <p:spPr>
            <a:xfrm>
              <a:off x="1732324" y="2588260"/>
              <a:ext cx="99685" cy="99685"/>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60" name="圆形"/>
            <p:cNvSpPr/>
            <p:nvPr/>
          </p:nvSpPr>
          <p:spPr>
            <a:xfrm>
              <a:off x="2390115" y="4545052"/>
              <a:ext cx="99685"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61" name="圆形"/>
            <p:cNvSpPr/>
            <p:nvPr/>
          </p:nvSpPr>
          <p:spPr>
            <a:xfrm>
              <a:off x="3151977" y="3786402"/>
              <a:ext cx="99685" cy="99685"/>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62" name="圆形"/>
            <p:cNvSpPr/>
            <p:nvPr/>
          </p:nvSpPr>
          <p:spPr>
            <a:xfrm>
              <a:off x="3467914" y="3874762"/>
              <a:ext cx="99685" cy="99685"/>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63" name="圆形"/>
            <p:cNvSpPr/>
            <p:nvPr/>
          </p:nvSpPr>
          <p:spPr>
            <a:xfrm>
              <a:off x="4018602" y="4052971"/>
              <a:ext cx="99685"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64" name="圆形"/>
            <p:cNvSpPr/>
            <p:nvPr/>
          </p:nvSpPr>
          <p:spPr>
            <a:xfrm>
              <a:off x="4548820" y="3682098"/>
              <a:ext cx="99685" cy="99685"/>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65" name="圆形"/>
            <p:cNvSpPr/>
            <p:nvPr/>
          </p:nvSpPr>
          <p:spPr>
            <a:xfrm>
              <a:off x="3968759" y="3234465"/>
              <a:ext cx="99685" cy="99685"/>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66" name="圆形"/>
            <p:cNvSpPr/>
            <p:nvPr/>
          </p:nvSpPr>
          <p:spPr>
            <a:xfrm>
              <a:off x="5132718" y="3375617"/>
              <a:ext cx="99685"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69" name="圆形"/>
            <p:cNvSpPr/>
            <p:nvPr/>
          </p:nvSpPr>
          <p:spPr>
            <a:xfrm>
              <a:off x="5747352" y="2640467"/>
              <a:ext cx="99687"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70" name="圆形"/>
            <p:cNvSpPr/>
            <p:nvPr/>
          </p:nvSpPr>
          <p:spPr>
            <a:xfrm>
              <a:off x="5449152" y="4196620"/>
              <a:ext cx="99685" cy="99685"/>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71" name="圆形"/>
            <p:cNvSpPr/>
            <p:nvPr/>
          </p:nvSpPr>
          <p:spPr>
            <a:xfrm>
              <a:off x="5132718" y="3786402"/>
              <a:ext cx="99685" cy="99685"/>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72" name="圆形"/>
            <p:cNvSpPr/>
            <p:nvPr/>
          </p:nvSpPr>
          <p:spPr>
            <a:xfrm>
              <a:off x="5232403" y="5204242"/>
              <a:ext cx="99687"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73" name="圆形"/>
            <p:cNvSpPr/>
            <p:nvPr/>
          </p:nvSpPr>
          <p:spPr>
            <a:xfrm>
              <a:off x="4927297" y="4930740"/>
              <a:ext cx="99687"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74" name="圆形"/>
            <p:cNvSpPr/>
            <p:nvPr/>
          </p:nvSpPr>
          <p:spPr>
            <a:xfrm>
              <a:off x="4498978" y="4831056"/>
              <a:ext cx="99687" cy="99685"/>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75" name="圆形"/>
            <p:cNvSpPr/>
            <p:nvPr/>
          </p:nvSpPr>
          <p:spPr>
            <a:xfrm>
              <a:off x="4548820" y="4445367"/>
              <a:ext cx="99685"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76" name="圆形"/>
            <p:cNvSpPr/>
            <p:nvPr/>
          </p:nvSpPr>
          <p:spPr>
            <a:xfrm>
              <a:off x="4598663" y="4096328"/>
              <a:ext cx="99685" cy="99685"/>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77" name="圆形"/>
            <p:cNvSpPr/>
            <p:nvPr/>
          </p:nvSpPr>
          <p:spPr>
            <a:xfrm>
              <a:off x="4008533" y="5414157"/>
              <a:ext cx="99685"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78" name="圆形"/>
            <p:cNvSpPr/>
            <p:nvPr/>
          </p:nvSpPr>
          <p:spPr>
            <a:xfrm>
              <a:off x="3151977" y="5364314"/>
              <a:ext cx="99685" cy="99685"/>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79" name="圆形"/>
            <p:cNvSpPr/>
            <p:nvPr/>
          </p:nvSpPr>
          <p:spPr>
            <a:xfrm>
              <a:off x="3368228" y="4594227"/>
              <a:ext cx="99685"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80" name="圆形"/>
            <p:cNvSpPr/>
            <p:nvPr/>
          </p:nvSpPr>
          <p:spPr>
            <a:xfrm>
              <a:off x="3819232" y="5014673"/>
              <a:ext cx="99685"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81" name="圆形"/>
            <p:cNvSpPr/>
            <p:nvPr/>
          </p:nvSpPr>
          <p:spPr>
            <a:xfrm>
              <a:off x="3918918" y="4666016"/>
              <a:ext cx="99685"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82" name="圆形"/>
            <p:cNvSpPr/>
            <p:nvPr/>
          </p:nvSpPr>
          <p:spPr>
            <a:xfrm>
              <a:off x="3719547" y="3632255"/>
              <a:ext cx="99685"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83" name="圆形"/>
            <p:cNvSpPr/>
            <p:nvPr/>
          </p:nvSpPr>
          <p:spPr>
            <a:xfrm>
              <a:off x="5747352" y="2187933"/>
              <a:ext cx="99687"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84" name="圆形"/>
            <p:cNvSpPr/>
            <p:nvPr/>
          </p:nvSpPr>
          <p:spPr>
            <a:xfrm>
              <a:off x="5647668" y="2960090"/>
              <a:ext cx="99687"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97" name="圆形"/>
            <p:cNvSpPr/>
            <p:nvPr/>
          </p:nvSpPr>
          <p:spPr>
            <a:xfrm>
              <a:off x="5033032" y="4296304"/>
              <a:ext cx="99685" cy="99687"/>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98" name="圆形"/>
            <p:cNvSpPr/>
            <p:nvPr/>
          </p:nvSpPr>
          <p:spPr>
            <a:xfrm>
              <a:off x="5498995" y="4693912"/>
              <a:ext cx="99685" cy="99685"/>
            </a:xfrm>
            <a:prstGeom prst="ellipse">
              <a:avLst/>
            </a:prstGeom>
            <a:solidFill>
              <a:srgbClr val="B8E7FF"/>
            </a:solidFill>
            <a:ln w="3175" cap="flat">
              <a:noFill/>
              <a:miter lim="400000"/>
            </a:ln>
            <a:effectLst/>
          </p:spPr>
          <p:txBody>
            <a:bodyPr wrap="square" lIns="33866" tIns="33866" rIns="33866" bIns="33866" numCol="1" anchor="ctr">
              <a:noAutofit/>
            </a:bodyPr>
            <a:lstStyle/>
            <a:p>
              <a:pPr defTabSz="1535937" hangingPunct="0">
                <a:defRPr sz="2800"/>
              </a:pPr>
              <a:endParaRPr sz="11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99" name="圆形"/>
            <p:cNvSpPr/>
            <p:nvPr/>
          </p:nvSpPr>
          <p:spPr>
            <a:xfrm>
              <a:off x="4637127" y="5402778"/>
              <a:ext cx="321811" cy="321811"/>
            </a:xfrm>
            <a:prstGeom prst="ellipse">
              <a:avLst/>
            </a:prstGeom>
            <a:solidFill>
              <a:srgbClr val="FFC500"/>
            </a:solidFill>
            <a:ln w="12700" cap="flat">
              <a:noFill/>
              <a:miter lim="400000"/>
            </a:ln>
            <a:effectLst/>
          </p:spPr>
          <p:txBody>
            <a:bodyPr wrap="square" lIns="64530" tIns="64530" rIns="64530" bIns="64530" numCol="1" anchor="ctr">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0" name="线条"/>
            <p:cNvSpPr/>
            <p:nvPr/>
          </p:nvSpPr>
          <p:spPr>
            <a:xfrm flipV="1">
              <a:off x="4260620" y="5572106"/>
              <a:ext cx="499393" cy="499393"/>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1" name="线条"/>
            <p:cNvSpPr/>
            <p:nvPr/>
          </p:nvSpPr>
          <p:spPr>
            <a:xfrm>
              <a:off x="4061190" y="5439021"/>
              <a:ext cx="692778" cy="124192"/>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2" name="线条"/>
            <p:cNvSpPr/>
            <p:nvPr/>
          </p:nvSpPr>
          <p:spPr>
            <a:xfrm>
              <a:off x="3159962" y="5423927"/>
              <a:ext cx="1594003" cy="211832"/>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3" name="线条"/>
            <p:cNvSpPr/>
            <p:nvPr/>
          </p:nvSpPr>
          <p:spPr>
            <a:xfrm>
              <a:off x="3858413" y="5040765"/>
              <a:ext cx="1098330" cy="493721"/>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4" name="线条"/>
            <p:cNvSpPr/>
            <p:nvPr/>
          </p:nvSpPr>
          <p:spPr>
            <a:xfrm>
              <a:off x="4548205" y="4897217"/>
              <a:ext cx="225534" cy="650063"/>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5" name="线条"/>
            <p:cNvSpPr/>
            <p:nvPr/>
          </p:nvSpPr>
          <p:spPr>
            <a:xfrm flipH="1">
              <a:off x="4795090" y="4975570"/>
              <a:ext cx="219422" cy="510507"/>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6" name="线条"/>
            <p:cNvSpPr/>
            <p:nvPr/>
          </p:nvSpPr>
          <p:spPr>
            <a:xfrm flipH="1">
              <a:off x="4881673" y="5271251"/>
              <a:ext cx="367813" cy="284953"/>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7" name="线条"/>
            <p:cNvSpPr/>
            <p:nvPr/>
          </p:nvSpPr>
          <p:spPr>
            <a:xfrm flipH="1">
              <a:off x="4791345" y="4777508"/>
              <a:ext cx="755641" cy="755641"/>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8" name="线条"/>
            <p:cNvSpPr/>
            <p:nvPr/>
          </p:nvSpPr>
          <p:spPr>
            <a:xfrm flipH="1">
              <a:off x="4722555" y="4326542"/>
              <a:ext cx="364491" cy="1251966"/>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9" name="线条"/>
            <p:cNvSpPr/>
            <p:nvPr/>
          </p:nvSpPr>
          <p:spPr>
            <a:xfrm flipH="1">
              <a:off x="4819386" y="4256331"/>
              <a:ext cx="682197" cy="1400741"/>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10" name="线条"/>
            <p:cNvSpPr/>
            <p:nvPr/>
          </p:nvSpPr>
          <p:spPr>
            <a:xfrm>
              <a:off x="4575849" y="4498498"/>
              <a:ext cx="223614" cy="1039915"/>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11" name="线条"/>
            <p:cNvSpPr/>
            <p:nvPr/>
          </p:nvSpPr>
          <p:spPr>
            <a:xfrm>
              <a:off x="3956068" y="4681341"/>
              <a:ext cx="875750" cy="875750"/>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12" name="线条"/>
            <p:cNvSpPr/>
            <p:nvPr/>
          </p:nvSpPr>
          <p:spPr>
            <a:xfrm>
              <a:off x="3394853" y="4620554"/>
              <a:ext cx="1468777" cy="900354"/>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13" name="线条"/>
            <p:cNvSpPr/>
            <p:nvPr/>
          </p:nvSpPr>
          <p:spPr>
            <a:xfrm>
              <a:off x="3197159" y="3852378"/>
              <a:ext cx="1629920" cy="1629920"/>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14" name="线条"/>
            <p:cNvSpPr/>
            <p:nvPr/>
          </p:nvSpPr>
          <p:spPr>
            <a:xfrm>
              <a:off x="1794459" y="2642926"/>
              <a:ext cx="3027503" cy="2884006"/>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15" name="线条"/>
            <p:cNvSpPr/>
            <p:nvPr/>
          </p:nvSpPr>
          <p:spPr>
            <a:xfrm>
              <a:off x="3730370" y="3700718"/>
              <a:ext cx="1094621" cy="1834479"/>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16" name="线条"/>
            <p:cNvSpPr/>
            <p:nvPr/>
          </p:nvSpPr>
          <p:spPr>
            <a:xfrm>
              <a:off x="4598721" y="3741016"/>
              <a:ext cx="220063" cy="1787258"/>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17" name="线条"/>
            <p:cNvSpPr/>
            <p:nvPr/>
          </p:nvSpPr>
          <p:spPr>
            <a:xfrm flipH="1">
              <a:off x="4737716" y="3818342"/>
              <a:ext cx="446761" cy="1743712"/>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18" name="线条"/>
            <p:cNvSpPr/>
            <p:nvPr/>
          </p:nvSpPr>
          <p:spPr>
            <a:xfrm flipH="1">
              <a:off x="4791872" y="3315812"/>
              <a:ext cx="138880" cy="2184600"/>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19" name="线条"/>
            <p:cNvSpPr/>
            <p:nvPr/>
          </p:nvSpPr>
          <p:spPr>
            <a:xfrm flipH="1">
              <a:off x="4750376" y="3403966"/>
              <a:ext cx="421438" cy="2126565"/>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20" name="线条"/>
            <p:cNvSpPr/>
            <p:nvPr/>
          </p:nvSpPr>
          <p:spPr>
            <a:xfrm>
              <a:off x="4022143" y="3283814"/>
              <a:ext cx="812203" cy="2318127"/>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21" name="线条"/>
            <p:cNvSpPr/>
            <p:nvPr/>
          </p:nvSpPr>
          <p:spPr>
            <a:xfrm flipH="1">
              <a:off x="4839255" y="3021105"/>
              <a:ext cx="892114" cy="2461226"/>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22" name="线条"/>
            <p:cNvSpPr/>
            <p:nvPr/>
          </p:nvSpPr>
          <p:spPr>
            <a:xfrm flipH="1">
              <a:off x="4774462" y="2696164"/>
              <a:ext cx="1021700" cy="2728787"/>
            </a:xfrm>
            <a:prstGeom prst="line">
              <a:avLst/>
            </a:prstGeom>
            <a:noFill/>
            <a:ln w="25400" cap="flat">
              <a:solidFill>
                <a:srgbClr val="FFC500"/>
              </a:solidFill>
              <a:prstDash val="sysDot"/>
              <a:miter lim="400000"/>
            </a:ln>
            <a:effectLst/>
          </p:spPr>
          <p:txBody>
            <a:bodyPr wrap="square" lIns="64530" tIns="64530" rIns="64530" bIns="64530" numCol="1" anchor="t">
              <a:noAutofit/>
            </a:bodyPr>
            <a:lstStyle/>
            <a:p>
              <a:pPr defTabSz="915864" hangingPunct="0"/>
              <a:endParaRPr sz="900" kern="0">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grpSp>
      <p:sp>
        <p:nvSpPr>
          <p:cNvPr id="123" name="圆角矩形"/>
          <p:cNvSpPr/>
          <p:nvPr/>
        </p:nvSpPr>
        <p:spPr>
          <a:xfrm>
            <a:off x="815644" y="2264119"/>
            <a:ext cx="5911222" cy="1019639"/>
          </a:xfrm>
          <a:prstGeom prst="roundRect">
            <a:avLst>
              <a:gd name="adj" fmla="val 7572"/>
            </a:avLst>
          </a:prstGeom>
          <a:gradFill flip="none" rotWithShape="1">
            <a:gsLst>
              <a:gs pos="0">
                <a:srgbClr val="00253F">
                  <a:alpha val="40830"/>
                </a:srgbClr>
              </a:gs>
              <a:gs pos="52083">
                <a:srgbClr val="005E9F">
                  <a:alpha val="60415"/>
                </a:srgbClr>
              </a:gs>
              <a:gs pos="100000">
                <a:srgbClr val="0096FF">
                  <a:alpha val="80000"/>
                </a:srgbClr>
              </a:gs>
            </a:gsLst>
            <a:path path="shape">
              <a:fillToRect l="50000" t="50000" r="50000" b="50000"/>
            </a:path>
          </a:gradFill>
          <a:ln w="3175" cap="flat">
            <a:noFill/>
            <a:miter lim="400000"/>
          </a:ln>
          <a:effectLst/>
        </p:spPr>
        <p:txBody>
          <a:bodyPr wrap="square" lIns="37629" tIns="37629" rIns="37629" bIns="37629" numCol="1" anchor="ctr">
            <a:noAutofit/>
          </a:bodyPr>
          <a:lstStyle/>
          <a:p>
            <a:pPr algn="ctr" defTabSz="611481" hangingPunct="0">
              <a:defRPr sz="2200">
                <a:solidFill>
                  <a:srgbClr val="FFFFFF"/>
                </a:solidFill>
                <a:latin typeface="Helvetica Neue Medium"/>
                <a:ea typeface="Helvetica Neue Medium"/>
                <a:cs typeface="Helvetica Neue Medium"/>
                <a:sym typeface="Helvetica Neue Medium"/>
              </a:defRPr>
            </a:pPr>
            <a:endParaRPr sz="1200" kern="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24" name="应用领域层"/>
          <p:cNvSpPr txBox="1"/>
          <p:nvPr/>
        </p:nvSpPr>
        <p:spPr>
          <a:xfrm>
            <a:off x="903057" y="2906077"/>
            <a:ext cx="1207672" cy="276999"/>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1723208">
              <a:defRPr sz="2200">
                <a:solidFill>
                  <a:srgbClr val="FFFFFF"/>
                </a:solidFill>
                <a:latin typeface="FZLanTingHeiS-R-GB"/>
                <a:ea typeface="FZLanTingHeiS-R-GB"/>
                <a:cs typeface="FZLanTingHeiS-R-GB"/>
                <a:sym typeface="FZLanTingHeiS-R-GB"/>
              </a:defRPr>
            </a:lvl1pPr>
          </a:lstStyle>
          <a:p>
            <a:pPr hangingPunct="0"/>
            <a:r>
              <a:rPr sz="1800" b="1" kern="0" dirty="0" err="1">
                <a:latin typeface="Huawei Sans" panose="020C0503030203020204" pitchFamily="34" charset="0"/>
                <a:ea typeface="微软雅黑" panose="020B0503020204020204" pitchFamily="34" charset="-122"/>
                <a:cs typeface="Huawei Sans" panose="020C0503030203020204" pitchFamily="34" charset="0"/>
                <a:sym typeface="+mn-lt"/>
              </a:rPr>
              <a:t>应用领域层</a:t>
            </a:r>
            <a:endParaRPr sz="1800" b="1" kern="0" dirty="0">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25" name="圆角矩形"/>
          <p:cNvSpPr/>
          <p:nvPr/>
        </p:nvSpPr>
        <p:spPr>
          <a:xfrm>
            <a:off x="923134" y="2390330"/>
            <a:ext cx="1044000" cy="458225"/>
          </a:xfrm>
          <a:prstGeom prst="roundRect">
            <a:avLst>
              <a:gd name="adj" fmla="val 8074"/>
            </a:avLst>
          </a:prstGeom>
          <a:noFill/>
          <a:ln w="12700" cap="flat">
            <a:solidFill>
              <a:srgbClr val="73FDFF">
                <a:alpha val="50000"/>
              </a:srgbClr>
            </a:solidFill>
            <a:prstDash val="solid"/>
            <a:miter lim="800000"/>
          </a:ln>
          <a:effectLst/>
        </p:spPr>
        <p:txBody>
          <a:bodyPr wrap="square" lIns="37629" tIns="37629" rIns="37629" bIns="37629" numCol="1" anchor="ctr">
            <a:noAutofit/>
          </a:bodyPr>
          <a:lstStyle/>
          <a:p>
            <a:pPr algn="ctr" defTabSz="611481" hangingPunct="0">
              <a:defRPr sz="2200">
                <a:solidFill>
                  <a:srgbClr val="FFFFFF"/>
                </a:solidFill>
                <a:latin typeface="Helvetica Neue Medium"/>
                <a:ea typeface="Helvetica Neue Medium"/>
                <a:cs typeface="Helvetica Neue Medium"/>
                <a:sym typeface="Helvetica Neue Medium"/>
              </a:defRPr>
            </a:pPr>
            <a:endParaRPr sz="1100" kern="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26" name="圆角矩形"/>
          <p:cNvSpPr/>
          <p:nvPr/>
        </p:nvSpPr>
        <p:spPr>
          <a:xfrm>
            <a:off x="2089947" y="2390330"/>
            <a:ext cx="1044000" cy="458225"/>
          </a:xfrm>
          <a:prstGeom prst="roundRect">
            <a:avLst>
              <a:gd name="adj" fmla="val 8074"/>
            </a:avLst>
          </a:prstGeom>
          <a:noFill/>
          <a:ln w="12700" cap="flat">
            <a:solidFill>
              <a:srgbClr val="73FDFF">
                <a:alpha val="50000"/>
              </a:srgbClr>
            </a:solidFill>
            <a:prstDash val="solid"/>
            <a:miter lim="800000"/>
          </a:ln>
          <a:effectLst/>
        </p:spPr>
        <p:txBody>
          <a:bodyPr wrap="square" lIns="37629" tIns="37629" rIns="37629" bIns="37629" numCol="1" anchor="ctr">
            <a:noAutofit/>
          </a:bodyPr>
          <a:lstStyle/>
          <a:p>
            <a:pPr algn="ctr" defTabSz="611481" hangingPunct="0">
              <a:defRPr sz="2200">
                <a:solidFill>
                  <a:srgbClr val="FFFFFF"/>
                </a:solidFill>
                <a:latin typeface="Helvetica Neue Medium"/>
                <a:ea typeface="Helvetica Neue Medium"/>
                <a:cs typeface="Helvetica Neue Medium"/>
                <a:sym typeface="Helvetica Neue Medium"/>
              </a:defRPr>
            </a:pPr>
            <a:endParaRPr sz="1100" kern="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27" name="圆角矩形"/>
          <p:cNvSpPr/>
          <p:nvPr/>
        </p:nvSpPr>
        <p:spPr>
          <a:xfrm>
            <a:off x="3256760" y="2390330"/>
            <a:ext cx="1044000" cy="458225"/>
          </a:xfrm>
          <a:prstGeom prst="roundRect">
            <a:avLst>
              <a:gd name="adj" fmla="val 8074"/>
            </a:avLst>
          </a:prstGeom>
          <a:noFill/>
          <a:ln w="12700" cap="flat">
            <a:solidFill>
              <a:srgbClr val="73FDFF">
                <a:alpha val="50000"/>
              </a:srgbClr>
            </a:solidFill>
            <a:prstDash val="solid"/>
            <a:miter lim="800000"/>
          </a:ln>
          <a:effectLst/>
        </p:spPr>
        <p:txBody>
          <a:bodyPr wrap="square" lIns="37629" tIns="37629" rIns="37629" bIns="37629" numCol="1" anchor="ctr">
            <a:noAutofit/>
          </a:bodyPr>
          <a:lstStyle/>
          <a:p>
            <a:pPr algn="ctr" defTabSz="611481" hangingPunct="0">
              <a:defRPr sz="2200">
                <a:solidFill>
                  <a:srgbClr val="FFFFFF"/>
                </a:solidFill>
                <a:latin typeface="Helvetica Neue Medium"/>
                <a:ea typeface="Helvetica Neue Medium"/>
                <a:cs typeface="Helvetica Neue Medium"/>
                <a:sym typeface="Helvetica Neue Medium"/>
              </a:defRPr>
            </a:pPr>
            <a:endParaRPr sz="1100" kern="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28" name="圆角矩形"/>
          <p:cNvSpPr/>
          <p:nvPr/>
        </p:nvSpPr>
        <p:spPr>
          <a:xfrm>
            <a:off x="4423573" y="2390330"/>
            <a:ext cx="1044000" cy="458225"/>
          </a:xfrm>
          <a:prstGeom prst="roundRect">
            <a:avLst>
              <a:gd name="adj" fmla="val 8074"/>
            </a:avLst>
          </a:prstGeom>
          <a:noFill/>
          <a:ln w="12700" cap="flat">
            <a:solidFill>
              <a:srgbClr val="73FDFF">
                <a:alpha val="50000"/>
              </a:srgbClr>
            </a:solidFill>
            <a:prstDash val="solid"/>
            <a:miter lim="800000"/>
          </a:ln>
          <a:effectLst/>
        </p:spPr>
        <p:txBody>
          <a:bodyPr wrap="square" lIns="37629" tIns="37629" rIns="37629" bIns="37629" numCol="1" anchor="ctr">
            <a:noAutofit/>
          </a:bodyPr>
          <a:lstStyle/>
          <a:p>
            <a:pPr algn="ctr" defTabSz="611481" hangingPunct="0">
              <a:defRPr sz="2200">
                <a:solidFill>
                  <a:srgbClr val="FFFFFF"/>
                </a:solidFill>
                <a:latin typeface="Helvetica Neue Medium"/>
                <a:ea typeface="Helvetica Neue Medium"/>
                <a:cs typeface="Helvetica Neue Medium"/>
                <a:sym typeface="Helvetica Neue Medium"/>
              </a:defRPr>
            </a:pPr>
            <a:endParaRPr sz="1100" kern="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29" name="圆角矩形"/>
          <p:cNvSpPr/>
          <p:nvPr/>
        </p:nvSpPr>
        <p:spPr>
          <a:xfrm>
            <a:off x="5590387" y="2390330"/>
            <a:ext cx="1044000" cy="458225"/>
          </a:xfrm>
          <a:prstGeom prst="roundRect">
            <a:avLst>
              <a:gd name="adj" fmla="val 8074"/>
            </a:avLst>
          </a:prstGeom>
          <a:noFill/>
          <a:ln w="12700" cap="flat">
            <a:solidFill>
              <a:srgbClr val="73FDFF">
                <a:alpha val="50000"/>
              </a:srgbClr>
            </a:solidFill>
            <a:prstDash val="solid"/>
            <a:miter lim="800000"/>
          </a:ln>
          <a:effectLst/>
        </p:spPr>
        <p:txBody>
          <a:bodyPr wrap="square" lIns="37629" tIns="37629" rIns="37629" bIns="37629" numCol="1" anchor="ctr">
            <a:noAutofit/>
          </a:bodyPr>
          <a:lstStyle/>
          <a:p>
            <a:pPr algn="ctr" defTabSz="611481" hangingPunct="0">
              <a:defRPr sz="2200">
                <a:solidFill>
                  <a:srgbClr val="FFFFFF"/>
                </a:solidFill>
                <a:latin typeface="Helvetica Neue Medium"/>
                <a:ea typeface="Helvetica Neue Medium"/>
                <a:cs typeface="Helvetica Neue Medium"/>
                <a:sym typeface="Helvetica Neue Medium"/>
              </a:defRPr>
            </a:pPr>
            <a:endParaRPr sz="1100" kern="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0" name="应用领域层"/>
          <p:cNvSpPr txBox="1"/>
          <p:nvPr/>
        </p:nvSpPr>
        <p:spPr>
          <a:xfrm>
            <a:off x="818836" y="2501622"/>
            <a:ext cx="1207672" cy="246221"/>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1723208">
              <a:defRPr sz="2200">
                <a:solidFill>
                  <a:srgbClr val="FFFFFF"/>
                </a:solidFill>
                <a:latin typeface="FZLanTingHeiS-R-GB"/>
                <a:ea typeface="FZLanTingHeiS-R-GB"/>
                <a:cs typeface="FZLanTingHeiS-R-GB"/>
                <a:sym typeface="FZLanTingHeiS-R-GB"/>
              </a:defRPr>
            </a:lvl1pPr>
          </a:lstStyle>
          <a:p>
            <a:pPr hangingPunct="0"/>
            <a:r>
              <a:rPr lang="zh-CN" altLang="en-US" sz="1600" kern="0" dirty="0">
                <a:latin typeface="Huawei Sans" panose="020C0503030203020204" pitchFamily="34" charset="0"/>
                <a:ea typeface="微软雅黑" panose="020B0503020204020204" pitchFamily="34" charset="-122"/>
                <a:cs typeface="Huawei Sans" panose="020C0503030203020204" pitchFamily="34" charset="0"/>
                <a:sym typeface="+mn-lt"/>
              </a:rPr>
              <a:t>自动驾驶</a:t>
            </a:r>
            <a:endParaRPr sz="1600" kern="0" dirty="0">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1" name="应用领域层"/>
          <p:cNvSpPr txBox="1"/>
          <p:nvPr/>
        </p:nvSpPr>
        <p:spPr>
          <a:xfrm>
            <a:off x="3174924" y="2501622"/>
            <a:ext cx="1207672" cy="246221"/>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1723208">
              <a:defRPr sz="2200">
                <a:solidFill>
                  <a:srgbClr val="FFFFFF"/>
                </a:solidFill>
                <a:latin typeface="FZLanTingHeiS-R-GB"/>
                <a:ea typeface="FZLanTingHeiS-R-GB"/>
                <a:cs typeface="FZLanTingHeiS-R-GB"/>
                <a:sym typeface="FZLanTingHeiS-R-GB"/>
              </a:defRPr>
            </a:lvl1pPr>
          </a:lstStyle>
          <a:p>
            <a:pPr hangingPunct="0"/>
            <a:r>
              <a:rPr lang="zh-CN" altLang="en-US" sz="1600" kern="0" dirty="0">
                <a:latin typeface="Huawei Sans" panose="020C0503030203020204" pitchFamily="34" charset="0"/>
                <a:ea typeface="微软雅黑" panose="020B0503020204020204" pitchFamily="34" charset="-122"/>
                <a:cs typeface="Huawei Sans" panose="020C0503030203020204" pitchFamily="34" charset="0"/>
                <a:sym typeface="+mn-lt"/>
              </a:rPr>
              <a:t>智慧医疗</a:t>
            </a:r>
            <a:endParaRPr sz="1600" kern="0" dirty="0">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2" name="应用领域层"/>
          <p:cNvSpPr txBox="1"/>
          <p:nvPr/>
        </p:nvSpPr>
        <p:spPr>
          <a:xfrm>
            <a:off x="4340087" y="2501622"/>
            <a:ext cx="1207672" cy="246221"/>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1723208">
              <a:defRPr sz="2200">
                <a:solidFill>
                  <a:srgbClr val="FFFFFF"/>
                </a:solidFill>
                <a:latin typeface="FZLanTingHeiS-R-GB"/>
                <a:ea typeface="FZLanTingHeiS-R-GB"/>
                <a:cs typeface="FZLanTingHeiS-R-GB"/>
                <a:sym typeface="FZLanTingHeiS-R-GB"/>
              </a:defRPr>
            </a:lvl1pPr>
          </a:lstStyle>
          <a:p>
            <a:pPr hangingPunct="0"/>
            <a:r>
              <a:rPr lang="zh-CN" altLang="en-US" sz="1600" kern="0" dirty="0">
                <a:latin typeface="Huawei Sans" panose="020C0503030203020204" pitchFamily="34" charset="0"/>
                <a:ea typeface="微软雅黑" panose="020B0503020204020204" pitchFamily="34" charset="-122"/>
                <a:cs typeface="Huawei Sans" panose="020C0503030203020204" pitchFamily="34" charset="0"/>
                <a:sym typeface="+mn-lt"/>
              </a:rPr>
              <a:t>语音识别</a:t>
            </a:r>
            <a:endParaRPr sz="1600" kern="0" dirty="0">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3" name="应用领域层"/>
          <p:cNvSpPr txBox="1"/>
          <p:nvPr/>
        </p:nvSpPr>
        <p:spPr>
          <a:xfrm>
            <a:off x="5512557" y="2409289"/>
            <a:ext cx="1207672" cy="430887"/>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1723208">
              <a:defRPr sz="2200">
                <a:solidFill>
                  <a:srgbClr val="FFFFFF"/>
                </a:solidFill>
                <a:latin typeface="FZLanTingHeiS-R-GB"/>
                <a:ea typeface="FZLanTingHeiS-R-GB"/>
                <a:cs typeface="FZLanTingHeiS-R-GB"/>
                <a:sym typeface="FZLanTingHeiS-R-GB"/>
              </a:defRPr>
            </a:lvl1pPr>
          </a:lstStyle>
          <a:p>
            <a:pPr hangingPunct="0"/>
            <a:r>
              <a:rPr lang="zh-CN" altLang="en-US" sz="1400" kern="0" dirty="0">
                <a:latin typeface="Huawei Sans" panose="020C0503030203020204" pitchFamily="34" charset="0"/>
                <a:ea typeface="微软雅黑" panose="020B0503020204020204" pitchFamily="34" charset="-122"/>
                <a:cs typeface="Huawei Sans" panose="020C0503030203020204" pitchFamily="34" charset="0"/>
                <a:sym typeface="+mn-lt"/>
              </a:rPr>
              <a:t>自然语言</a:t>
            </a:r>
            <a:endParaRPr lang="en-US" altLang="zh-CN" sz="1400" kern="0" dirty="0">
              <a:latin typeface="Huawei Sans" panose="020C0503030203020204" pitchFamily="34" charset="0"/>
              <a:ea typeface="微软雅黑" panose="020B0503020204020204" pitchFamily="34" charset="-122"/>
              <a:cs typeface="Huawei Sans" panose="020C0503030203020204" pitchFamily="34" charset="0"/>
              <a:sym typeface="+mn-lt"/>
            </a:endParaRPr>
          </a:p>
          <a:p>
            <a:pPr hangingPunct="0"/>
            <a:r>
              <a:rPr lang="zh-CN" altLang="en-US" sz="1400" kern="0" dirty="0">
                <a:latin typeface="Huawei Sans" panose="020C0503030203020204" pitchFamily="34" charset="0"/>
                <a:ea typeface="微软雅黑" panose="020B0503020204020204" pitchFamily="34" charset="-122"/>
                <a:cs typeface="Huawei Sans" panose="020C0503030203020204" pitchFamily="34" charset="0"/>
                <a:sym typeface="+mn-lt"/>
              </a:rPr>
              <a:t>处理</a:t>
            </a:r>
            <a:endParaRPr sz="1400" kern="0" dirty="0">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4" name="圆角矩形"/>
          <p:cNvSpPr/>
          <p:nvPr/>
        </p:nvSpPr>
        <p:spPr>
          <a:xfrm>
            <a:off x="815854" y="3358248"/>
            <a:ext cx="5911011" cy="1018800"/>
          </a:xfrm>
          <a:prstGeom prst="roundRect">
            <a:avLst>
              <a:gd name="adj" fmla="val 9524"/>
            </a:avLst>
          </a:prstGeom>
          <a:gradFill flip="none" rotWithShape="1">
            <a:gsLst>
              <a:gs pos="0">
                <a:srgbClr val="00253F">
                  <a:alpha val="40830"/>
                </a:srgbClr>
              </a:gs>
              <a:gs pos="52083">
                <a:srgbClr val="186D82">
                  <a:alpha val="60415"/>
                </a:srgbClr>
              </a:gs>
              <a:gs pos="100000">
                <a:srgbClr val="30B5C5">
                  <a:alpha val="80000"/>
                </a:srgbClr>
              </a:gs>
            </a:gsLst>
            <a:path path="shape">
              <a:fillToRect l="50000" t="50000" r="50000" b="50000"/>
            </a:path>
          </a:gradFill>
          <a:ln w="3175" cap="flat">
            <a:noFill/>
            <a:miter lim="400000"/>
          </a:ln>
          <a:effectLst/>
        </p:spPr>
        <p:txBody>
          <a:bodyPr wrap="square" lIns="37629" tIns="37629" rIns="37629" bIns="37629" numCol="1" anchor="ctr">
            <a:noAutofit/>
          </a:bodyPr>
          <a:lstStyle/>
          <a:p>
            <a:pPr algn="ctr" defTabSz="611481" hangingPunct="0">
              <a:defRPr sz="2200">
                <a:solidFill>
                  <a:srgbClr val="FFFFFF"/>
                </a:solidFill>
                <a:latin typeface="Helvetica Neue Medium"/>
                <a:ea typeface="Helvetica Neue Medium"/>
                <a:cs typeface="Helvetica Neue Medium"/>
                <a:sym typeface="Helvetica Neue Medium"/>
              </a:defRPr>
            </a:pPr>
            <a:endParaRPr sz="900" kern="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5" name="应用领域层"/>
          <p:cNvSpPr txBox="1"/>
          <p:nvPr/>
        </p:nvSpPr>
        <p:spPr>
          <a:xfrm>
            <a:off x="903057" y="3717256"/>
            <a:ext cx="1207672" cy="276999"/>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1723208">
              <a:defRPr sz="2200">
                <a:solidFill>
                  <a:srgbClr val="FFFFFF"/>
                </a:solidFill>
                <a:latin typeface="FZLanTingHeiS-R-GB"/>
                <a:ea typeface="FZLanTingHeiS-R-GB"/>
                <a:cs typeface="FZLanTingHeiS-R-GB"/>
                <a:sym typeface="FZLanTingHeiS-R-GB"/>
              </a:defRPr>
            </a:lvl1pPr>
          </a:lstStyle>
          <a:p>
            <a:pPr hangingPunct="0"/>
            <a:r>
              <a:rPr lang="zh-CN" altLang="en-US" sz="1800" b="1" kern="0" dirty="0">
                <a:latin typeface="Huawei Sans" panose="020C0503030203020204" pitchFamily="34" charset="0"/>
                <a:ea typeface="微软雅黑" panose="020B0503020204020204" pitchFamily="34" charset="-122"/>
                <a:cs typeface="Huawei Sans" panose="020C0503030203020204" pitchFamily="34" charset="0"/>
                <a:sym typeface="+mn-lt"/>
              </a:rPr>
              <a:t>基础平台层</a:t>
            </a:r>
            <a:endParaRPr sz="1800" b="1" kern="0" dirty="0">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6" name="应用领域层"/>
          <p:cNvSpPr txBox="1"/>
          <p:nvPr/>
        </p:nvSpPr>
        <p:spPr>
          <a:xfrm>
            <a:off x="4182046" y="3717256"/>
            <a:ext cx="2414870" cy="276999"/>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1723208">
              <a:defRPr sz="2200">
                <a:solidFill>
                  <a:srgbClr val="FFFFFF"/>
                </a:solidFill>
                <a:latin typeface="FZLanTingHeiS-R-GB"/>
                <a:ea typeface="FZLanTingHeiS-R-GB"/>
                <a:cs typeface="FZLanTingHeiS-R-GB"/>
                <a:sym typeface="FZLanTingHeiS-R-GB"/>
              </a:defRPr>
            </a:lvl1pPr>
          </a:lstStyle>
          <a:p>
            <a:pPr hangingPunct="0"/>
            <a:r>
              <a:rPr lang="zh-CN" altLang="en-US" sz="1800" kern="0" dirty="0">
                <a:latin typeface="Huawei Sans" panose="020C0503030203020204" pitchFamily="34" charset="0"/>
                <a:ea typeface="微软雅黑" panose="020B0503020204020204" pitchFamily="34" charset="-122"/>
                <a:cs typeface="Huawei Sans" panose="020C0503030203020204" pitchFamily="34" charset="0"/>
                <a:sym typeface="+mn-lt"/>
              </a:rPr>
              <a:t>人工智能重大基础设施</a:t>
            </a:r>
            <a:endParaRPr sz="1800" kern="0" dirty="0">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7" name="圆角矩形"/>
          <p:cNvSpPr/>
          <p:nvPr/>
        </p:nvSpPr>
        <p:spPr>
          <a:xfrm>
            <a:off x="815644" y="4446562"/>
            <a:ext cx="5911222" cy="1019639"/>
          </a:xfrm>
          <a:prstGeom prst="roundRect">
            <a:avLst>
              <a:gd name="adj" fmla="val 7572"/>
            </a:avLst>
          </a:prstGeom>
          <a:gradFill flip="none" rotWithShape="1">
            <a:gsLst>
              <a:gs pos="0">
                <a:srgbClr val="00253F">
                  <a:alpha val="40830"/>
                </a:srgbClr>
              </a:gs>
              <a:gs pos="52083">
                <a:srgbClr val="005E9F">
                  <a:alpha val="60415"/>
                </a:srgbClr>
              </a:gs>
              <a:gs pos="100000">
                <a:srgbClr val="0096FF">
                  <a:alpha val="80000"/>
                </a:srgbClr>
              </a:gs>
            </a:gsLst>
            <a:path path="shape">
              <a:fillToRect l="50000" t="50000" r="50000" b="50000"/>
            </a:path>
          </a:gradFill>
          <a:ln w="3175" cap="flat">
            <a:noFill/>
            <a:miter lim="400000"/>
          </a:ln>
          <a:effectLst/>
        </p:spPr>
        <p:txBody>
          <a:bodyPr wrap="square" lIns="37629" tIns="37629" rIns="37629" bIns="37629" numCol="1" anchor="ctr">
            <a:noAutofit/>
          </a:bodyPr>
          <a:lstStyle/>
          <a:p>
            <a:pPr algn="ctr" defTabSz="611481" hangingPunct="0">
              <a:defRPr sz="2200">
                <a:solidFill>
                  <a:srgbClr val="FFFFFF"/>
                </a:solidFill>
                <a:latin typeface="Helvetica Neue Medium"/>
                <a:ea typeface="Helvetica Neue Medium"/>
                <a:cs typeface="Helvetica Neue Medium"/>
                <a:sym typeface="Helvetica Neue Medium"/>
              </a:defRPr>
            </a:pPr>
            <a:endParaRPr sz="1200" kern="0">
              <a:solidFill>
                <a:srgbClr val="FFFFFF"/>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8" name="应用领域层"/>
          <p:cNvSpPr txBox="1"/>
          <p:nvPr/>
        </p:nvSpPr>
        <p:spPr>
          <a:xfrm>
            <a:off x="903057" y="4766153"/>
            <a:ext cx="1207672" cy="276999"/>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1723208">
              <a:defRPr sz="2200">
                <a:solidFill>
                  <a:srgbClr val="FFFFFF"/>
                </a:solidFill>
                <a:latin typeface="FZLanTingHeiS-R-GB"/>
                <a:ea typeface="FZLanTingHeiS-R-GB"/>
                <a:cs typeface="FZLanTingHeiS-R-GB"/>
                <a:sym typeface="FZLanTingHeiS-R-GB"/>
              </a:defRPr>
            </a:lvl1pPr>
          </a:lstStyle>
          <a:p>
            <a:pPr hangingPunct="0"/>
            <a:r>
              <a:rPr lang="zh-CN" altLang="en-US" sz="1800" b="1" kern="0" dirty="0">
                <a:latin typeface="Huawei Sans" panose="020C0503030203020204" pitchFamily="34" charset="0"/>
                <a:ea typeface="微软雅黑" panose="020B0503020204020204" pitchFamily="34" charset="-122"/>
                <a:cs typeface="Huawei Sans" panose="020C0503030203020204" pitchFamily="34" charset="0"/>
                <a:sym typeface="+mn-lt"/>
              </a:rPr>
              <a:t>物理资源层</a:t>
            </a:r>
            <a:endParaRPr sz="1800" b="1" kern="0" dirty="0">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41" name="应用领域层"/>
          <p:cNvSpPr txBox="1"/>
          <p:nvPr/>
        </p:nvSpPr>
        <p:spPr>
          <a:xfrm>
            <a:off x="5144540" y="4506144"/>
            <a:ext cx="1207672" cy="246221"/>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1723208">
              <a:defRPr sz="2200">
                <a:solidFill>
                  <a:srgbClr val="FFFFFF"/>
                </a:solidFill>
                <a:latin typeface="FZLanTingHeiS-R-GB"/>
                <a:ea typeface="FZLanTingHeiS-R-GB"/>
                <a:cs typeface="FZLanTingHeiS-R-GB"/>
                <a:sym typeface="FZLanTingHeiS-R-GB"/>
              </a:defRPr>
            </a:lvl1pPr>
          </a:lstStyle>
          <a:p>
            <a:pPr hangingPunct="0"/>
            <a:r>
              <a:rPr lang="zh-CN" altLang="en-US" sz="1600" kern="0" dirty="0">
                <a:latin typeface="Huawei Sans" panose="020C0503030203020204" pitchFamily="34" charset="0"/>
                <a:ea typeface="微软雅黑" panose="020B0503020204020204" pitchFamily="34" charset="-122"/>
                <a:cs typeface="Huawei Sans" panose="020C0503030203020204" pitchFamily="34" charset="0"/>
                <a:sym typeface="+mn-lt"/>
              </a:rPr>
              <a:t>鹏城云脑</a:t>
            </a:r>
            <a:r>
              <a:rPr lang="en-US" altLang="zh-CN" sz="1600" kern="0" dirty="0">
                <a:latin typeface="Huawei Sans" panose="020C0503030203020204" pitchFamily="34" charset="0"/>
                <a:ea typeface="微软雅黑" panose="020B0503020204020204" pitchFamily="34" charset="-122"/>
                <a:cs typeface="Huawei Sans" panose="020C0503030203020204" pitchFamily="34" charset="0"/>
                <a:sym typeface="+mn-lt"/>
              </a:rPr>
              <a:t>II</a:t>
            </a:r>
            <a:endParaRPr sz="1600" kern="0" dirty="0">
              <a:latin typeface="Huawei Sans" panose="020C0503030203020204" pitchFamily="34" charset="0"/>
              <a:ea typeface="微软雅黑" panose="020B0503020204020204" pitchFamily="34" charset="-122"/>
              <a:cs typeface="Huawei Sans" panose="020C0503030203020204" pitchFamily="34" charset="0"/>
              <a:sym typeface="+mn-lt"/>
            </a:endParaRPr>
          </a:p>
        </p:txBody>
      </p:sp>
      <p:pic>
        <p:nvPicPr>
          <p:cNvPr id="142" name="图片 1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7627" y="4632176"/>
            <a:ext cx="1644060" cy="924784"/>
          </a:xfrm>
          <a:prstGeom prst="rect">
            <a:avLst/>
          </a:prstGeom>
        </p:spPr>
      </p:pic>
      <p:sp>
        <p:nvSpPr>
          <p:cNvPr id="143" name="应用领域层"/>
          <p:cNvSpPr txBox="1"/>
          <p:nvPr/>
        </p:nvSpPr>
        <p:spPr>
          <a:xfrm>
            <a:off x="2000584" y="2501622"/>
            <a:ext cx="1207672" cy="246221"/>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1723208">
              <a:defRPr sz="2200">
                <a:solidFill>
                  <a:srgbClr val="FFFFFF"/>
                </a:solidFill>
                <a:latin typeface="FZLanTingHeiS-R-GB"/>
                <a:ea typeface="FZLanTingHeiS-R-GB"/>
                <a:cs typeface="FZLanTingHeiS-R-GB"/>
                <a:sym typeface="FZLanTingHeiS-R-GB"/>
              </a:defRPr>
            </a:lvl1pPr>
          </a:lstStyle>
          <a:p>
            <a:pPr hangingPunct="0"/>
            <a:r>
              <a:rPr lang="zh-CN" altLang="en-US" sz="1600" kern="0" dirty="0">
                <a:latin typeface="Huawei Sans" panose="020C0503030203020204" pitchFamily="34" charset="0"/>
                <a:ea typeface="微软雅黑" panose="020B0503020204020204" pitchFamily="34" charset="-122"/>
                <a:cs typeface="Huawei Sans" panose="020C0503030203020204" pitchFamily="34" charset="0"/>
                <a:sym typeface="+mn-lt"/>
              </a:rPr>
              <a:t>城市大脑</a:t>
            </a:r>
            <a:endParaRPr sz="1600" kern="0" dirty="0">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44" name="圆角矩形 143"/>
          <p:cNvSpPr/>
          <p:nvPr/>
        </p:nvSpPr>
        <p:spPr>
          <a:xfrm>
            <a:off x="2134458" y="1180790"/>
            <a:ext cx="3185487" cy="829138"/>
          </a:xfrm>
          <a:prstGeom prst="roundRect">
            <a:avLst>
              <a:gd name="adj" fmla="val 0"/>
            </a:avLst>
          </a:prstGeom>
          <a:solidFill>
            <a:srgbClr val="FFFFFF"/>
          </a:solidFill>
          <a:effectLst>
            <a:outerShdw blurRad="63500" sx="102000" sy="102000" algn="ctr" rotWithShape="0">
              <a:prstClr val="black">
                <a:alpha val="40000"/>
              </a:prstClr>
            </a:outerShdw>
          </a:effectLst>
        </p:spPr>
        <p:txBody>
          <a:bodyPr wrap="none">
            <a:spAutoFit/>
          </a:bodyPr>
          <a:lstStyle/>
          <a:p>
            <a:pPr algn="ctr">
              <a:lnSpc>
                <a:spcPct val="114000"/>
              </a:lnSpc>
              <a:defRPr/>
            </a:pPr>
            <a:r>
              <a:rPr lang="zh-CN" altLang="en-US" sz="2400" b="1" kern="0" dirty="0">
                <a:solidFill>
                  <a:srgbClr val="C8102E"/>
                </a:solidFill>
                <a:latin typeface="Huawei Sans" panose="020C0503030203020204" pitchFamily="34" charset="0"/>
                <a:ea typeface="微软雅黑" panose="020B0503020204020204" pitchFamily="34" charset="-122"/>
                <a:cs typeface="Huawei Sans" panose="020C0503030203020204" pitchFamily="34" charset="0"/>
                <a:sym typeface="+mn-lt"/>
              </a:rPr>
              <a:t>鹏城实验室</a:t>
            </a:r>
            <a:endParaRPr lang="en-US" altLang="zh-CN" sz="2400" b="1" kern="0" dirty="0">
              <a:solidFill>
                <a:srgbClr val="C8102E"/>
              </a:solidFill>
              <a:latin typeface="Huawei Sans" panose="020C0503030203020204" pitchFamily="34" charset="0"/>
              <a:ea typeface="微软雅黑" panose="020B0503020204020204" pitchFamily="34" charset="-122"/>
              <a:cs typeface="Huawei Sans" panose="020C0503030203020204" pitchFamily="34" charset="0"/>
              <a:sym typeface="+mn-lt"/>
            </a:endParaRPr>
          </a:p>
          <a:p>
            <a:pPr algn="ctr">
              <a:lnSpc>
                <a:spcPct val="114000"/>
              </a:lnSpc>
              <a:defRPr/>
            </a:pPr>
            <a:r>
              <a:rPr lang="zh-CN" altLang="en-US" b="1" kern="0" dirty="0">
                <a:solidFill>
                  <a:srgbClr val="595950"/>
                </a:solidFill>
                <a:latin typeface="Huawei Sans" panose="020C0503030203020204" pitchFamily="34" charset="0"/>
                <a:ea typeface="微软雅黑" panose="020B0503020204020204" pitchFamily="34" charset="-122"/>
                <a:cs typeface="Huawei Sans" panose="020C0503030203020204" pitchFamily="34" charset="0"/>
                <a:sym typeface="+mn-lt"/>
              </a:rPr>
              <a:t>实现国家使命的创新基础平台</a:t>
            </a:r>
          </a:p>
        </p:txBody>
      </p:sp>
      <p:sp>
        <p:nvSpPr>
          <p:cNvPr id="145" name="矩形 144"/>
          <p:cNvSpPr/>
          <p:nvPr/>
        </p:nvSpPr>
        <p:spPr>
          <a:xfrm>
            <a:off x="818835" y="5619858"/>
            <a:ext cx="5901393" cy="438582"/>
          </a:xfrm>
          <a:prstGeom prst="rect">
            <a:avLst/>
          </a:prstGeom>
        </p:spPr>
        <p:txBody>
          <a:bodyPr wrap="square">
            <a:spAutoFit/>
          </a:bodyPr>
          <a:lstStyle/>
          <a:p>
            <a:pPr defTabSz="914583">
              <a:lnSpc>
                <a:spcPct val="125000"/>
              </a:lnSpc>
            </a:pPr>
            <a:r>
              <a:rPr lang="zh-CN" altLang="en-US"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云脑</a:t>
            </a:r>
            <a:r>
              <a:rPr lang="en-US" altLang="zh-CN"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II </a:t>
            </a:r>
            <a:r>
              <a:rPr lang="zh-CN" altLang="en-US"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以</a:t>
            </a:r>
            <a:r>
              <a:rPr lang="en-US" altLang="zh-CN" b="1" kern="0" dirty="0" err="1">
                <a:solidFill>
                  <a:srgbClr val="C8102E"/>
                </a:solidFill>
                <a:latin typeface="Huawei Sans" panose="020C0503030203020204" pitchFamily="34" charset="0"/>
                <a:ea typeface="微软雅黑" panose="020B0503020204020204" pitchFamily="34" charset="-122"/>
                <a:cs typeface="Huawei Sans" panose="020C0503030203020204" pitchFamily="34" charset="0"/>
                <a:sym typeface="+mn-lt"/>
              </a:rPr>
              <a:t>MindSpore</a:t>
            </a:r>
            <a:r>
              <a:rPr lang="en-US" altLang="zh-CN" b="1" kern="0" dirty="0">
                <a:solidFill>
                  <a:srgbClr val="C8102E"/>
                </a:solidFill>
                <a:latin typeface="Huawei Sans" panose="020C0503030203020204" pitchFamily="34" charset="0"/>
                <a:ea typeface="微软雅黑" panose="020B0503020204020204" pitchFamily="34" charset="-122"/>
                <a:cs typeface="Huawei Sans" panose="020C0503030203020204" pitchFamily="34" charset="0"/>
                <a:sym typeface="+mn-lt"/>
              </a:rPr>
              <a:t>+</a:t>
            </a:r>
            <a:r>
              <a:rPr lang="zh-CN" altLang="en-US" b="1" kern="0" dirty="0">
                <a:solidFill>
                  <a:srgbClr val="C8102E"/>
                </a:solidFill>
                <a:latin typeface="Huawei Sans" panose="020C0503030203020204" pitchFamily="34" charset="0"/>
                <a:ea typeface="微软雅黑" panose="020B0503020204020204" pitchFamily="34" charset="-122"/>
                <a:cs typeface="Huawei Sans" panose="020C0503030203020204" pitchFamily="34" charset="0"/>
                <a:sym typeface="+mn-lt"/>
              </a:rPr>
              <a:t>昇腾</a:t>
            </a:r>
            <a:r>
              <a:rPr lang="zh-CN" altLang="en-US"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构建国内最强</a:t>
            </a:r>
            <a:r>
              <a:rPr lang="en-US" altLang="zh-CN"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AI</a:t>
            </a:r>
            <a:r>
              <a:rPr lang="zh-CN" altLang="en-US"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集群计算系统</a:t>
            </a:r>
            <a:endParaRPr lang="en-US"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pic>
        <p:nvPicPr>
          <p:cNvPr id="149" name="Picture 27" descr="화살표3">
            <a:extLst>
              <a:ext uri="{FF2B5EF4-FFF2-40B4-BE49-F238E27FC236}">
                <a16:creationId xmlns:a16="http://schemas.microsoft.com/office/drawing/2014/main" id="{883D1B45-EEE5-7849-92CB-E42C83F86101}"/>
              </a:ext>
            </a:extLst>
          </p:cNvPr>
          <p:cNvPicPr>
            <a:picLocks noChangeAspect="1" noChangeArrowheads="1"/>
          </p:cNvPicPr>
          <p:nvPr/>
        </p:nvPicPr>
        <p:blipFill>
          <a:blip r:embed="rId4" cstate="print">
            <a:duotone>
              <a:srgbClr val="A5A5A5">
                <a:shade val="45000"/>
                <a:satMod val="135000"/>
              </a:srgbClr>
              <a:prstClr val="white"/>
            </a:duotone>
          </a:blip>
          <a:srcRect/>
          <a:stretch>
            <a:fillRect/>
          </a:stretch>
        </p:blipFill>
        <p:spPr bwMode="auto">
          <a:xfrm rot="16200000" flipV="1">
            <a:off x="4792090" y="2804204"/>
            <a:ext cx="4504333" cy="1333276"/>
          </a:xfrm>
          <a:prstGeom prst="rect">
            <a:avLst/>
          </a:prstGeom>
          <a:noFill/>
          <a:ln w="9525">
            <a:noFill/>
            <a:miter lim="800000"/>
            <a:headEnd/>
            <a:tailEnd/>
          </a:ln>
        </p:spPr>
      </p:pic>
      <p:sp>
        <p:nvSpPr>
          <p:cNvPr id="150" name="矩形 149"/>
          <p:cNvSpPr/>
          <p:nvPr/>
        </p:nvSpPr>
        <p:spPr>
          <a:xfrm>
            <a:off x="7610536" y="1218749"/>
            <a:ext cx="4208964" cy="784830"/>
          </a:xfrm>
          <a:prstGeom prst="rect">
            <a:avLst/>
          </a:prstGeom>
        </p:spPr>
        <p:txBody>
          <a:bodyPr wrap="square">
            <a:spAutoFit/>
          </a:bodyPr>
          <a:lstStyle/>
          <a:p>
            <a:pPr algn="ctr" defTabSz="914583">
              <a:lnSpc>
                <a:spcPct val="125000"/>
              </a:lnSpc>
            </a:pPr>
            <a:r>
              <a:rPr lang="en-US" altLang="zh-CN" b="1" kern="0"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E</a:t>
            </a:r>
            <a:r>
              <a:rPr lang="zh-CN" altLang="en-US" b="1" kern="0"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级</a:t>
            </a:r>
            <a:r>
              <a:rPr lang="en-US" altLang="zh-CN" b="1" kern="0"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AI</a:t>
            </a:r>
            <a:r>
              <a:rPr lang="zh-CN" altLang="en-US" b="1" kern="0"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计算集群，预置丰富基础模型，</a:t>
            </a:r>
            <a:endParaRPr lang="en-US" altLang="zh-CN" b="1" kern="0"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endParaRPr>
          </a:p>
          <a:p>
            <a:pPr algn="ctr" defTabSz="914583">
              <a:lnSpc>
                <a:spcPct val="125000"/>
              </a:lnSpc>
            </a:pPr>
            <a:r>
              <a:rPr lang="zh-CN" altLang="en-US" b="1" kern="0"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加速产学研深度融合</a:t>
            </a:r>
            <a:endParaRPr lang="en-US" b="1"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55" name="矩形 154"/>
          <p:cNvSpPr/>
          <p:nvPr/>
        </p:nvSpPr>
        <p:spPr>
          <a:xfrm>
            <a:off x="7714824" y="2204282"/>
            <a:ext cx="4107734" cy="3708708"/>
          </a:xfrm>
          <a:prstGeom prst="rect">
            <a:avLst/>
          </a:prstGeom>
        </p:spPr>
        <p:txBody>
          <a:bodyPr wrap="square">
            <a:spAutoFit/>
          </a:bodyPr>
          <a:lstStyle/>
          <a:p>
            <a:pPr defTabSz="914583">
              <a:lnSpc>
                <a:spcPct val="150000"/>
              </a:lnSpc>
            </a:pPr>
            <a:r>
              <a:rPr lang="en-US" altLang="zh-CN" b="1" kern="0"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E</a:t>
            </a:r>
            <a:r>
              <a:rPr lang="zh-CN" altLang="en-US" b="1" kern="0"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级</a:t>
            </a:r>
            <a:r>
              <a:rPr lang="en-US" altLang="zh-CN" b="1" kern="0"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AI</a:t>
            </a:r>
            <a:r>
              <a:rPr lang="zh-CN" altLang="en-US" b="1" kern="0"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算力</a:t>
            </a:r>
            <a:r>
              <a:rPr lang="zh-CN" altLang="en-US" kern="0" dirty="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a:t>
            </a:r>
            <a:r>
              <a:rPr lang="en-US" altLang="zh-CN" sz="1600" kern="0" dirty="0" err="1">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MindSpore</a:t>
            </a:r>
            <a:r>
              <a:rPr lang="zh-CN" altLang="en-US" sz="1600" kern="0" dirty="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作为云脑</a:t>
            </a:r>
            <a:r>
              <a:rPr lang="en-US" altLang="zh-CN" sz="1600" kern="0" dirty="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II</a:t>
            </a:r>
            <a:r>
              <a:rPr lang="zh-CN" altLang="en-US" sz="1600" kern="0" dirty="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期基础平台层唯一核心</a:t>
            </a:r>
            <a:r>
              <a:rPr lang="en-US" altLang="zh-CN" sz="1600" kern="0" dirty="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AI</a:t>
            </a:r>
            <a:r>
              <a:rPr lang="zh-CN" altLang="en-US" sz="1600" kern="0" dirty="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计算框架，结合昇腾硬件集群提供全栈最优解决方案，面向科研机构提供开放性算力服务</a:t>
            </a:r>
            <a:endParaRPr lang="en-US" altLang="zh-CN" sz="1600" kern="0" dirty="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endParaRPr>
          </a:p>
          <a:p>
            <a:pPr defTabSz="914583"/>
            <a:endParaRPr lang="en-US" altLang="zh-CN" sz="1600" kern="0" dirty="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endParaRPr>
          </a:p>
          <a:p>
            <a:pPr defTabSz="914583">
              <a:lnSpc>
                <a:spcPct val="150000"/>
              </a:lnSpc>
            </a:pPr>
            <a:r>
              <a:rPr lang="zh-CN" altLang="en-US" b="1" kern="0"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丰富的模型</a:t>
            </a:r>
            <a:r>
              <a:rPr lang="zh-CN" altLang="en-US" dirty="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a:t>
            </a:r>
            <a:r>
              <a:rPr lang="zh-CN" altLang="en-US" sz="1600" dirty="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预置</a:t>
            </a:r>
            <a:r>
              <a:rPr lang="en-US" altLang="zh-CN" sz="1600" dirty="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40+</a:t>
            </a:r>
            <a:r>
              <a:rPr lang="zh-CN" altLang="en-US" sz="1600" dirty="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典型分类、检测</a:t>
            </a:r>
            <a:r>
              <a:rPr lang="en-US" altLang="zh-CN" sz="1600" dirty="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NLP</a:t>
            </a:r>
            <a:r>
              <a:rPr lang="zh-CN" altLang="en-US" sz="1600" dirty="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类网络模型，帮助中小企业快速落地</a:t>
            </a:r>
            <a:r>
              <a:rPr lang="en-US" altLang="zh-CN" sz="1600" dirty="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AI</a:t>
            </a:r>
            <a:r>
              <a:rPr lang="zh-CN" altLang="en-US" sz="1600" dirty="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业务</a:t>
            </a:r>
            <a:endParaRPr lang="en-US" altLang="zh-CN" sz="1600" dirty="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endParaRPr>
          </a:p>
          <a:p>
            <a:pPr defTabSz="914583"/>
            <a:endParaRPr lang="en-US" altLang="zh-CN" dirty="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endParaRPr>
          </a:p>
          <a:p>
            <a:pPr defTabSz="914583">
              <a:lnSpc>
                <a:spcPct val="150000"/>
              </a:lnSpc>
            </a:pPr>
            <a:r>
              <a:rPr lang="zh-CN" altLang="en-US" b="1" kern="0"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联合创新</a:t>
            </a:r>
            <a:r>
              <a:rPr lang="zh-CN" altLang="en-US" dirty="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a:t>
            </a:r>
            <a:r>
              <a:rPr lang="zh-CN" altLang="en-US" sz="1600" dirty="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联合构建明星网络（如：千亿级模型支持、</a:t>
            </a:r>
            <a:r>
              <a:rPr lang="en-US" altLang="zh-CN" sz="1600" dirty="0" err="1">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bert</a:t>
            </a:r>
            <a:r>
              <a:rPr lang="zh-CN" altLang="en-US" sz="1600" dirty="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rPr>
              <a:t>创新模型等）</a:t>
            </a:r>
            <a:endParaRPr lang="en-US" altLang="zh-CN" sz="1600" dirty="0">
              <a:solidFill>
                <a:srgbClr val="6A6E7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2" name="灯片编号占位符 1"/>
          <p:cNvSpPr>
            <a:spLocks noGrp="1"/>
          </p:cNvSpPr>
          <p:nvPr>
            <p:ph type="sldNum" sz="quarter" idx="12"/>
          </p:nvPr>
        </p:nvSpPr>
        <p:spPr>
          <a:xfrm>
            <a:off x="768895" y="6356349"/>
            <a:ext cx="2743200" cy="365125"/>
          </a:xfrm>
        </p:spPr>
        <p:txBody>
          <a:bodyPr/>
          <a:lstStyle/>
          <a:p>
            <a:pPr algn="l"/>
            <a:fld id="{121F91D6-B666-4B05-8BB0-A162590E5748}" type="slidenum">
              <a:rPr lang="zh-CN" altLang="en-US" smtClean="0"/>
              <a:pPr algn="l"/>
              <a:t>23</a:t>
            </a:fld>
            <a:endParaRPr lang="zh-CN" altLang="en-US" dirty="0"/>
          </a:p>
        </p:txBody>
      </p:sp>
    </p:spTree>
    <p:extLst>
      <p:ext uri="{BB962C8B-B14F-4D97-AF65-F5344CB8AC3E}">
        <p14:creationId xmlns:p14="http://schemas.microsoft.com/office/powerpoint/2010/main" val="3061588812"/>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p:cNvSpPr/>
          <p:nvPr/>
        </p:nvSpPr>
        <p:spPr>
          <a:xfrm>
            <a:off x="5836358" y="3841392"/>
            <a:ext cx="1163071" cy="1708896"/>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lnSpc>
                <a:spcPct val="150000"/>
              </a:lnSpc>
              <a:defRPr/>
            </a:pPr>
            <a:endParaRPr lang="zh-CN" altLang="en-US"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28" name="矩形 27"/>
          <p:cNvSpPr/>
          <p:nvPr/>
        </p:nvSpPr>
        <p:spPr>
          <a:xfrm>
            <a:off x="192007" y="3832127"/>
            <a:ext cx="1163071" cy="1708896"/>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lnSpc>
                <a:spcPct val="150000"/>
              </a:lnSpc>
              <a:defRPr/>
            </a:pPr>
            <a:endParaRPr lang="zh-CN" altLang="en-US"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27" name="矩形 26"/>
          <p:cNvSpPr/>
          <p:nvPr/>
        </p:nvSpPr>
        <p:spPr>
          <a:xfrm>
            <a:off x="191459" y="1491046"/>
            <a:ext cx="1180553" cy="1898903"/>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lnSpc>
                <a:spcPct val="150000"/>
              </a:lnSpc>
              <a:defRPr/>
            </a:pPr>
            <a:endParaRPr lang="zh-CN" altLang="en-US"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3" name="文本框 52">
            <a:extLst>
              <a:ext uri="{FF2B5EF4-FFF2-40B4-BE49-F238E27FC236}">
                <a16:creationId xmlns:a16="http://schemas.microsoft.com/office/drawing/2014/main" id="{F3CB55DF-6A43-4908-A6B0-66C5A7B27E8C}"/>
              </a:ext>
            </a:extLst>
          </p:cNvPr>
          <p:cNvSpPr txBox="1"/>
          <p:nvPr/>
        </p:nvSpPr>
        <p:spPr>
          <a:xfrm>
            <a:off x="571189" y="265718"/>
            <a:ext cx="12224080" cy="415498"/>
          </a:xfrm>
          <a:prstGeom prst="rect">
            <a:avLst/>
          </a:prstGeom>
          <a:noFill/>
        </p:spPr>
        <p:txBody>
          <a:bodyPr wrap="square" rtlCol="0">
            <a:spAutoFit/>
          </a:bodyPr>
          <a:lstStyle>
            <a:defPPr>
              <a:defRPr lang="en-US"/>
            </a:defPPr>
            <a:lvl1pPr>
              <a:defRPr sz="2800" b="1">
                <a:solidFill>
                  <a:prstClr val="black"/>
                </a:solidFill>
                <a:latin typeface="微软雅黑" panose="020B0503020204020204" pitchFamily="34" charset="-122"/>
                <a:ea typeface="微软雅黑" panose="020B0503020204020204" pitchFamily="34" charset="-122"/>
                <a:cs typeface="Huawei Sans" panose="020C0503030203020204" pitchFamily="34" charset="0"/>
              </a:defRPr>
            </a:lvl1pPr>
          </a:lstStyle>
          <a:p>
            <a:r>
              <a:rPr lang="zh-CN" altLang="en-US" sz="2100" dirty="0">
                <a:latin typeface="Huawei Sans" panose="020C0503030203020204" pitchFamily="34" charset="0"/>
              </a:rPr>
              <a:t>深圳湾实验室</a:t>
            </a:r>
            <a:r>
              <a:rPr lang="en-US" altLang="zh-CN" sz="2100" dirty="0">
                <a:latin typeface="Huawei Sans" panose="020C0503030203020204" pitchFamily="34" charset="0"/>
              </a:rPr>
              <a:t>:</a:t>
            </a:r>
            <a:r>
              <a:rPr lang="zh-CN" altLang="en-US" sz="2100" dirty="0">
                <a:latin typeface="Huawei Sans" panose="020C0503030203020204" pitchFamily="34" charset="0"/>
              </a:rPr>
              <a:t>基于</a:t>
            </a:r>
            <a:r>
              <a:rPr lang="en-US" altLang="zh-CN" sz="2100" dirty="0">
                <a:latin typeface="Huawei Sans" panose="020C0503030203020204" pitchFamily="34" charset="0"/>
              </a:rPr>
              <a:t>3D Transformer</a:t>
            </a:r>
            <a:r>
              <a:rPr lang="zh-CN" altLang="en-US" sz="2100" dirty="0">
                <a:latin typeface="Huawei Sans" panose="020C0503030203020204" pitchFamily="34" charset="0"/>
              </a:rPr>
              <a:t>，利用</a:t>
            </a:r>
            <a:r>
              <a:rPr lang="en-US" altLang="zh-CN" sz="2100" dirty="0" err="1">
                <a:latin typeface="Huawei Sans" panose="020C0503030203020204" pitchFamily="34" charset="0"/>
              </a:rPr>
              <a:t>MindSpore</a:t>
            </a:r>
            <a:r>
              <a:rPr lang="zh-CN" altLang="en-US" sz="2100" dirty="0">
                <a:latin typeface="Huawei Sans" panose="020C0503030203020204" pitchFamily="34" charset="0"/>
              </a:rPr>
              <a:t>进行大集群训练，实现分子动力学模拟</a:t>
            </a:r>
            <a:endParaRPr lang="en-US" altLang="zh-CN" sz="2100" dirty="0">
              <a:latin typeface="Huawei Sans" panose="020C0503030203020204" pitchFamily="34" charset="0"/>
            </a:endParaRPr>
          </a:p>
        </p:txBody>
      </p:sp>
      <p:sp>
        <p:nvSpPr>
          <p:cNvPr id="17" name="文本框 16"/>
          <p:cNvSpPr txBox="1"/>
          <p:nvPr/>
        </p:nvSpPr>
        <p:spPr>
          <a:xfrm>
            <a:off x="70011" y="2021862"/>
            <a:ext cx="1403540" cy="716863"/>
          </a:xfrm>
          <a:prstGeom prst="rect">
            <a:avLst/>
          </a:prstGeom>
          <a:noFill/>
        </p:spPr>
        <p:txBody>
          <a:bodyPr wrap="square" rtlCol="0">
            <a:spAutoFit/>
          </a:bodyPr>
          <a:lstStyle/>
          <a:p>
            <a:pPr marL="10795" marR="4445" defTabSz="0">
              <a:lnSpc>
                <a:spcPct val="150000"/>
              </a:lnSpc>
              <a:spcBef>
                <a:spcPts val="90"/>
              </a:spcBef>
              <a:tabLst>
                <a:tab pos="203835" algn="l"/>
              </a:tabLst>
            </a:pPr>
            <a:r>
              <a:rPr lang="zh-CN" altLang="en-US"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   业务痛点</a:t>
            </a:r>
            <a:endParaRPr lang="en-US" altLang="zh-CN"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a:p>
            <a:pPr marL="10795" marR="4445" defTabSz="0">
              <a:lnSpc>
                <a:spcPct val="150000"/>
              </a:lnSpc>
              <a:spcBef>
                <a:spcPts val="90"/>
              </a:spcBef>
              <a:tabLst>
                <a:tab pos="203835" algn="l"/>
              </a:tabLst>
            </a:pPr>
            <a:r>
              <a:rPr lang="en-US" altLang="zh-CN" sz="105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  (</a:t>
            </a:r>
            <a:r>
              <a:rPr lang="zh-CN" altLang="en-US" sz="105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分子动力学模拟</a:t>
            </a:r>
            <a:r>
              <a:rPr lang="en-US" altLang="zh-CN" sz="105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a:t>
            </a:r>
            <a:endParaRPr lang="zh-CN" altLang="en-US" sz="105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8" name="文本框 17"/>
          <p:cNvSpPr txBox="1"/>
          <p:nvPr/>
        </p:nvSpPr>
        <p:spPr>
          <a:xfrm>
            <a:off x="292431" y="4337678"/>
            <a:ext cx="1137679" cy="461665"/>
          </a:xfrm>
          <a:prstGeom prst="rect">
            <a:avLst/>
          </a:prstGeom>
          <a:noFill/>
        </p:spPr>
        <p:txBody>
          <a:bodyPr wrap="square" rtlCol="0">
            <a:spAutoFit/>
          </a:bodyPr>
          <a:lstStyle/>
          <a:p>
            <a:pPr marL="10795" marR="4445" defTabSz="0">
              <a:lnSpc>
                <a:spcPct val="150000"/>
              </a:lnSpc>
              <a:spcBef>
                <a:spcPts val="90"/>
              </a:spcBef>
              <a:tabLst>
                <a:tab pos="203835" algn="l"/>
              </a:tabLst>
            </a:pPr>
            <a:r>
              <a:rPr lang="zh-CN" altLang="en-US"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解决方案</a:t>
            </a:r>
          </a:p>
        </p:txBody>
      </p:sp>
      <p:sp>
        <p:nvSpPr>
          <p:cNvPr id="23" name="矩形 22"/>
          <p:cNvSpPr/>
          <p:nvPr/>
        </p:nvSpPr>
        <p:spPr>
          <a:xfrm>
            <a:off x="1431500" y="1561881"/>
            <a:ext cx="4652141" cy="1238801"/>
          </a:xfrm>
          <a:prstGeom prst="rect">
            <a:avLst/>
          </a:prstGeom>
        </p:spPr>
        <p:txBody>
          <a:bodyPr>
            <a:noAutofit/>
          </a:bodyPr>
          <a:lstStyle/>
          <a:p>
            <a:pPr marL="171450" indent="-171450" defTabSz="914400">
              <a:lnSpc>
                <a:spcPct val="150000"/>
              </a:lnSpc>
              <a:spcBef>
                <a:spcPts val="1000"/>
              </a:spcBef>
              <a:buFont typeface="Arial" panose="020B0604020202020204" pitchFamily="34" charset="0"/>
              <a:buChar char="•"/>
            </a:pPr>
            <a:r>
              <a:rPr lang="zh-CN" altLang="en-US"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传统分子力场模型存在“精度”和“速度”之间的矛盾</a:t>
            </a:r>
            <a:endParaRPr lang="en-US" altLang="zh-CN"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marL="171450" indent="-171450" defTabSz="914400">
              <a:lnSpc>
                <a:spcPct val="150000"/>
              </a:lnSpc>
              <a:spcBef>
                <a:spcPts val="1000"/>
              </a:spcBef>
              <a:buFont typeface="Arial" panose="020B0604020202020204" pitchFamily="34" charset="0"/>
              <a:buChar char="•"/>
            </a:pPr>
            <a:r>
              <a:rPr lang="zh-CN" altLang="en-US"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所有函数均需手工写导数，计算势能和力</a:t>
            </a:r>
            <a:endParaRPr lang="en-US" altLang="zh-CN"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marL="171450" indent="-171450" defTabSz="914400">
              <a:lnSpc>
                <a:spcPct val="150000"/>
              </a:lnSpc>
              <a:spcBef>
                <a:spcPts val="1000"/>
              </a:spcBef>
              <a:buFont typeface="Arial" panose="020B0604020202020204" pitchFamily="34" charset="0"/>
              <a:buChar char="•"/>
            </a:pPr>
            <a:r>
              <a:rPr lang="zh-CN" altLang="en-US"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需手工处理并行（</a:t>
            </a:r>
            <a:r>
              <a:rPr lang="en-US" altLang="zh-CN"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MPI</a:t>
            </a:r>
            <a:r>
              <a:rPr lang="zh-CN" altLang="en-US"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）操作</a:t>
            </a:r>
            <a:endParaRPr lang="en-US" altLang="zh-CN"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marL="171450" indent="-171450" defTabSz="914400">
              <a:spcBef>
                <a:spcPts val="1000"/>
              </a:spcBef>
              <a:buFont typeface="Arial" panose="020B0604020202020204" pitchFamily="34" charset="0"/>
              <a:buChar char="•"/>
            </a:pPr>
            <a:r>
              <a:rPr lang="zh-CN" altLang="en-US"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硬件处理单元上运行需要单独编写对应代码，不同设备</a:t>
            </a:r>
            <a:endParaRPr lang="en-US" altLang="zh-CN"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defTabSz="914400">
              <a:spcBef>
                <a:spcPts val="1000"/>
              </a:spcBef>
            </a:pPr>
            <a:r>
              <a:rPr lang="zh-CN" altLang="en-US"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之间的迁移过程复杂</a:t>
            </a:r>
            <a:endParaRPr lang="en-US" altLang="zh-CN"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24" name="圆角矩形 23"/>
          <p:cNvSpPr/>
          <p:nvPr/>
        </p:nvSpPr>
        <p:spPr>
          <a:xfrm>
            <a:off x="6342146" y="919088"/>
            <a:ext cx="4529794" cy="1998764"/>
          </a:xfrm>
          <a:prstGeom prst="roundRect">
            <a:avLst>
              <a:gd name="adj" fmla="val 626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200">
              <a:lnSpc>
                <a:spcPct val="150000"/>
              </a:lnSpc>
              <a:defRPr/>
            </a:pPr>
            <a:endParaRPr lang="zh-CN" altLang="en-US" sz="10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96" name="内容占位符 3">
            <a:extLst>
              <a:ext uri="{FF2B5EF4-FFF2-40B4-BE49-F238E27FC236}">
                <a16:creationId xmlns:a16="http://schemas.microsoft.com/office/drawing/2014/main" id="{69DE8770-EB62-46FA-8685-91680A867773}"/>
              </a:ext>
            </a:extLst>
          </p:cNvPr>
          <p:cNvSpPr txBox="1">
            <a:spLocks/>
          </p:cNvSpPr>
          <p:nvPr/>
        </p:nvSpPr>
        <p:spPr>
          <a:xfrm>
            <a:off x="1440193" y="3821061"/>
            <a:ext cx="4253948" cy="2123453"/>
          </a:xfrm>
          <a:prstGeom prst="rect">
            <a:avLst/>
          </a:prstGeom>
        </p:spPr>
        <p:txBody>
          <a:bodyPr>
            <a:noAutofit/>
          </a:bodyPr>
          <a:lstStyle>
            <a:defPPr>
              <a:defRPr lang="en-US"/>
            </a:defPPr>
            <a:lvl1pPr marL="228600" indent="-228600" defTabSz="914400">
              <a:lnSpc>
                <a:spcPct val="90000"/>
              </a:lnSpc>
              <a:spcBef>
                <a:spcPts val="1000"/>
              </a:spcBef>
              <a:buFont typeface="Arial" panose="020B0604020202020204" pitchFamily="34" charset="0"/>
              <a:buChar char="•"/>
              <a:defRPr sz="1600"/>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nSpc>
                <a:spcPct val="150000"/>
              </a:lnSpc>
            </a:pPr>
            <a:r>
              <a:rPr lang="zh-CN" altLang="en-US" sz="1300" dirty="0">
                <a:solidFill>
                  <a:srgbClr val="FF0000"/>
                </a:solidFill>
                <a:latin typeface="Huawei Sans" panose="020C0503030203020204" pitchFamily="34" charset="0"/>
                <a:ea typeface="微软雅黑" panose="020B0503020204020204" pitchFamily="34" charset="-122"/>
                <a:cs typeface="Huawei Sans" panose="020C0503030203020204" pitchFamily="34" charset="0"/>
              </a:rPr>
              <a:t>深度分子模型</a:t>
            </a:r>
            <a:r>
              <a:rPr lang="zh-CN" altLang="en-US"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替代传统分子力场模型</a:t>
            </a:r>
            <a:endParaRPr lang="en-US" altLang="zh-CN"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a:lnSpc>
                <a:spcPct val="150000"/>
              </a:lnSpc>
            </a:pPr>
            <a:r>
              <a:rPr lang="zh-CN" altLang="en-US" sz="1300" dirty="0">
                <a:solidFill>
                  <a:srgbClr val="FF0000"/>
                </a:solidFill>
                <a:latin typeface="Huawei Sans" panose="020C0503030203020204" pitchFamily="34" charset="0"/>
                <a:ea typeface="微软雅黑" panose="020B0503020204020204" pitchFamily="34" charset="-122"/>
                <a:cs typeface="Huawei Sans" panose="020C0503030203020204" pitchFamily="34" charset="0"/>
              </a:rPr>
              <a:t>自动微分技术</a:t>
            </a:r>
            <a:r>
              <a:rPr lang="zh-CN" altLang="en-US"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处理势能和力</a:t>
            </a:r>
            <a:endParaRPr lang="en-US" altLang="zh-CN"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a:lnSpc>
                <a:spcPct val="150000"/>
              </a:lnSpc>
            </a:pPr>
            <a:r>
              <a:rPr lang="zh-CN" altLang="en-US" sz="1300" dirty="0">
                <a:solidFill>
                  <a:srgbClr val="FF0000"/>
                </a:solidFill>
                <a:latin typeface="Huawei Sans" panose="020C0503030203020204" pitchFamily="34" charset="0"/>
                <a:ea typeface="微软雅黑" panose="020B0503020204020204" pitchFamily="34" charset="-122"/>
                <a:cs typeface="Huawei Sans" panose="020C0503030203020204" pitchFamily="34" charset="0"/>
              </a:rPr>
              <a:t>自动并行技术</a:t>
            </a:r>
            <a:r>
              <a:rPr lang="zh-CN" altLang="en-US"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实现</a:t>
            </a:r>
            <a:r>
              <a:rPr lang="en-US" altLang="zh-CN"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MD</a:t>
            </a:r>
            <a:r>
              <a:rPr lang="zh-CN" altLang="en-US"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并行操作</a:t>
            </a:r>
            <a:endParaRPr lang="en-US" altLang="zh-CN"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a:lnSpc>
                <a:spcPct val="150000"/>
              </a:lnSpc>
            </a:pPr>
            <a:r>
              <a:rPr lang="en-US" altLang="zh-CN" sz="1300" dirty="0">
                <a:solidFill>
                  <a:srgbClr val="FF0000"/>
                </a:solidFill>
                <a:latin typeface="Huawei Sans" panose="020C0503030203020204" pitchFamily="34" charset="0"/>
                <a:ea typeface="微软雅黑" panose="020B0503020204020204" pitchFamily="34" charset="-122"/>
                <a:cs typeface="Huawei Sans" panose="020C0503030203020204" pitchFamily="34" charset="0"/>
              </a:rPr>
              <a:t>TVM</a:t>
            </a:r>
            <a:r>
              <a:rPr lang="zh-CN" altLang="en-US"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等技术实现代码在不同设备间的迁移</a:t>
            </a:r>
            <a:endParaRPr lang="en-US" altLang="zh-CN"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marL="0" indent="0">
              <a:lnSpc>
                <a:spcPct val="150000"/>
              </a:lnSpc>
              <a:buNone/>
            </a:pPr>
            <a:endParaRPr lang="en-US" altLang="zh-CN" sz="1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32" name="直接连接符 31"/>
          <p:cNvCxnSpPr/>
          <p:nvPr/>
        </p:nvCxnSpPr>
        <p:spPr>
          <a:xfrm>
            <a:off x="5762387" y="1212390"/>
            <a:ext cx="0" cy="5111659"/>
          </a:xfrm>
          <a:prstGeom prst="line">
            <a:avLst/>
          </a:prstGeom>
          <a:ln w="12700">
            <a:solidFill>
              <a:schemeClr val="accent6">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837167" y="1212390"/>
            <a:ext cx="5760474" cy="390918"/>
          </a:xfrm>
          <a:prstGeom prst="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lnSpc>
                <a:spcPct val="150000"/>
              </a:lnSpc>
              <a:defRPr/>
            </a:pPr>
            <a:endParaRPr lang="zh-CN" altLang="en-US" sz="1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38" name="内容占位符 3">
            <a:extLst>
              <a:ext uri="{FF2B5EF4-FFF2-40B4-BE49-F238E27FC236}">
                <a16:creationId xmlns:a16="http://schemas.microsoft.com/office/drawing/2014/main" id="{69DE8770-EB62-46FA-8685-91680A867773}"/>
              </a:ext>
            </a:extLst>
          </p:cNvPr>
          <p:cNvSpPr txBox="1">
            <a:spLocks/>
          </p:cNvSpPr>
          <p:nvPr/>
        </p:nvSpPr>
        <p:spPr>
          <a:xfrm>
            <a:off x="6667704" y="1194088"/>
            <a:ext cx="4654747" cy="145031"/>
          </a:xfrm>
          <a:prstGeom prst="rect">
            <a:avLst/>
          </a:prstGeom>
        </p:spPr>
        <p:txBody>
          <a:bodyPr>
            <a:noAutofit/>
          </a:bodyPr>
          <a:lstStyle>
            <a:defPPr>
              <a:defRPr lang="en-US"/>
            </a:defPPr>
            <a:lvl1pPr marL="228600" indent="-228600" defTabSz="914400">
              <a:lnSpc>
                <a:spcPct val="90000"/>
              </a:lnSpc>
              <a:spcBef>
                <a:spcPts val="1000"/>
              </a:spcBef>
              <a:buFont typeface="Arial" panose="020B0604020202020204" pitchFamily="34" charset="0"/>
              <a:buChar char="•"/>
              <a:defRPr sz="1600"/>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10795" marR="4445" lvl="1" indent="0" defTabSz="0">
              <a:lnSpc>
                <a:spcPct val="150000"/>
              </a:lnSpc>
              <a:spcBef>
                <a:spcPts val="90"/>
              </a:spcBef>
              <a:buNone/>
              <a:tabLst>
                <a:tab pos="203835" algn="l"/>
              </a:tabLst>
            </a:pPr>
            <a:r>
              <a:rPr lang="zh-CN" altLang="en-US"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基于</a:t>
            </a:r>
            <a:r>
              <a:rPr lang="en-US" altLang="zh-CN" sz="1600" b="1" dirty="0" err="1">
                <a:solidFill>
                  <a:prstClr val="black"/>
                </a:solidFill>
                <a:latin typeface="Huawei Sans" panose="020C0503030203020204" pitchFamily="34" charset="0"/>
                <a:ea typeface="微软雅黑" panose="020B0503020204020204" pitchFamily="34" charset="-122"/>
                <a:cs typeface="Huawei Sans" panose="020C0503030203020204" pitchFamily="34" charset="0"/>
              </a:rPr>
              <a:t>MindSpore</a:t>
            </a:r>
            <a:r>
              <a:rPr lang="zh-CN" altLang="en-US"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实现</a:t>
            </a:r>
            <a:r>
              <a:rPr lang="en-US" altLang="zh-CN"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3D Transformer</a:t>
            </a:r>
            <a:r>
              <a:rPr lang="zh-CN" altLang="en-US"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模型构建</a:t>
            </a:r>
            <a:endParaRPr lang="en-US" altLang="zh-CN"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39" name="图片 38"/>
          <p:cNvPicPr>
            <a:picLocks noChangeAspect="1"/>
          </p:cNvPicPr>
          <p:nvPr/>
        </p:nvPicPr>
        <p:blipFill>
          <a:blip r:embed="rId3"/>
          <a:stretch>
            <a:fillRect/>
          </a:stretch>
        </p:blipFill>
        <p:spPr>
          <a:xfrm>
            <a:off x="7548320" y="1714128"/>
            <a:ext cx="1384250" cy="533277"/>
          </a:xfrm>
          <a:prstGeom prst="rect">
            <a:avLst/>
          </a:prstGeom>
        </p:spPr>
      </p:pic>
      <mc:AlternateContent xmlns:mc="http://schemas.openxmlformats.org/markup-compatibility/2006" xmlns:a14="http://schemas.microsoft.com/office/drawing/2010/main">
        <mc:Choice Requires="a14">
          <p:sp>
            <p:nvSpPr>
              <p:cNvPr id="40" name="矩形 39"/>
              <p:cNvSpPr/>
              <p:nvPr/>
            </p:nvSpPr>
            <p:spPr>
              <a:xfrm>
                <a:off x="8667333" y="1675233"/>
                <a:ext cx="2529647" cy="7148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900" b="1" i="1" dirty="0">
                              <a:solidFill>
                                <a:prstClr val="black"/>
                              </a:solidFill>
                              <a:latin typeface="Cambria Math" panose="02040503050406030204" pitchFamily="18" charset="0"/>
                            </a:rPr>
                          </m:ctrlPr>
                        </m:sSubPr>
                        <m:e>
                          <m:r>
                            <a:rPr lang="en-US" altLang="zh-CN" sz="900" b="1" i="1" dirty="0">
                              <a:solidFill>
                                <a:prstClr val="black"/>
                              </a:solidFill>
                              <a:latin typeface="Cambria Math" panose="02040503050406030204" pitchFamily="18" charset="0"/>
                            </a:rPr>
                            <m:t>𝑹</m:t>
                          </m:r>
                        </m:e>
                        <m:sub>
                          <m:r>
                            <a:rPr lang="en-US" altLang="zh-CN" sz="900" i="1" dirty="0">
                              <a:solidFill>
                                <a:prstClr val="black"/>
                              </a:solidFill>
                              <a:latin typeface="Cambria Math" panose="02040503050406030204" pitchFamily="18" charset="0"/>
                            </a:rPr>
                            <m:t>𝑖</m:t>
                          </m:r>
                        </m:sub>
                      </m:sSub>
                      <m:d>
                        <m:dPr>
                          <m:ctrlPr>
                            <a:rPr lang="en-US" altLang="zh-CN" sz="900" b="1" i="1" dirty="0">
                              <a:solidFill>
                                <a:prstClr val="black"/>
                              </a:solidFill>
                              <a:latin typeface="Cambria Math" panose="02040503050406030204" pitchFamily="18" charset="0"/>
                            </a:rPr>
                          </m:ctrlPr>
                        </m:dPr>
                        <m:e>
                          <m:r>
                            <a:rPr lang="en-US" altLang="zh-CN" sz="900" i="1" dirty="0">
                              <a:solidFill>
                                <a:prstClr val="black"/>
                              </a:solidFill>
                              <a:latin typeface="Cambria Math" panose="02040503050406030204" pitchFamily="18" charset="0"/>
                            </a:rPr>
                            <m:t>𝑡</m:t>
                          </m:r>
                          <m:r>
                            <a:rPr lang="en-US" altLang="zh-CN" sz="900" b="1" i="1" dirty="0">
                              <a:solidFill>
                                <a:prstClr val="black"/>
                              </a:solidFill>
                              <a:latin typeface="Cambria Math" panose="02040503050406030204" pitchFamily="18" charset="0"/>
                            </a:rPr>
                            <m:t>+</m:t>
                          </m:r>
                          <m:r>
                            <m:rPr>
                              <m:sty m:val="p"/>
                            </m:rPr>
                            <a:rPr lang="en-US" altLang="zh-CN" sz="900">
                              <a:solidFill>
                                <a:prstClr val="black"/>
                              </a:solidFill>
                              <a:latin typeface="Cambria Math" panose="02040503050406030204" pitchFamily="18" charset="0"/>
                            </a:rPr>
                            <m:t>Δ</m:t>
                          </m:r>
                          <m:r>
                            <a:rPr lang="en-US" altLang="zh-CN" sz="900" i="1">
                              <a:solidFill>
                                <a:prstClr val="black"/>
                              </a:solidFill>
                              <a:latin typeface="Cambria Math" panose="02040503050406030204" pitchFamily="18" charset="0"/>
                            </a:rPr>
                            <m:t>𝑡</m:t>
                          </m:r>
                        </m:e>
                      </m:d>
                      <m:r>
                        <a:rPr lang="en-US" altLang="zh-CN" sz="900" b="1" i="1">
                          <a:solidFill>
                            <a:prstClr val="black"/>
                          </a:solidFill>
                          <a:latin typeface="Cambria Math" panose="02040503050406030204" pitchFamily="18" charset="0"/>
                        </a:rPr>
                        <m:t>=</m:t>
                      </m:r>
                      <m:sSub>
                        <m:sSubPr>
                          <m:ctrlPr>
                            <a:rPr lang="en-US" altLang="zh-CN" sz="900" b="1" i="1" dirty="0">
                              <a:solidFill>
                                <a:prstClr val="black"/>
                              </a:solidFill>
                              <a:latin typeface="Cambria Math" panose="02040503050406030204" pitchFamily="18" charset="0"/>
                            </a:rPr>
                          </m:ctrlPr>
                        </m:sSubPr>
                        <m:e>
                          <m:r>
                            <a:rPr lang="en-US" altLang="zh-CN" sz="900" b="1" i="1" dirty="0">
                              <a:solidFill>
                                <a:prstClr val="black"/>
                              </a:solidFill>
                              <a:latin typeface="Cambria Math" panose="02040503050406030204" pitchFamily="18" charset="0"/>
                            </a:rPr>
                            <m:t>𝑹</m:t>
                          </m:r>
                        </m:e>
                        <m:sub>
                          <m:r>
                            <a:rPr lang="en-US" altLang="zh-CN" sz="900" i="1" dirty="0">
                              <a:solidFill>
                                <a:prstClr val="black"/>
                              </a:solidFill>
                              <a:latin typeface="Cambria Math" panose="02040503050406030204" pitchFamily="18" charset="0"/>
                            </a:rPr>
                            <m:t>𝑖</m:t>
                          </m:r>
                        </m:sub>
                      </m:sSub>
                      <m:d>
                        <m:dPr>
                          <m:ctrlPr>
                            <a:rPr lang="en-US" altLang="zh-CN" sz="900" b="1" i="1" dirty="0">
                              <a:solidFill>
                                <a:prstClr val="black"/>
                              </a:solidFill>
                              <a:latin typeface="Cambria Math" panose="02040503050406030204" pitchFamily="18" charset="0"/>
                            </a:rPr>
                          </m:ctrlPr>
                        </m:dPr>
                        <m:e>
                          <m:r>
                            <a:rPr lang="en-US" altLang="zh-CN" sz="900" i="1" dirty="0">
                              <a:solidFill>
                                <a:prstClr val="black"/>
                              </a:solidFill>
                              <a:latin typeface="Cambria Math" panose="02040503050406030204" pitchFamily="18" charset="0"/>
                            </a:rPr>
                            <m:t>𝑡</m:t>
                          </m:r>
                        </m:e>
                      </m:d>
                      <m:r>
                        <a:rPr lang="en-US" altLang="zh-CN" sz="900" b="1" i="1">
                          <a:solidFill>
                            <a:prstClr val="black"/>
                          </a:solidFill>
                          <a:latin typeface="Cambria Math" panose="02040503050406030204" pitchFamily="18" charset="0"/>
                        </a:rPr>
                        <m:t>+</m:t>
                      </m:r>
                      <m:sSub>
                        <m:sSubPr>
                          <m:ctrlPr>
                            <a:rPr lang="en-US" altLang="zh-CN" sz="900" i="1" dirty="0">
                              <a:solidFill>
                                <a:prstClr val="black"/>
                              </a:solidFill>
                              <a:latin typeface="Cambria Math" panose="02040503050406030204" pitchFamily="18" charset="0"/>
                            </a:rPr>
                          </m:ctrlPr>
                        </m:sSubPr>
                        <m:e>
                          <m:r>
                            <a:rPr lang="en-US" altLang="zh-CN" sz="900" b="1" i="1" dirty="0">
                              <a:solidFill>
                                <a:prstClr val="black"/>
                              </a:solidFill>
                              <a:latin typeface="Cambria Math" panose="02040503050406030204" pitchFamily="18" charset="0"/>
                            </a:rPr>
                            <m:t>𝒗</m:t>
                          </m:r>
                        </m:e>
                        <m:sub>
                          <m:r>
                            <a:rPr lang="en-US" altLang="zh-CN" sz="900" i="1" dirty="0">
                              <a:solidFill>
                                <a:prstClr val="black"/>
                              </a:solidFill>
                              <a:latin typeface="Cambria Math" panose="02040503050406030204" pitchFamily="18" charset="0"/>
                            </a:rPr>
                            <m:t>𝑖</m:t>
                          </m:r>
                        </m:sub>
                      </m:sSub>
                      <m:d>
                        <m:dPr>
                          <m:ctrlPr>
                            <a:rPr lang="en-US" altLang="zh-CN" sz="900" i="1" dirty="0">
                              <a:solidFill>
                                <a:prstClr val="black"/>
                              </a:solidFill>
                              <a:latin typeface="Cambria Math" panose="02040503050406030204" pitchFamily="18" charset="0"/>
                            </a:rPr>
                          </m:ctrlPr>
                        </m:dPr>
                        <m:e>
                          <m:r>
                            <a:rPr lang="en-US" altLang="zh-CN" sz="900" i="1" dirty="0">
                              <a:solidFill>
                                <a:prstClr val="black"/>
                              </a:solidFill>
                              <a:latin typeface="Cambria Math" panose="02040503050406030204" pitchFamily="18" charset="0"/>
                            </a:rPr>
                            <m:t>𝑡</m:t>
                          </m:r>
                          <m:r>
                            <a:rPr lang="en-US" altLang="zh-CN" sz="900" b="1" i="1" dirty="0">
                              <a:solidFill>
                                <a:prstClr val="black"/>
                              </a:solidFill>
                              <a:latin typeface="Cambria Math" panose="02040503050406030204" pitchFamily="18" charset="0"/>
                            </a:rPr>
                            <m:t>+</m:t>
                          </m:r>
                          <m:f>
                            <m:fPr>
                              <m:ctrlPr>
                                <a:rPr lang="en-US" altLang="zh-CN" sz="900" i="1">
                                  <a:solidFill>
                                    <a:prstClr val="black"/>
                                  </a:solidFill>
                                  <a:latin typeface="Cambria Math" panose="02040503050406030204" pitchFamily="18" charset="0"/>
                                </a:rPr>
                              </m:ctrlPr>
                            </m:fPr>
                            <m:num>
                              <m:r>
                                <a:rPr lang="en-US" altLang="zh-CN" sz="900" i="1">
                                  <a:solidFill>
                                    <a:prstClr val="black"/>
                                  </a:solidFill>
                                  <a:latin typeface="Cambria Math" panose="02040503050406030204" pitchFamily="18" charset="0"/>
                                </a:rPr>
                                <m:t>1</m:t>
                              </m:r>
                            </m:num>
                            <m:den>
                              <m:r>
                                <a:rPr lang="en-US" altLang="zh-CN" sz="900" i="1">
                                  <a:solidFill>
                                    <a:prstClr val="black"/>
                                  </a:solidFill>
                                  <a:latin typeface="Cambria Math" panose="02040503050406030204" pitchFamily="18" charset="0"/>
                                </a:rPr>
                                <m:t>2</m:t>
                              </m:r>
                            </m:den>
                          </m:f>
                          <m:r>
                            <m:rPr>
                              <m:sty m:val="p"/>
                            </m:rPr>
                            <a:rPr lang="en-US" altLang="zh-CN" sz="900">
                              <a:solidFill>
                                <a:prstClr val="black"/>
                              </a:solidFill>
                              <a:latin typeface="Cambria Math" panose="02040503050406030204" pitchFamily="18" charset="0"/>
                            </a:rPr>
                            <m:t>Δ</m:t>
                          </m:r>
                          <m:r>
                            <a:rPr lang="en-US" altLang="zh-CN" sz="900" i="1">
                              <a:solidFill>
                                <a:prstClr val="black"/>
                              </a:solidFill>
                              <a:latin typeface="Cambria Math" panose="02040503050406030204" pitchFamily="18" charset="0"/>
                            </a:rPr>
                            <m:t>𝑡</m:t>
                          </m:r>
                        </m:e>
                      </m:d>
                      <m:r>
                        <m:rPr>
                          <m:sty m:val="p"/>
                        </m:rPr>
                        <a:rPr lang="en-US" altLang="zh-CN" sz="900">
                          <a:solidFill>
                            <a:prstClr val="black"/>
                          </a:solidFill>
                          <a:latin typeface="Cambria Math" panose="02040503050406030204" pitchFamily="18" charset="0"/>
                        </a:rPr>
                        <m:t>Δ</m:t>
                      </m:r>
                      <m:r>
                        <a:rPr lang="en-US" altLang="zh-CN" sz="900" i="1">
                          <a:solidFill>
                            <a:prstClr val="black"/>
                          </a:solidFill>
                          <a:latin typeface="Cambria Math" panose="02040503050406030204" pitchFamily="18" charset="0"/>
                        </a:rPr>
                        <m:t>𝑡</m:t>
                      </m:r>
                    </m:oMath>
                  </m:oMathPara>
                </a14:m>
                <a:endParaRPr lang="en-US" altLang="zh-CN" sz="9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a14:m>
                  <m:oMathPara xmlns:m="http://schemas.openxmlformats.org/officeDocument/2006/math">
                    <m:oMathParaPr>
                      <m:jc m:val="centerGroup"/>
                    </m:oMathParaPr>
                    <m:oMath xmlns:m="http://schemas.openxmlformats.org/officeDocument/2006/math">
                      <m:sSub>
                        <m:sSubPr>
                          <m:ctrlPr>
                            <a:rPr lang="en-US" altLang="zh-CN" sz="900" i="1" dirty="0">
                              <a:solidFill>
                                <a:prstClr val="black"/>
                              </a:solidFill>
                              <a:latin typeface="Cambria Math" panose="02040503050406030204" pitchFamily="18" charset="0"/>
                            </a:rPr>
                          </m:ctrlPr>
                        </m:sSubPr>
                        <m:e>
                          <m:r>
                            <a:rPr lang="en-US" altLang="zh-CN" sz="900" b="1" i="1" dirty="0">
                              <a:solidFill>
                                <a:prstClr val="black"/>
                              </a:solidFill>
                              <a:latin typeface="Cambria Math" panose="02040503050406030204" pitchFamily="18" charset="0"/>
                            </a:rPr>
                            <m:t>𝒗</m:t>
                          </m:r>
                        </m:e>
                        <m:sub>
                          <m:r>
                            <a:rPr lang="en-US" altLang="zh-CN" sz="900" i="1" dirty="0">
                              <a:solidFill>
                                <a:prstClr val="black"/>
                              </a:solidFill>
                              <a:latin typeface="Cambria Math" panose="02040503050406030204" pitchFamily="18" charset="0"/>
                            </a:rPr>
                            <m:t>𝑖</m:t>
                          </m:r>
                        </m:sub>
                      </m:sSub>
                      <m:d>
                        <m:dPr>
                          <m:ctrlPr>
                            <a:rPr lang="en-US" altLang="zh-CN" sz="900" i="1" dirty="0">
                              <a:solidFill>
                                <a:prstClr val="black"/>
                              </a:solidFill>
                              <a:latin typeface="Cambria Math" panose="02040503050406030204" pitchFamily="18" charset="0"/>
                            </a:rPr>
                          </m:ctrlPr>
                        </m:dPr>
                        <m:e>
                          <m:r>
                            <a:rPr lang="en-US" altLang="zh-CN" sz="900" i="1" dirty="0">
                              <a:solidFill>
                                <a:prstClr val="black"/>
                              </a:solidFill>
                              <a:latin typeface="Cambria Math" panose="02040503050406030204" pitchFamily="18" charset="0"/>
                            </a:rPr>
                            <m:t>𝑡</m:t>
                          </m:r>
                          <m:r>
                            <a:rPr lang="en-US" altLang="zh-CN" sz="900" b="1" i="1" dirty="0">
                              <a:solidFill>
                                <a:prstClr val="black"/>
                              </a:solidFill>
                              <a:latin typeface="Cambria Math" panose="02040503050406030204" pitchFamily="18" charset="0"/>
                            </a:rPr>
                            <m:t>+</m:t>
                          </m:r>
                          <m:f>
                            <m:fPr>
                              <m:ctrlPr>
                                <a:rPr lang="en-US" altLang="zh-CN" sz="900" i="1">
                                  <a:solidFill>
                                    <a:prstClr val="black"/>
                                  </a:solidFill>
                                  <a:latin typeface="Cambria Math" panose="02040503050406030204" pitchFamily="18" charset="0"/>
                                </a:rPr>
                              </m:ctrlPr>
                            </m:fPr>
                            <m:num>
                              <m:r>
                                <a:rPr lang="en-US" altLang="zh-CN" sz="900" i="1">
                                  <a:solidFill>
                                    <a:prstClr val="black"/>
                                  </a:solidFill>
                                  <a:latin typeface="Cambria Math" panose="02040503050406030204" pitchFamily="18" charset="0"/>
                                </a:rPr>
                                <m:t>1</m:t>
                              </m:r>
                            </m:num>
                            <m:den>
                              <m:r>
                                <a:rPr lang="en-US" altLang="zh-CN" sz="900" i="1">
                                  <a:solidFill>
                                    <a:prstClr val="black"/>
                                  </a:solidFill>
                                  <a:latin typeface="Cambria Math" panose="02040503050406030204" pitchFamily="18" charset="0"/>
                                </a:rPr>
                                <m:t>2</m:t>
                              </m:r>
                            </m:den>
                          </m:f>
                          <m:r>
                            <m:rPr>
                              <m:sty m:val="p"/>
                            </m:rPr>
                            <a:rPr lang="en-US" altLang="zh-CN" sz="900">
                              <a:solidFill>
                                <a:prstClr val="black"/>
                              </a:solidFill>
                              <a:latin typeface="Cambria Math" panose="02040503050406030204" pitchFamily="18" charset="0"/>
                            </a:rPr>
                            <m:t>Δ</m:t>
                          </m:r>
                          <m:r>
                            <a:rPr lang="en-US" altLang="zh-CN" sz="900" i="1">
                              <a:solidFill>
                                <a:prstClr val="black"/>
                              </a:solidFill>
                              <a:latin typeface="Cambria Math" panose="02040503050406030204" pitchFamily="18" charset="0"/>
                            </a:rPr>
                            <m:t>𝑡</m:t>
                          </m:r>
                        </m:e>
                      </m:d>
                      <m:r>
                        <a:rPr lang="en-US" altLang="zh-CN" sz="900" i="1">
                          <a:solidFill>
                            <a:prstClr val="black"/>
                          </a:solidFill>
                          <a:latin typeface="Cambria Math" panose="02040503050406030204" pitchFamily="18" charset="0"/>
                        </a:rPr>
                        <m:t>=</m:t>
                      </m:r>
                      <m:sSub>
                        <m:sSubPr>
                          <m:ctrlPr>
                            <a:rPr lang="en-US" altLang="zh-CN" sz="900" i="1" dirty="0">
                              <a:solidFill>
                                <a:prstClr val="black"/>
                              </a:solidFill>
                              <a:latin typeface="Cambria Math" panose="02040503050406030204" pitchFamily="18" charset="0"/>
                            </a:rPr>
                          </m:ctrlPr>
                        </m:sSubPr>
                        <m:e>
                          <m:r>
                            <a:rPr lang="en-US" altLang="zh-CN" sz="900" b="1" i="1" dirty="0">
                              <a:solidFill>
                                <a:prstClr val="black"/>
                              </a:solidFill>
                              <a:latin typeface="Cambria Math" panose="02040503050406030204" pitchFamily="18" charset="0"/>
                            </a:rPr>
                            <m:t>𝒗</m:t>
                          </m:r>
                        </m:e>
                        <m:sub>
                          <m:r>
                            <a:rPr lang="en-US" altLang="zh-CN" sz="900" i="1" dirty="0">
                              <a:solidFill>
                                <a:prstClr val="black"/>
                              </a:solidFill>
                              <a:latin typeface="Cambria Math" panose="02040503050406030204" pitchFamily="18" charset="0"/>
                            </a:rPr>
                            <m:t>𝑖</m:t>
                          </m:r>
                        </m:sub>
                      </m:sSub>
                      <m:d>
                        <m:dPr>
                          <m:ctrlPr>
                            <a:rPr lang="en-US" altLang="zh-CN" sz="900" i="1" dirty="0">
                              <a:solidFill>
                                <a:prstClr val="black"/>
                              </a:solidFill>
                              <a:latin typeface="Cambria Math" panose="02040503050406030204" pitchFamily="18" charset="0"/>
                            </a:rPr>
                          </m:ctrlPr>
                        </m:dPr>
                        <m:e>
                          <m:r>
                            <a:rPr lang="en-US" altLang="zh-CN" sz="900" i="1" dirty="0">
                              <a:solidFill>
                                <a:prstClr val="black"/>
                              </a:solidFill>
                              <a:latin typeface="Cambria Math" panose="02040503050406030204" pitchFamily="18" charset="0"/>
                            </a:rPr>
                            <m:t>𝑡</m:t>
                          </m:r>
                          <m:r>
                            <a:rPr lang="en-US" altLang="zh-CN" sz="900" b="1" i="1" dirty="0">
                              <a:solidFill>
                                <a:prstClr val="black"/>
                              </a:solidFill>
                              <a:latin typeface="Cambria Math" panose="02040503050406030204" pitchFamily="18" charset="0"/>
                            </a:rPr>
                            <m:t>−</m:t>
                          </m:r>
                          <m:f>
                            <m:fPr>
                              <m:ctrlPr>
                                <a:rPr lang="en-US" altLang="zh-CN" sz="900" i="1">
                                  <a:solidFill>
                                    <a:prstClr val="black"/>
                                  </a:solidFill>
                                  <a:latin typeface="Cambria Math" panose="02040503050406030204" pitchFamily="18" charset="0"/>
                                </a:rPr>
                              </m:ctrlPr>
                            </m:fPr>
                            <m:num>
                              <m:r>
                                <a:rPr lang="en-US" altLang="zh-CN" sz="900" i="1">
                                  <a:solidFill>
                                    <a:prstClr val="black"/>
                                  </a:solidFill>
                                  <a:latin typeface="Cambria Math" panose="02040503050406030204" pitchFamily="18" charset="0"/>
                                </a:rPr>
                                <m:t>1</m:t>
                              </m:r>
                            </m:num>
                            <m:den>
                              <m:r>
                                <a:rPr lang="en-US" altLang="zh-CN" sz="900" i="1">
                                  <a:solidFill>
                                    <a:prstClr val="black"/>
                                  </a:solidFill>
                                  <a:latin typeface="Cambria Math" panose="02040503050406030204" pitchFamily="18" charset="0"/>
                                </a:rPr>
                                <m:t>2</m:t>
                              </m:r>
                            </m:den>
                          </m:f>
                          <m:r>
                            <m:rPr>
                              <m:sty m:val="p"/>
                            </m:rPr>
                            <a:rPr lang="en-US" altLang="zh-CN" sz="900">
                              <a:solidFill>
                                <a:prstClr val="black"/>
                              </a:solidFill>
                              <a:latin typeface="Cambria Math" panose="02040503050406030204" pitchFamily="18" charset="0"/>
                            </a:rPr>
                            <m:t>Δ</m:t>
                          </m:r>
                          <m:r>
                            <a:rPr lang="en-US" altLang="zh-CN" sz="900" i="1">
                              <a:solidFill>
                                <a:prstClr val="black"/>
                              </a:solidFill>
                              <a:latin typeface="Cambria Math" panose="02040503050406030204" pitchFamily="18" charset="0"/>
                            </a:rPr>
                            <m:t>𝑡</m:t>
                          </m:r>
                        </m:e>
                      </m:d>
                      <m:r>
                        <a:rPr lang="en-US" altLang="zh-CN" sz="900" i="1">
                          <a:solidFill>
                            <a:prstClr val="black"/>
                          </a:solidFill>
                          <a:latin typeface="Cambria Math" panose="02040503050406030204" pitchFamily="18" charset="0"/>
                        </a:rPr>
                        <m:t>+</m:t>
                      </m:r>
                      <m:sSub>
                        <m:sSubPr>
                          <m:ctrlPr>
                            <a:rPr lang="en-US" altLang="zh-CN" sz="900" i="1">
                              <a:solidFill>
                                <a:prstClr val="black"/>
                              </a:solidFill>
                              <a:latin typeface="Cambria Math" panose="02040503050406030204" pitchFamily="18" charset="0"/>
                            </a:rPr>
                          </m:ctrlPr>
                        </m:sSubPr>
                        <m:e>
                          <m:r>
                            <a:rPr lang="en-US" altLang="zh-CN" sz="900" b="1" i="1">
                              <a:solidFill>
                                <a:prstClr val="black"/>
                              </a:solidFill>
                              <a:latin typeface="Cambria Math" panose="02040503050406030204" pitchFamily="18" charset="0"/>
                            </a:rPr>
                            <m:t>𝒂</m:t>
                          </m:r>
                        </m:e>
                        <m:sub>
                          <m:r>
                            <a:rPr lang="en-US" altLang="zh-CN" sz="900" i="1">
                              <a:solidFill>
                                <a:prstClr val="black"/>
                              </a:solidFill>
                              <a:latin typeface="Cambria Math" panose="02040503050406030204" pitchFamily="18" charset="0"/>
                            </a:rPr>
                            <m:t>𝑖</m:t>
                          </m:r>
                        </m:sub>
                      </m:sSub>
                      <m:d>
                        <m:dPr>
                          <m:ctrlPr>
                            <a:rPr lang="en-US" altLang="zh-CN" sz="900" b="1" i="1" dirty="0">
                              <a:solidFill>
                                <a:prstClr val="black"/>
                              </a:solidFill>
                              <a:latin typeface="Cambria Math" panose="02040503050406030204" pitchFamily="18" charset="0"/>
                            </a:rPr>
                          </m:ctrlPr>
                        </m:dPr>
                        <m:e>
                          <m:r>
                            <a:rPr lang="en-US" altLang="zh-CN" sz="900" i="1" dirty="0">
                              <a:solidFill>
                                <a:prstClr val="black"/>
                              </a:solidFill>
                              <a:latin typeface="Cambria Math" panose="02040503050406030204" pitchFamily="18" charset="0"/>
                            </a:rPr>
                            <m:t>𝑡</m:t>
                          </m:r>
                        </m:e>
                      </m:d>
                      <m:r>
                        <m:rPr>
                          <m:sty m:val="p"/>
                        </m:rPr>
                        <a:rPr lang="en-US" altLang="zh-CN" sz="900">
                          <a:solidFill>
                            <a:prstClr val="black"/>
                          </a:solidFill>
                          <a:latin typeface="Cambria Math" panose="02040503050406030204" pitchFamily="18" charset="0"/>
                        </a:rPr>
                        <m:t>Δ</m:t>
                      </m:r>
                      <m:r>
                        <a:rPr lang="en-US" altLang="zh-CN" sz="900" i="1">
                          <a:solidFill>
                            <a:prstClr val="black"/>
                          </a:solidFill>
                          <a:latin typeface="Cambria Math" panose="02040503050406030204" pitchFamily="18" charset="0"/>
                        </a:rPr>
                        <m:t>𝑡</m:t>
                      </m:r>
                    </m:oMath>
                  </m:oMathPara>
                </a14:m>
                <a:endParaRPr lang="en-US" altLang="zh-CN" sz="9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mc:Choice>
        <mc:Fallback xmlns="">
          <p:sp>
            <p:nvSpPr>
              <p:cNvPr id="40" name="矩形 39"/>
              <p:cNvSpPr>
                <a:spLocks noRot="1" noChangeAspect="1" noMove="1" noResize="1" noEditPoints="1" noAdjustHandles="1" noChangeArrowheads="1" noChangeShapeType="1" noTextEdit="1"/>
              </p:cNvSpPr>
              <p:nvPr/>
            </p:nvSpPr>
            <p:spPr>
              <a:xfrm>
                <a:off x="8667333" y="1675233"/>
                <a:ext cx="2529647" cy="714811"/>
              </a:xfrm>
              <a:prstGeom prst="rect">
                <a:avLst/>
              </a:prstGeom>
              <a:blipFill rotWithShape="0">
                <a:blip r:embed="rId4"/>
                <a:stretch>
                  <a:fillRect/>
                </a:stretch>
              </a:blipFill>
            </p:spPr>
            <p:txBody>
              <a:bodyPr/>
              <a:lstStyle/>
              <a:p>
                <a:r>
                  <a:rPr lang="zh-CN" altLang="en-US">
                    <a:noFill/>
                  </a:rPr>
                  <a:t> </a:t>
                </a:r>
              </a:p>
            </p:txBody>
          </p:sp>
        </mc:Fallback>
      </mc:AlternateContent>
      <p:pic>
        <p:nvPicPr>
          <p:cNvPr id="41" name="图片 40"/>
          <p:cNvPicPr>
            <a:picLocks noChangeAspect="1"/>
          </p:cNvPicPr>
          <p:nvPr/>
        </p:nvPicPr>
        <p:blipFill>
          <a:blip r:embed="rId5"/>
          <a:stretch>
            <a:fillRect/>
          </a:stretch>
        </p:blipFill>
        <p:spPr>
          <a:xfrm>
            <a:off x="7397172" y="2449317"/>
            <a:ext cx="1535398" cy="808752"/>
          </a:xfrm>
          <a:prstGeom prst="rect">
            <a:avLst/>
          </a:prstGeom>
        </p:spPr>
      </p:pic>
      <p:pic>
        <p:nvPicPr>
          <p:cNvPr id="43" name="内容占位符 7" descr="截图里有图片&#10;&#10;描述已自动生成">
            <a:extLst>
              <a:ext uri="{FF2B5EF4-FFF2-40B4-BE49-F238E27FC236}">
                <a16:creationId xmlns:a16="http://schemas.microsoft.com/office/drawing/2014/main" id="{0ED16487-BEA7-4C4C-9713-A61DBCC757E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20395" y="2450290"/>
            <a:ext cx="1721007" cy="845538"/>
          </a:xfrm>
          <a:prstGeom prst="rect">
            <a:avLst/>
          </a:prstGeom>
        </p:spPr>
      </p:pic>
      <p:sp>
        <p:nvSpPr>
          <p:cNvPr id="44" name="圆角矩形 43"/>
          <p:cNvSpPr/>
          <p:nvPr/>
        </p:nvSpPr>
        <p:spPr>
          <a:xfrm>
            <a:off x="6320849" y="1675233"/>
            <a:ext cx="4876132" cy="690696"/>
          </a:xfrm>
          <a:prstGeom prst="roundRect">
            <a:avLst>
              <a:gd name="adj" fmla="val 2040"/>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034"/>
            <a:endParaRPr lang="en-US" altLang="zh-CN" sz="1400" dirty="0">
              <a:solidFill>
                <a:schemeClr val="accent6"/>
              </a:solidFill>
              <a:latin typeface="Huawei Sans" panose="020C0503030203020204" pitchFamily="34" charset="0"/>
              <a:ea typeface="微软雅黑" panose="020B0503020204020204" pitchFamily="34" charset="-122"/>
              <a:cs typeface="Huawei Sans" panose="020C0503030203020204" pitchFamily="34" charset="0"/>
            </a:endParaRPr>
          </a:p>
          <a:p>
            <a:pPr defTabSz="914034"/>
            <a:r>
              <a:rPr lang="zh-CN" altLang="en-US" sz="1400" dirty="0">
                <a:solidFill>
                  <a:schemeClr val="accent6"/>
                </a:solidFill>
                <a:latin typeface="Huawei Sans" panose="020C0503030203020204" pitchFamily="34" charset="0"/>
                <a:ea typeface="微软雅黑" panose="020B0503020204020204" pitchFamily="34" charset="-122"/>
                <a:cs typeface="Huawei Sans" panose="020C0503030203020204" pitchFamily="34" charset="0"/>
              </a:rPr>
              <a:t>分子动力学</a:t>
            </a:r>
            <a:endParaRPr lang="en-US" altLang="zh-CN" sz="1400" dirty="0">
              <a:solidFill>
                <a:schemeClr val="accent6"/>
              </a:solidFill>
              <a:latin typeface="Huawei Sans" panose="020C0503030203020204" pitchFamily="34" charset="0"/>
              <a:ea typeface="微软雅黑" panose="020B0503020204020204" pitchFamily="34" charset="-122"/>
              <a:cs typeface="Huawei Sans" panose="020C0503030203020204" pitchFamily="34" charset="0"/>
            </a:endParaRPr>
          </a:p>
          <a:p>
            <a:pPr defTabSz="914034"/>
            <a:endParaRPr lang="zh-CN" altLang="en-US" sz="11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5" name="圆角矩形 44"/>
          <p:cNvSpPr/>
          <p:nvPr/>
        </p:nvSpPr>
        <p:spPr>
          <a:xfrm>
            <a:off x="6320849" y="2386473"/>
            <a:ext cx="4876132" cy="914664"/>
          </a:xfrm>
          <a:prstGeom prst="roundRect">
            <a:avLst>
              <a:gd name="adj" fmla="val 2040"/>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034"/>
            <a:endParaRPr lang="en-US" altLang="zh-CN" sz="12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defTabSz="914034"/>
            <a:endParaRPr lang="en-US" altLang="zh-CN" sz="12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pPr defTabSz="914034"/>
            <a:r>
              <a:rPr lang="en-US" altLang="zh-CN" sz="1400" dirty="0" err="1">
                <a:solidFill>
                  <a:schemeClr val="accent6"/>
                </a:solidFill>
                <a:latin typeface="Huawei Sans" panose="020C0503030203020204" pitchFamily="34" charset="0"/>
                <a:ea typeface="微软雅黑" panose="020B0503020204020204" pitchFamily="34" charset="-122"/>
                <a:cs typeface="Huawei Sans" panose="020C0503030203020204" pitchFamily="34" charset="0"/>
              </a:rPr>
              <a:t>Mindspore</a:t>
            </a:r>
            <a:endParaRPr lang="zh-CN" altLang="en-US" sz="1400" dirty="0">
              <a:solidFill>
                <a:schemeClr val="accent6"/>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6" name="圆角矩形 45"/>
          <p:cNvSpPr/>
          <p:nvPr/>
        </p:nvSpPr>
        <p:spPr>
          <a:xfrm>
            <a:off x="6320848" y="3349046"/>
            <a:ext cx="4876132" cy="379413"/>
          </a:xfrm>
          <a:prstGeom prst="roundRect">
            <a:avLst>
              <a:gd name="adj" fmla="val 2040"/>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034"/>
            <a:r>
              <a:rPr lang="en-US" altLang="zh-CN" sz="1400" dirty="0">
                <a:solidFill>
                  <a:schemeClr val="accent6"/>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1400" dirty="0">
                <a:solidFill>
                  <a:schemeClr val="accent6"/>
                </a:solidFill>
                <a:latin typeface="Huawei Sans" panose="020C0503030203020204" pitchFamily="34" charset="0"/>
                <a:ea typeface="微软雅黑" panose="020B0503020204020204" pitchFamily="34" charset="-122"/>
                <a:cs typeface="Huawei Sans" panose="020C0503030203020204" pitchFamily="34" charset="0"/>
              </a:rPr>
              <a:t>加速设备</a:t>
            </a:r>
          </a:p>
        </p:txBody>
      </p:sp>
      <p:pic>
        <p:nvPicPr>
          <p:cNvPr id="47" name="图片 46"/>
          <p:cNvPicPr>
            <a:picLocks noChangeAspect="1"/>
          </p:cNvPicPr>
          <p:nvPr/>
        </p:nvPicPr>
        <p:blipFill>
          <a:blip r:embed="rId7"/>
          <a:stretch>
            <a:fillRect/>
          </a:stretch>
        </p:blipFill>
        <p:spPr>
          <a:xfrm>
            <a:off x="7415541" y="3390323"/>
            <a:ext cx="1535398" cy="276626"/>
          </a:xfrm>
          <a:prstGeom prst="rect">
            <a:avLst/>
          </a:prstGeom>
        </p:spPr>
      </p:pic>
      <p:pic>
        <p:nvPicPr>
          <p:cNvPr id="48" name="图片 47"/>
          <p:cNvPicPr>
            <a:picLocks noChangeAspect="1"/>
          </p:cNvPicPr>
          <p:nvPr/>
        </p:nvPicPr>
        <p:blipFill>
          <a:blip r:embed="rId7"/>
          <a:stretch>
            <a:fillRect/>
          </a:stretch>
        </p:blipFill>
        <p:spPr>
          <a:xfrm>
            <a:off x="9288252" y="3390323"/>
            <a:ext cx="1547752" cy="276626"/>
          </a:xfrm>
          <a:prstGeom prst="rect">
            <a:avLst/>
          </a:prstGeom>
        </p:spPr>
      </p:pic>
      <p:sp>
        <p:nvSpPr>
          <p:cNvPr id="49" name="矩形 48"/>
          <p:cNvSpPr/>
          <p:nvPr/>
        </p:nvSpPr>
        <p:spPr>
          <a:xfrm>
            <a:off x="5762387" y="4291452"/>
            <a:ext cx="1416999" cy="784830"/>
          </a:xfrm>
          <a:prstGeom prst="rect">
            <a:avLst/>
          </a:prstGeom>
        </p:spPr>
        <p:txBody>
          <a:bodyPr wrap="square">
            <a:spAutoFit/>
          </a:bodyPr>
          <a:lstStyle/>
          <a:p>
            <a:r>
              <a:rPr lang="zh-CN" altLang="en-US" sz="14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   </a:t>
            </a:r>
            <a:r>
              <a:rPr lang="zh-CN" altLang="en-US" sz="15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客户眼中</a:t>
            </a:r>
            <a:r>
              <a:rPr lang="en-US" altLang="zh-CN" sz="1500" b="1" dirty="0" err="1">
                <a:solidFill>
                  <a:prstClr val="black"/>
                </a:solidFill>
                <a:latin typeface="Huawei Sans" panose="020C0503030203020204" pitchFamily="34" charset="0"/>
                <a:ea typeface="微软雅黑" panose="020B0503020204020204" pitchFamily="34" charset="-122"/>
                <a:cs typeface="Huawei Sans" panose="020C0503030203020204" pitchFamily="34" charset="0"/>
              </a:rPr>
              <a:t>MindSpore</a:t>
            </a:r>
            <a:endParaRPr lang="en-US" altLang="zh-CN" sz="15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a:p>
            <a:r>
              <a:rPr lang="en-US" altLang="zh-CN" sz="15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      </a:t>
            </a:r>
            <a:r>
              <a:rPr lang="zh-CN" altLang="en-US" sz="15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能力</a:t>
            </a:r>
          </a:p>
        </p:txBody>
      </p:sp>
      <p:grpSp>
        <p:nvGrpSpPr>
          <p:cNvPr id="68" name="组合 67"/>
          <p:cNvGrpSpPr/>
          <p:nvPr/>
        </p:nvGrpSpPr>
        <p:grpSpPr>
          <a:xfrm>
            <a:off x="6943205" y="3730444"/>
            <a:ext cx="5248795" cy="2214070"/>
            <a:chOff x="1775739" y="3259458"/>
            <a:chExt cx="5448507" cy="2214070"/>
          </a:xfrm>
        </p:grpSpPr>
        <p:pic>
          <p:nvPicPr>
            <p:cNvPr id="69" name="图片 68"/>
            <p:cNvPicPr>
              <a:picLocks noChangeAspect="1"/>
            </p:cNvPicPr>
            <p:nvPr/>
          </p:nvPicPr>
          <p:blipFill>
            <a:blip r:embed="rId8"/>
            <a:stretch>
              <a:fillRect/>
            </a:stretch>
          </p:blipFill>
          <p:spPr>
            <a:xfrm>
              <a:off x="2078129" y="3355403"/>
              <a:ext cx="924145" cy="513813"/>
            </a:xfrm>
            <a:prstGeom prst="rect">
              <a:avLst/>
            </a:prstGeom>
            <a:ln>
              <a:noFill/>
            </a:ln>
          </p:spPr>
        </p:pic>
        <p:pic>
          <p:nvPicPr>
            <p:cNvPr id="70" name="图片 69"/>
            <p:cNvPicPr>
              <a:picLocks noChangeAspect="1"/>
            </p:cNvPicPr>
            <p:nvPr/>
          </p:nvPicPr>
          <p:blipFill>
            <a:blip r:embed="rId9"/>
            <a:stretch>
              <a:fillRect/>
            </a:stretch>
          </p:blipFill>
          <p:spPr>
            <a:xfrm>
              <a:off x="3632887" y="3507442"/>
              <a:ext cx="963419" cy="349761"/>
            </a:xfrm>
            <a:prstGeom prst="rect">
              <a:avLst/>
            </a:prstGeom>
            <a:ln>
              <a:noFill/>
            </a:ln>
          </p:spPr>
        </p:pic>
        <p:pic>
          <p:nvPicPr>
            <p:cNvPr id="71" name="image36.png" descr="image36.png"/>
            <p:cNvPicPr>
              <a:picLocks noChangeAspect="1"/>
            </p:cNvPicPr>
            <p:nvPr/>
          </p:nvPicPr>
          <p:blipFill rotWithShape="1">
            <a:blip r:embed="rId10"/>
            <a:srcRect l="-1" r="3285"/>
            <a:stretch/>
          </p:blipFill>
          <p:spPr>
            <a:xfrm>
              <a:off x="5566386" y="3259458"/>
              <a:ext cx="971795" cy="824181"/>
            </a:xfrm>
            <a:custGeom>
              <a:avLst/>
              <a:gdLst/>
              <a:ahLst/>
              <a:cxnLst>
                <a:cxn ang="0">
                  <a:pos x="wd2" y="hd2"/>
                </a:cxn>
                <a:cxn ang="5400000">
                  <a:pos x="wd2" y="hd2"/>
                </a:cxn>
                <a:cxn ang="10800000">
                  <a:pos x="wd2" y="hd2"/>
                </a:cxn>
                <a:cxn ang="16200000">
                  <a:pos x="wd2" y="hd2"/>
                </a:cxn>
              </a:cxnLst>
              <a:rect l="0" t="0" r="r" b="b"/>
              <a:pathLst>
                <a:path w="21600" h="21600" extrusionOk="0">
                  <a:moveTo>
                    <a:pt x="1627" y="0"/>
                  </a:moveTo>
                  <a:cubicBezTo>
                    <a:pt x="728" y="0"/>
                    <a:pt x="0" y="831"/>
                    <a:pt x="0" y="1856"/>
                  </a:cubicBezTo>
                  <a:lnTo>
                    <a:pt x="0" y="19744"/>
                  </a:lnTo>
                  <a:cubicBezTo>
                    <a:pt x="0" y="20769"/>
                    <a:pt x="728" y="21600"/>
                    <a:pt x="1627" y="21600"/>
                  </a:cubicBezTo>
                  <a:lnTo>
                    <a:pt x="19973" y="21600"/>
                  </a:lnTo>
                  <a:cubicBezTo>
                    <a:pt x="20872" y="21600"/>
                    <a:pt x="21600" y="20769"/>
                    <a:pt x="21600" y="19744"/>
                  </a:cubicBezTo>
                  <a:lnTo>
                    <a:pt x="21600" y="1856"/>
                  </a:lnTo>
                  <a:cubicBezTo>
                    <a:pt x="21600" y="831"/>
                    <a:pt x="20872" y="0"/>
                    <a:pt x="19973" y="0"/>
                  </a:cubicBezTo>
                  <a:lnTo>
                    <a:pt x="1627" y="0"/>
                  </a:lnTo>
                  <a:close/>
                </a:path>
              </a:pathLst>
            </a:custGeom>
            <a:ln w="12700" cap="flat">
              <a:noFill/>
              <a:miter lim="400000"/>
            </a:ln>
            <a:effectLst/>
          </p:spPr>
        </p:pic>
        <p:sp>
          <p:nvSpPr>
            <p:cNvPr id="72" name="矩形 71"/>
            <p:cNvSpPr/>
            <p:nvPr/>
          </p:nvSpPr>
          <p:spPr>
            <a:xfrm>
              <a:off x="1775739" y="3942892"/>
              <a:ext cx="1945843" cy="138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ü"/>
              </a:pPr>
              <a:r>
                <a:rPr lang="zh-CN" altLang="en-US"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rPr>
                <a:t>算子库丰富</a:t>
              </a:r>
              <a:endParaRPr lang="en-US" altLang="zh-CN"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endParaRPr>
            </a:p>
            <a:p>
              <a:pPr marL="285750" indent="-285750">
                <a:lnSpc>
                  <a:spcPct val="150000"/>
                </a:lnSpc>
                <a:buFont typeface="Wingdings" panose="05000000000000000000" pitchFamily="2" charset="2"/>
                <a:buChar char="ü"/>
              </a:pPr>
              <a:r>
                <a:rPr lang="en-US" altLang="zh-CN"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rPr>
                <a:t>TPU</a:t>
              </a:r>
              <a:r>
                <a:rPr lang="zh-CN" altLang="en-US"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rPr>
                <a:t>加速</a:t>
              </a:r>
              <a:endParaRPr lang="en-US" altLang="zh-CN"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endParaRPr>
            </a:p>
            <a:p>
              <a:pPr marL="171450" indent="-171450">
                <a:lnSpc>
                  <a:spcPct val="150000"/>
                </a:lnSpc>
                <a:buFontTx/>
                <a:buChar char="×"/>
              </a:pPr>
              <a:r>
                <a:rPr lang="zh-CN" altLang="en-US"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rPr>
                <a:t>  动态图（</a:t>
              </a:r>
              <a:r>
                <a:rPr lang="en-US" altLang="zh-CN"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rPr>
                <a:t>V1.X</a:t>
              </a:r>
              <a:r>
                <a:rPr lang="zh-CN" altLang="en-US"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rPr>
                <a:t>）</a:t>
              </a:r>
              <a:endParaRPr lang="en-US" altLang="zh-CN"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endParaRPr>
            </a:p>
            <a:p>
              <a:pPr marL="171450" indent="-171450">
                <a:lnSpc>
                  <a:spcPct val="150000"/>
                </a:lnSpc>
                <a:buFontTx/>
                <a:buChar char="×"/>
              </a:pPr>
              <a:r>
                <a:rPr lang="zh-CN" altLang="en-US"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rPr>
                <a:t>  自动并行困难</a:t>
              </a:r>
              <a:endParaRPr lang="en-US" altLang="zh-CN"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endParaRPr>
            </a:p>
            <a:p>
              <a:pPr marL="171450" indent="-171450">
                <a:lnSpc>
                  <a:spcPct val="150000"/>
                </a:lnSpc>
                <a:buFontTx/>
                <a:buChar char="×"/>
              </a:pPr>
              <a:r>
                <a:rPr lang="zh-CN" altLang="en-US"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rPr>
                <a:t>  高阶导数计算复杂</a:t>
              </a:r>
            </a:p>
          </p:txBody>
        </p:sp>
        <p:sp>
          <p:nvSpPr>
            <p:cNvPr id="73" name="矩形 72"/>
            <p:cNvSpPr/>
            <p:nvPr/>
          </p:nvSpPr>
          <p:spPr>
            <a:xfrm>
              <a:off x="3362238" y="3807959"/>
              <a:ext cx="1945843" cy="138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ü"/>
              </a:pPr>
              <a:r>
                <a:rPr lang="zh-CN" altLang="en-US"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rPr>
                <a:t>动态图</a:t>
              </a:r>
              <a:endParaRPr lang="en-US" altLang="zh-CN"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endParaRPr>
            </a:p>
            <a:p>
              <a:pPr marL="285750" indent="-285750">
                <a:lnSpc>
                  <a:spcPct val="150000"/>
                </a:lnSpc>
                <a:buFont typeface="Wingdings" panose="05000000000000000000" pitchFamily="2" charset="2"/>
                <a:buChar char="ü"/>
              </a:pPr>
              <a:r>
                <a:rPr lang="zh-CN" altLang="en-US"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rPr>
                <a:t>代码风格灵活</a:t>
              </a:r>
              <a:endParaRPr lang="en-US" altLang="zh-CN"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endParaRPr>
            </a:p>
            <a:p>
              <a:pPr marL="171450" indent="-171450">
                <a:lnSpc>
                  <a:spcPct val="150000"/>
                </a:lnSpc>
                <a:buFontTx/>
                <a:buChar char="×"/>
              </a:pPr>
              <a:r>
                <a:rPr lang="en-US" altLang="zh-CN"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rPr>
                <a:t>  Runtime</a:t>
              </a:r>
              <a:r>
                <a:rPr lang="zh-CN" altLang="en-US"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rPr>
                <a:t>效率不如</a:t>
              </a:r>
              <a:r>
                <a:rPr lang="en-US" altLang="zh-CN"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rPr>
                <a:t>TF</a:t>
              </a:r>
            </a:p>
            <a:p>
              <a:pPr marL="171450" indent="-171450">
                <a:lnSpc>
                  <a:spcPct val="150000"/>
                </a:lnSpc>
                <a:buFontTx/>
                <a:buChar char="×"/>
              </a:pPr>
              <a:r>
                <a:rPr lang="zh-CN" altLang="en-US"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rPr>
                <a:t>  高阶倒数计算效率低</a:t>
              </a:r>
            </a:p>
          </p:txBody>
        </p:sp>
        <p:sp>
          <p:nvSpPr>
            <p:cNvPr id="74" name="矩形 73"/>
            <p:cNvSpPr/>
            <p:nvPr/>
          </p:nvSpPr>
          <p:spPr>
            <a:xfrm>
              <a:off x="5278403" y="4083639"/>
              <a:ext cx="1945843" cy="138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ü"/>
              </a:pPr>
              <a:r>
                <a:rPr lang="zh-CN" altLang="en-US"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rPr>
                <a:t>新的自动微分系统</a:t>
              </a:r>
              <a:endParaRPr lang="en-US" altLang="zh-CN"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endParaRPr>
            </a:p>
            <a:p>
              <a:pPr marL="285750" indent="-285750">
                <a:lnSpc>
                  <a:spcPct val="150000"/>
                </a:lnSpc>
                <a:buFont typeface="Wingdings" panose="05000000000000000000" pitchFamily="2" charset="2"/>
                <a:buChar char="ü"/>
              </a:pPr>
              <a:r>
                <a:rPr lang="en-US" altLang="zh-CN"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rPr>
                <a:t>JIT</a:t>
              </a:r>
            </a:p>
            <a:p>
              <a:pPr marL="285750" indent="-285750">
                <a:lnSpc>
                  <a:spcPct val="150000"/>
                </a:lnSpc>
                <a:buFont typeface="Wingdings" panose="05000000000000000000" pitchFamily="2" charset="2"/>
                <a:buChar char="ü"/>
              </a:pPr>
              <a:r>
                <a:rPr lang="zh-CN" altLang="en-US"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rPr>
                <a:t>高阶倒数计算灵活</a:t>
              </a:r>
              <a:endParaRPr lang="en-US" altLang="zh-CN"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endParaRPr>
            </a:p>
            <a:p>
              <a:pPr marL="285750" indent="-285750">
                <a:lnSpc>
                  <a:spcPct val="150000"/>
                </a:lnSpc>
                <a:buFont typeface="Wingdings" panose="05000000000000000000" pitchFamily="2" charset="2"/>
                <a:buChar char="ü"/>
              </a:pPr>
              <a:r>
                <a:rPr lang="zh-CN" altLang="en-US"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rPr>
                <a:t>计算图下沉</a:t>
              </a:r>
              <a:endParaRPr lang="en-US" altLang="zh-CN"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endParaRPr>
            </a:p>
            <a:p>
              <a:pPr marL="285750" indent="-285750">
                <a:lnSpc>
                  <a:spcPct val="150000"/>
                </a:lnSpc>
                <a:buFont typeface="Wingdings" panose="05000000000000000000" pitchFamily="2" charset="2"/>
                <a:buChar char="ü"/>
              </a:pPr>
              <a:r>
                <a:rPr lang="zh-CN" altLang="en-US"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rPr>
                <a:t>多模式的自动并行</a:t>
              </a:r>
              <a:endParaRPr lang="en-US" altLang="zh-CN"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endParaRPr>
            </a:p>
            <a:p>
              <a:pPr marL="285750" indent="-285750">
                <a:lnSpc>
                  <a:spcPct val="150000"/>
                </a:lnSpc>
                <a:buFont typeface="Wingdings" panose="05000000000000000000" pitchFamily="2" charset="2"/>
                <a:buChar char="ü"/>
              </a:pPr>
              <a:r>
                <a:rPr lang="zh-CN" altLang="en-US"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rPr>
                <a:t>有专用的硬件加速</a:t>
              </a:r>
              <a:endParaRPr lang="en-US" altLang="zh-CN" sz="1200" dirty="0">
                <a:solidFill>
                  <a:schemeClr val="tx1"/>
                </a:solidFill>
                <a:latin typeface="Huawei Sans" panose="020C0503030203020204" pitchFamily="34" charset="0"/>
                <a:ea typeface="微软雅黑" panose="020B0503020204020204" pitchFamily="34" charset="-122"/>
                <a:cs typeface="Huawei Sans" panose="020C0503030203020204" pitchFamily="34" charset="0"/>
              </a:endParaRPr>
            </a:p>
          </p:txBody>
        </p:sp>
      </p:grpSp>
      <p:pic>
        <p:nvPicPr>
          <p:cNvPr id="29" name="图片 28"/>
          <p:cNvPicPr>
            <a:picLocks noChangeAspect="1"/>
          </p:cNvPicPr>
          <p:nvPr/>
        </p:nvPicPr>
        <p:blipFill>
          <a:blip r:embed="rId11"/>
          <a:stretch>
            <a:fillRect/>
          </a:stretch>
        </p:blipFill>
        <p:spPr>
          <a:xfrm>
            <a:off x="1834024" y="971461"/>
            <a:ext cx="2616708" cy="583624"/>
          </a:xfrm>
          <a:prstGeom prst="rect">
            <a:avLst/>
          </a:prstGeom>
        </p:spPr>
      </p:pic>
      <p:sp>
        <p:nvSpPr>
          <p:cNvPr id="2" name="灯片编号占位符 1"/>
          <p:cNvSpPr>
            <a:spLocks noGrp="1"/>
          </p:cNvSpPr>
          <p:nvPr>
            <p:ph type="sldNum" sz="quarter" idx="12"/>
          </p:nvPr>
        </p:nvSpPr>
        <p:spPr>
          <a:xfrm>
            <a:off x="782597" y="6356349"/>
            <a:ext cx="2743200" cy="365125"/>
          </a:xfrm>
        </p:spPr>
        <p:txBody>
          <a:bodyPr/>
          <a:lstStyle/>
          <a:p>
            <a:pPr algn="l"/>
            <a:fld id="{121F91D6-B666-4B05-8BB0-A162590E5748}" type="slidenum">
              <a:rPr lang="zh-CN" altLang="en-US" smtClean="0"/>
              <a:pPr algn="l"/>
              <a:t>24</a:t>
            </a:fld>
            <a:endParaRPr lang="zh-CN" altLang="en-US" dirty="0"/>
          </a:p>
        </p:txBody>
      </p:sp>
      <p:sp>
        <p:nvSpPr>
          <p:cNvPr id="3" name="矩形 2"/>
          <p:cNvSpPr/>
          <p:nvPr/>
        </p:nvSpPr>
        <p:spPr>
          <a:xfrm>
            <a:off x="2835667" y="6534364"/>
            <a:ext cx="1715785" cy="323636"/>
          </a:xfrm>
          <a:prstGeom prst="rect">
            <a:avLst/>
          </a:prstGeom>
          <a:noFill/>
          <a:ln w="12700" cap="flat" cmpd="sng" algn="ctr">
            <a:noFill/>
            <a:prstDash val="solid"/>
            <a:miter lim="800000"/>
          </a:ln>
          <a:effectLst/>
        </p:spPr>
        <p:txBody>
          <a:bodyPr rtlCol="0" anchor="ctr"/>
          <a:lstStyle/>
          <a:p>
            <a:pPr lvl="0" defTabSz="914400">
              <a:defRPr/>
            </a:pPr>
            <a:r>
              <a:rPr lang="en-US" altLang="zh-CN" sz="120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MD</a:t>
            </a:r>
            <a:r>
              <a:rPr lang="zh-CN" altLang="en-US" sz="120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：分子动力学模拟</a:t>
            </a:r>
            <a:endParaRPr lang="en-US" altLang="zh-CN" sz="120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Tree>
    <p:extLst>
      <p:ext uri="{BB962C8B-B14F-4D97-AF65-F5344CB8AC3E}">
        <p14:creationId xmlns:p14="http://schemas.microsoft.com/office/powerpoint/2010/main" val="3255901411"/>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8488919" y="1933607"/>
            <a:ext cx="2785335" cy="3153244"/>
          </a:xfrm>
          <a:prstGeom prst="rect">
            <a:avLst/>
          </a:prstGeom>
          <a:solidFill>
            <a:sysClr val="window" lastClr="FFFFFF">
              <a:lumMod val="95000"/>
            </a:sysClr>
          </a:soli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defTabSz="1218784">
              <a:lnSpc>
                <a:spcPct val="120000"/>
              </a:lnSpc>
            </a:pPr>
            <a:endParaRPr lang="en-US" altLang="zh-CN" sz="24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47" name="矩形 46"/>
          <p:cNvSpPr/>
          <p:nvPr/>
        </p:nvSpPr>
        <p:spPr>
          <a:xfrm>
            <a:off x="726792" y="1948887"/>
            <a:ext cx="2785335" cy="3153244"/>
          </a:xfrm>
          <a:prstGeom prst="rect">
            <a:avLst/>
          </a:prstGeom>
          <a:solidFill>
            <a:sysClr val="window" lastClr="FFFFFF">
              <a:lumMod val="95000"/>
            </a:sysClr>
          </a:soli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defTabSz="1218784">
              <a:lnSpc>
                <a:spcPct val="120000"/>
              </a:lnSpc>
            </a:pPr>
            <a:endParaRPr lang="en-US" altLang="zh-CN" sz="11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2" name="文本框 1">
            <a:extLst>
              <a:ext uri="{FF2B5EF4-FFF2-40B4-BE49-F238E27FC236}">
                <a16:creationId xmlns:a16="http://schemas.microsoft.com/office/drawing/2014/main" id="{F3CB55DF-6A43-4908-A6B0-66C5A7B27E8C}"/>
              </a:ext>
            </a:extLst>
          </p:cNvPr>
          <p:cNvSpPr txBox="1"/>
          <p:nvPr/>
        </p:nvSpPr>
        <p:spPr>
          <a:xfrm>
            <a:off x="568679" y="201313"/>
            <a:ext cx="11280020" cy="523220"/>
          </a:xfrm>
          <a:prstGeom prst="rect">
            <a:avLst/>
          </a:prstGeom>
          <a:noFill/>
        </p:spPr>
        <p:txBody>
          <a:bodyPr wrap="square" rtlCol="0">
            <a:spAutoFit/>
          </a:bodyPr>
          <a:lstStyle/>
          <a:p>
            <a:pPr>
              <a:defRPr/>
            </a:pPr>
            <a:r>
              <a:rPr lang="en-US" altLang="zh-CN" sz="2800" b="1" dirty="0" err="1">
                <a:solidFill>
                  <a:prstClr val="black"/>
                </a:solidFill>
                <a:latin typeface="Huawei Sans" panose="020C0503030203020204" pitchFamily="34" charset="0"/>
                <a:ea typeface="微软雅黑" panose="020B0503020204020204" pitchFamily="34" charset="-122"/>
                <a:cs typeface="Huawei Sans" panose="020C0503030203020204" pitchFamily="34" charset="0"/>
              </a:rPr>
              <a:t>MindSpore</a:t>
            </a: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华为应用实例</a:t>
            </a:r>
          </a:p>
        </p:txBody>
      </p:sp>
      <p:sp>
        <p:nvSpPr>
          <p:cNvPr id="27" name="文本框 26"/>
          <p:cNvSpPr txBox="1"/>
          <p:nvPr/>
        </p:nvSpPr>
        <p:spPr>
          <a:xfrm>
            <a:off x="726792" y="1327132"/>
            <a:ext cx="2785334" cy="399954"/>
          </a:xfrm>
          <a:prstGeom prst="rect">
            <a:avLst/>
          </a:prstGeom>
          <a:gradFill>
            <a:gsLst>
              <a:gs pos="0">
                <a:srgbClr val="3F9AFF">
                  <a:alpha val="50000"/>
                </a:srgbClr>
              </a:gs>
              <a:gs pos="100000">
                <a:srgbClr val="3F9AFF">
                  <a:alpha val="0"/>
                </a:srgbClr>
              </a:gs>
            </a:gsLst>
            <a:lin ang="5400000" scaled="0"/>
          </a:gradFill>
          <a:ln w="6350">
            <a:noFill/>
          </a:ln>
        </p:spPr>
        <p:txBody>
          <a:bodyPr wrap="square" rtlCol="0">
            <a:spAutoFit/>
          </a:bodyPr>
          <a:lstStyle/>
          <a:p>
            <a:pPr algn="ctr" defTabSz="914011">
              <a:defRPr/>
            </a:pPr>
            <a:r>
              <a:rPr lang="zh-CN" altLang="en-US" sz="19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生产业务</a:t>
            </a:r>
          </a:p>
        </p:txBody>
      </p:sp>
      <p:pic>
        <p:nvPicPr>
          <p:cNvPr id="28" name="图片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621" y="2396418"/>
            <a:ext cx="556775" cy="556775"/>
          </a:xfrm>
          <a:prstGeom prst="rect">
            <a:avLst/>
          </a:prstGeom>
        </p:spPr>
      </p:pic>
      <p:sp>
        <p:nvSpPr>
          <p:cNvPr id="33" name="文本框 32"/>
          <p:cNvSpPr txBox="1"/>
          <p:nvPr/>
        </p:nvSpPr>
        <p:spPr>
          <a:xfrm>
            <a:off x="1369747" y="2325408"/>
            <a:ext cx="1871052" cy="461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rtlCol="0" anchor="ctr">
            <a:spAutoFit/>
          </a:bodyPr>
          <a:lstStyle/>
          <a:p>
            <a:pPr algn="ctr" defTabSz="1219272">
              <a:lnSpc>
                <a:spcPct val="150000"/>
              </a:lnSpc>
            </a:pPr>
            <a:r>
              <a:rPr lang="en-US" altLang="zh-CN" sz="1599" b="1"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  GTS</a:t>
            </a:r>
            <a:r>
              <a:rPr lang="zh-CN" altLang="en-US" sz="1599" b="1"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智能运维</a:t>
            </a:r>
            <a:endParaRPr lang="en-US" altLang="zh-CN" sz="1599" b="1"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48" name="文本框 47"/>
          <p:cNvSpPr txBox="1"/>
          <p:nvPr/>
        </p:nvSpPr>
        <p:spPr>
          <a:xfrm>
            <a:off x="4606064" y="1327132"/>
            <a:ext cx="2785334" cy="399954"/>
          </a:xfrm>
          <a:prstGeom prst="rect">
            <a:avLst/>
          </a:prstGeom>
          <a:gradFill>
            <a:gsLst>
              <a:gs pos="0">
                <a:srgbClr val="3F9AFF">
                  <a:alpha val="50000"/>
                </a:srgbClr>
              </a:gs>
              <a:gs pos="100000">
                <a:srgbClr val="3F9AFF">
                  <a:alpha val="0"/>
                </a:srgbClr>
              </a:gs>
            </a:gsLst>
            <a:lin ang="5400000" scaled="0"/>
          </a:gradFill>
          <a:ln w="6350">
            <a:noFill/>
          </a:ln>
        </p:spPr>
        <p:txBody>
          <a:bodyPr wrap="square" rtlCol="0">
            <a:spAutoFit/>
          </a:bodyPr>
          <a:lstStyle/>
          <a:p>
            <a:pPr algn="ctr" defTabSz="914011">
              <a:defRPr/>
            </a:pPr>
            <a:r>
              <a:rPr lang="zh-CN" altLang="en-US" sz="19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华为</a:t>
            </a:r>
            <a:r>
              <a:rPr lang="en-US" altLang="zh-CN" sz="19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AI</a:t>
            </a:r>
            <a:r>
              <a:rPr lang="zh-CN" altLang="en-US" sz="1999"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解决方案</a:t>
            </a:r>
          </a:p>
        </p:txBody>
      </p:sp>
      <p:sp>
        <p:nvSpPr>
          <p:cNvPr id="49" name="smartphone_155753"/>
          <p:cNvSpPr>
            <a:spLocks noChangeAspect="1"/>
          </p:cNvSpPr>
          <p:nvPr/>
        </p:nvSpPr>
        <p:spPr bwMode="auto">
          <a:xfrm>
            <a:off x="8736152" y="3859990"/>
            <a:ext cx="449484" cy="468000"/>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1632" h="605592">
                <a:moveTo>
                  <a:pt x="295984" y="517456"/>
                </a:moveTo>
                <a:cubicBezTo>
                  <a:pt x="308202" y="517456"/>
                  <a:pt x="318107" y="527329"/>
                  <a:pt x="318107" y="539508"/>
                </a:cubicBezTo>
                <a:cubicBezTo>
                  <a:pt x="318107" y="551687"/>
                  <a:pt x="308202" y="561560"/>
                  <a:pt x="295984" y="561560"/>
                </a:cubicBezTo>
                <a:cubicBezTo>
                  <a:pt x="283766" y="561560"/>
                  <a:pt x="273861" y="551687"/>
                  <a:pt x="273861" y="539508"/>
                </a:cubicBezTo>
                <a:cubicBezTo>
                  <a:pt x="273861" y="527329"/>
                  <a:pt x="283766" y="517456"/>
                  <a:pt x="295984" y="517456"/>
                </a:cubicBezTo>
                <a:close/>
                <a:moveTo>
                  <a:pt x="160545" y="511041"/>
                </a:moveTo>
                <a:lnTo>
                  <a:pt x="160545" y="567772"/>
                </a:lnTo>
                <a:lnTo>
                  <a:pt x="424716" y="567772"/>
                </a:lnTo>
                <a:lnTo>
                  <a:pt x="424716" y="511041"/>
                </a:lnTo>
                <a:close/>
                <a:moveTo>
                  <a:pt x="505769" y="201888"/>
                </a:moveTo>
                <a:cubicBezTo>
                  <a:pt x="508648" y="205318"/>
                  <a:pt x="574681" y="288196"/>
                  <a:pt x="506790" y="413161"/>
                </a:cubicBezTo>
                <a:lnTo>
                  <a:pt x="490073" y="404169"/>
                </a:lnTo>
                <a:cubicBezTo>
                  <a:pt x="552020" y="290235"/>
                  <a:pt x="491745" y="214681"/>
                  <a:pt x="491095" y="213939"/>
                </a:cubicBezTo>
                <a:close/>
                <a:moveTo>
                  <a:pt x="75917" y="201888"/>
                </a:moveTo>
                <a:lnTo>
                  <a:pt x="90591" y="213847"/>
                </a:lnTo>
                <a:cubicBezTo>
                  <a:pt x="88084" y="216999"/>
                  <a:pt x="29852" y="290699"/>
                  <a:pt x="91520" y="404169"/>
                </a:cubicBezTo>
                <a:lnTo>
                  <a:pt x="74896" y="413161"/>
                </a:lnTo>
                <a:cubicBezTo>
                  <a:pt x="6912" y="288196"/>
                  <a:pt x="73038" y="205318"/>
                  <a:pt x="75917" y="201888"/>
                </a:cubicBezTo>
                <a:close/>
                <a:moveTo>
                  <a:pt x="542640" y="174861"/>
                </a:moveTo>
                <a:cubicBezTo>
                  <a:pt x="543568" y="175973"/>
                  <a:pt x="629228" y="283209"/>
                  <a:pt x="543661" y="440681"/>
                </a:cubicBezTo>
                <a:lnTo>
                  <a:pt x="527049" y="431598"/>
                </a:lnTo>
                <a:cubicBezTo>
                  <a:pt x="606212" y="285805"/>
                  <a:pt x="531225" y="190803"/>
                  <a:pt x="527977" y="186910"/>
                </a:cubicBezTo>
                <a:close/>
                <a:moveTo>
                  <a:pt x="38930" y="174861"/>
                </a:moveTo>
                <a:lnTo>
                  <a:pt x="53593" y="186910"/>
                </a:lnTo>
                <a:cubicBezTo>
                  <a:pt x="50345" y="190803"/>
                  <a:pt x="-24642" y="285805"/>
                  <a:pt x="54614" y="431598"/>
                </a:cubicBezTo>
                <a:lnTo>
                  <a:pt x="37909" y="440681"/>
                </a:lnTo>
                <a:cubicBezTo>
                  <a:pt x="-47565" y="283209"/>
                  <a:pt x="38095" y="175973"/>
                  <a:pt x="38930" y="174861"/>
                </a:cubicBezTo>
                <a:close/>
                <a:moveTo>
                  <a:pt x="160545" y="94644"/>
                </a:moveTo>
                <a:lnTo>
                  <a:pt x="160545" y="473127"/>
                </a:lnTo>
                <a:lnTo>
                  <a:pt x="424716" y="473127"/>
                </a:lnTo>
                <a:lnTo>
                  <a:pt x="424716" y="94644"/>
                </a:lnTo>
                <a:close/>
                <a:moveTo>
                  <a:pt x="160545" y="37820"/>
                </a:moveTo>
                <a:lnTo>
                  <a:pt x="160545" y="56731"/>
                </a:lnTo>
                <a:lnTo>
                  <a:pt x="424716" y="56731"/>
                </a:lnTo>
                <a:lnTo>
                  <a:pt x="424716" y="37820"/>
                </a:lnTo>
                <a:close/>
                <a:moveTo>
                  <a:pt x="160545" y="0"/>
                </a:moveTo>
                <a:lnTo>
                  <a:pt x="424716" y="0"/>
                </a:lnTo>
                <a:cubicBezTo>
                  <a:pt x="445608" y="0"/>
                  <a:pt x="462693" y="17056"/>
                  <a:pt x="462693" y="37820"/>
                </a:cubicBezTo>
                <a:lnTo>
                  <a:pt x="462693" y="567772"/>
                </a:lnTo>
                <a:cubicBezTo>
                  <a:pt x="462693" y="588629"/>
                  <a:pt x="445608" y="605592"/>
                  <a:pt x="424716" y="605592"/>
                </a:cubicBezTo>
                <a:lnTo>
                  <a:pt x="160545" y="605592"/>
                </a:lnTo>
                <a:cubicBezTo>
                  <a:pt x="139653" y="605592"/>
                  <a:pt x="122568" y="588629"/>
                  <a:pt x="122568" y="567772"/>
                </a:cubicBezTo>
                <a:lnTo>
                  <a:pt x="122568" y="37820"/>
                </a:lnTo>
                <a:cubicBezTo>
                  <a:pt x="122568" y="17056"/>
                  <a:pt x="139653" y="0"/>
                  <a:pt x="160545" y="0"/>
                </a:cubicBezTo>
                <a:close/>
              </a:path>
            </a:pathLst>
          </a:custGeom>
          <a:solidFill>
            <a:schemeClr val="tx1">
              <a:lumMod val="75000"/>
              <a:lumOff val="25000"/>
            </a:schemeClr>
          </a:solidFill>
          <a:ln>
            <a:noFill/>
          </a:ln>
        </p:spPr>
        <p:txBody>
          <a:bodyPr/>
          <a:lstStyle/>
          <a:p>
            <a:endParaRPr lang="zh-CN" altLang="en-US">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50" name="文本框 49"/>
          <p:cNvSpPr txBox="1"/>
          <p:nvPr/>
        </p:nvSpPr>
        <p:spPr>
          <a:xfrm>
            <a:off x="7797353" y="4279108"/>
            <a:ext cx="2337067" cy="461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rtlCol="0" anchor="ctr">
            <a:spAutoFit/>
          </a:bodyPr>
          <a:lstStyle/>
          <a:p>
            <a:pPr algn="ctr" defTabSz="1219272">
              <a:lnSpc>
                <a:spcPct val="150000"/>
              </a:lnSpc>
            </a:pPr>
            <a:r>
              <a:rPr lang="zh-CN" altLang="en-US" sz="1599" b="1"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智能终端</a:t>
            </a:r>
            <a:endParaRPr lang="en-US" altLang="zh-CN" sz="1599" b="1"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52" name="矩形 51"/>
          <p:cNvSpPr/>
          <p:nvPr/>
        </p:nvSpPr>
        <p:spPr>
          <a:xfrm>
            <a:off x="9314602" y="3814605"/>
            <a:ext cx="1964668" cy="433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r>
              <a:rPr lang="en-US" altLang="zh-CN" b="1"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272 </a:t>
            </a:r>
            <a:r>
              <a:rPr lang="zh-CN" altLang="en-US" sz="16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rPr>
              <a:t>应用</a:t>
            </a:r>
          </a:p>
        </p:txBody>
      </p:sp>
      <p:sp>
        <p:nvSpPr>
          <p:cNvPr id="53" name="矩形 52"/>
          <p:cNvSpPr/>
          <p:nvPr/>
        </p:nvSpPr>
        <p:spPr>
          <a:xfrm>
            <a:off x="9385139" y="4169495"/>
            <a:ext cx="1964668" cy="433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r>
              <a:rPr lang="en-US" altLang="zh-CN" b="1"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1.18</a:t>
            </a:r>
            <a:r>
              <a:rPr lang="zh-CN" altLang="en-US" b="1"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亿 </a:t>
            </a:r>
            <a:r>
              <a:rPr lang="zh-CN" altLang="en-US" sz="16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rPr>
              <a:t>次</a:t>
            </a:r>
            <a:r>
              <a:rPr lang="en-US" altLang="zh-CN" sz="16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6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rPr>
              <a:t>天调用</a:t>
            </a:r>
          </a:p>
        </p:txBody>
      </p:sp>
      <p:sp>
        <p:nvSpPr>
          <p:cNvPr id="55" name="文本框 54"/>
          <p:cNvSpPr txBox="1"/>
          <p:nvPr/>
        </p:nvSpPr>
        <p:spPr>
          <a:xfrm>
            <a:off x="8485337" y="1320938"/>
            <a:ext cx="2785334" cy="399954"/>
          </a:xfrm>
          <a:prstGeom prst="rect">
            <a:avLst/>
          </a:prstGeom>
          <a:gradFill>
            <a:gsLst>
              <a:gs pos="0">
                <a:srgbClr val="3F9AFF">
                  <a:alpha val="50000"/>
                </a:srgbClr>
              </a:gs>
              <a:gs pos="100000">
                <a:srgbClr val="3F9AFF">
                  <a:alpha val="0"/>
                </a:srgbClr>
              </a:gs>
            </a:gsLst>
            <a:lin ang="5400000" scaled="0"/>
          </a:gradFill>
          <a:ln w="6350">
            <a:noFill/>
          </a:ln>
        </p:spPr>
        <p:txBody>
          <a:bodyPr wrap="square" rtlCol="0">
            <a:spAutoFit/>
          </a:bodyPr>
          <a:lstStyle/>
          <a:p>
            <a:pPr algn="ctr"/>
            <a:r>
              <a:rPr lang="zh-CN" altLang="en-US" sz="20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华为云与终端</a:t>
            </a:r>
          </a:p>
        </p:txBody>
      </p:sp>
      <p:pic>
        <p:nvPicPr>
          <p:cNvPr id="58" name="图片 378" descr="图片 378"/>
          <p:cNvPicPr preferRelativeResize="0">
            <a:picLocks/>
          </p:cNvPicPr>
          <p:nvPr/>
        </p:nvPicPr>
        <p:blipFill>
          <a:blip r:embed="rId3" cstate="email">
            <a:extLst>
              <a:ext uri="{28A0092B-C50C-407E-A947-70E740481C1C}">
                <a14:useLocalDpi xmlns:a14="http://schemas.microsoft.com/office/drawing/2010/main"/>
              </a:ext>
            </a:extLst>
          </a:blip>
          <a:stretch>
            <a:fillRect/>
          </a:stretch>
        </p:blipFill>
        <p:spPr>
          <a:xfrm>
            <a:off x="8629207" y="2387318"/>
            <a:ext cx="720000" cy="796884"/>
          </a:xfrm>
          <a:prstGeom prst="rect">
            <a:avLst/>
          </a:prstGeom>
          <a:ln w="12700" cap="flat">
            <a:noFill/>
            <a:miter lim="400000"/>
          </a:ln>
          <a:effectLst/>
        </p:spPr>
      </p:pic>
      <p:sp>
        <p:nvSpPr>
          <p:cNvPr id="56" name="矩形 61"/>
          <p:cNvSpPr txBox="1"/>
          <p:nvPr/>
        </p:nvSpPr>
        <p:spPr>
          <a:xfrm>
            <a:off x="8382871" y="2533497"/>
            <a:ext cx="1170461" cy="461473"/>
          </a:xfrm>
          <a:prstGeom prst="rect">
            <a:avLst/>
          </a:prstGeom>
          <a:ln w="12700">
            <a:noFill/>
            <a:miter lim="400000"/>
          </a:ln>
          <a:extLst>
            <a:ext uri="{C572A759-6A51-4108-AA02-DFA0A04FC94B}">
              <ma14:wrappingTextBoxFlag xmlns:ma14="http://schemas.microsoft.com/office/mac/drawingml/2011/main" xmlns="" val="1"/>
            </a:ext>
          </a:extLst>
        </p:spPr>
        <p:txBody>
          <a:bodyPr wrap="square" lIns="10886" rIns="10886">
            <a:spAutoFit/>
          </a:bodyPr>
          <a:lstStyle/>
          <a:p>
            <a:pPr algn="ctr" defTabSz="1219272">
              <a:lnSpc>
                <a:spcPct val="150000"/>
              </a:lnSpc>
              <a:defRPr sz="3500">
                <a:latin typeface="Arial"/>
                <a:ea typeface="Arial"/>
                <a:cs typeface="Arial"/>
                <a:sym typeface="Arial"/>
              </a:defRPr>
            </a:pPr>
            <a:r>
              <a:rPr lang="zh-CN" altLang="en-US" sz="1599" b="1"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华为云</a:t>
            </a:r>
            <a:r>
              <a:rPr lang="en-US" altLang="zh-CN" sz="1599" b="1"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EI</a:t>
            </a:r>
          </a:p>
        </p:txBody>
      </p:sp>
      <p:sp>
        <p:nvSpPr>
          <p:cNvPr id="61" name="文本框 60"/>
          <p:cNvSpPr txBox="1"/>
          <p:nvPr/>
        </p:nvSpPr>
        <p:spPr>
          <a:xfrm>
            <a:off x="10041257" y="2425839"/>
            <a:ext cx="1101770" cy="63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rtlCol="0" anchor="ctr">
            <a:spAutoFit/>
          </a:bodyPr>
          <a:lstStyle/>
          <a:p>
            <a:pPr defTabSz="1218784">
              <a:lnSpc>
                <a:spcPct val="125000"/>
              </a:lnSpc>
            </a:pPr>
            <a:r>
              <a:rPr lang="zh-CN" altLang="en-US" sz="1399"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基于昇腾的云服务</a:t>
            </a:r>
          </a:p>
        </p:txBody>
      </p:sp>
      <p:sp>
        <p:nvSpPr>
          <p:cNvPr id="62" name="文本框 61"/>
          <p:cNvSpPr txBox="1"/>
          <p:nvPr/>
        </p:nvSpPr>
        <p:spPr>
          <a:xfrm>
            <a:off x="9482885" y="2387318"/>
            <a:ext cx="1008127"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rtlCol="0" anchor="ctr">
            <a:spAutoFit/>
          </a:bodyPr>
          <a:lstStyle/>
          <a:p>
            <a:pPr defTabSz="1218784">
              <a:lnSpc>
                <a:spcPct val="125000"/>
              </a:lnSpc>
            </a:pPr>
            <a:r>
              <a:rPr lang="en-US" altLang="zh-CN" sz="2800"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43</a:t>
            </a:r>
            <a:endParaRPr lang="zh-CN" altLang="en-US" sz="2800"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29" name="文本框 28"/>
          <p:cNvSpPr txBox="1"/>
          <p:nvPr/>
        </p:nvSpPr>
        <p:spPr>
          <a:xfrm>
            <a:off x="1540605" y="3126624"/>
            <a:ext cx="187105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rtlCol="0" anchor="ctr">
            <a:spAutoFit/>
          </a:bodyPr>
          <a:lstStyle/>
          <a:p>
            <a:pPr defTabSz="1218784">
              <a:lnSpc>
                <a:spcPct val="150000"/>
              </a:lnSpc>
            </a:pPr>
            <a:r>
              <a:rPr lang="en-US" altLang="zh-CN" sz="16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AI</a:t>
            </a:r>
            <a:r>
              <a:rPr lang="zh-CN" altLang="en-US" sz="16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工勘</a:t>
            </a:r>
            <a:endParaRPr lang="en-US" altLang="zh-CN" sz="16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a:p>
            <a:pPr defTabSz="1218784">
              <a:lnSpc>
                <a:spcPct val="150000"/>
              </a:lnSpc>
            </a:pPr>
            <a:r>
              <a:rPr lang="en-US" altLang="zh-CN" sz="16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AI</a:t>
            </a:r>
            <a:r>
              <a:rPr lang="zh-CN" altLang="en-US" sz="16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安装质量检查</a:t>
            </a:r>
            <a:endParaRPr lang="en-US" altLang="zh-CN" sz="16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a:p>
            <a:pPr defTabSz="1218784">
              <a:lnSpc>
                <a:spcPct val="150000"/>
              </a:lnSpc>
            </a:pPr>
            <a:r>
              <a:rPr lang="en-US" altLang="zh-CN" sz="16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AI</a:t>
            </a:r>
            <a:r>
              <a:rPr lang="zh-CN" altLang="en-US" sz="16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设备调测</a:t>
            </a:r>
          </a:p>
        </p:txBody>
      </p:sp>
      <p:sp>
        <p:nvSpPr>
          <p:cNvPr id="30" name="矩形 29"/>
          <p:cNvSpPr/>
          <p:nvPr/>
        </p:nvSpPr>
        <p:spPr>
          <a:xfrm>
            <a:off x="4606064" y="1948887"/>
            <a:ext cx="2785335" cy="3153244"/>
          </a:xfrm>
          <a:prstGeom prst="rect">
            <a:avLst/>
          </a:prstGeom>
          <a:solidFill>
            <a:sysClr val="window" lastClr="FFFFFF">
              <a:lumMod val="95000"/>
            </a:sysClr>
          </a:soli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defTabSz="1218784">
              <a:lnSpc>
                <a:spcPct val="120000"/>
              </a:lnSpc>
            </a:pPr>
            <a:endParaRPr lang="en-US" altLang="zh-CN" sz="2400"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6028" y="3235342"/>
            <a:ext cx="468000" cy="468000"/>
          </a:xfrm>
          <a:prstGeom prst="rect">
            <a:avLst/>
          </a:prstGeom>
        </p:spPr>
      </p:pic>
      <p:sp>
        <p:nvSpPr>
          <p:cNvPr id="32" name="文本框 31"/>
          <p:cNvSpPr txBox="1"/>
          <p:nvPr/>
        </p:nvSpPr>
        <p:spPr>
          <a:xfrm>
            <a:off x="5246497" y="3065855"/>
            <a:ext cx="22638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rtlCol="0" anchor="ctr">
            <a:spAutoFit/>
          </a:bodyPr>
          <a:lstStyle>
            <a:defPPr>
              <a:defRPr lang="en-US"/>
            </a:defPPr>
            <a:lvl1pPr algn="ctr" defTabSz="1219272">
              <a:lnSpc>
                <a:spcPct val="150000"/>
              </a:lnSpc>
              <a:defRPr sz="1600" b="1">
                <a:solidFill>
                  <a:srgbClr val="7F7F7F">
                    <a:lumMod val="75000"/>
                  </a:srgbClr>
                </a:solidFill>
                <a:latin typeface="微软雅黑" panose="020B0503020204020204" pitchFamily="34" charset="-122"/>
                <a:ea typeface="微软雅黑" panose="020B0503020204020204" pitchFamily="34" charset="-122"/>
                <a:cs typeface="+mn-ea"/>
              </a:defRPr>
            </a:lvl1pPr>
          </a:lstStyle>
          <a:p>
            <a:r>
              <a:rPr lang="zh-CN" altLang="en-US" dirty="0">
                <a:latin typeface="Huawei Sans" panose="020C0503030203020204" pitchFamily="34" charset="0"/>
                <a:cs typeface="Huawei Sans" panose="020C0503030203020204" pitchFamily="34" charset="0"/>
                <a:sym typeface="+mn-lt"/>
              </a:rPr>
              <a:t>自动驾驶</a:t>
            </a:r>
            <a:endParaRPr lang="en-US" altLang="zh-CN" dirty="0">
              <a:latin typeface="Huawei Sans" panose="020C0503030203020204" pitchFamily="34" charset="0"/>
              <a:cs typeface="Huawei Sans" panose="020C0503030203020204" pitchFamily="34" charset="0"/>
              <a:sym typeface="+mn-lt"/>
            </a:endParaRPr>
          </a:p>
          <a:p>
            <a:r>
              <a:rPr lang="zh-CN" altLang="en-US" dirty="0">
                <a:latin typeface="Huawei Sans" panose="020C0503030203020204" pitchFamily="34" charset="0"/>
                <a:cs typeface="Huawei Sans" panose="020C0503030203020204" pitchFamily="34" charset="0"/>
                <a:sym typeface="+mn-lt"/>
              </a:rPr>
              <a:t>声纹识别</a:t>
            </a:r>
          </a:p>
        </p:txBody>
      </p:sp>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28661" y="4117897"/>
            <a:ext cx="360000" cy="360000"/>
          </a:xfrm>
          <a:prstGeom prst="rect">
            <a:avLst/>
          </a:prstGeom>
        </p:spPr>
      </p:pic>
      <p:sp>
        <p:nvSpPr>
          <p:cNvPr id="35" name="文本框 34"/>
          <p:cNvSpPr txBox="1"/>
          <p:nvPr/>
        </p:nvSpPr>
        <p:spPr>
          <a:xfrm>
            <a:off x="5269528" y="3983109"/>
            <a:ext cx="223837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rtlCol="0" anchor="ctr">
            <a:spAutoFit/>
          </a:bodyPr>
          <a:lstStyle/>
          <a:p>
            <a:pPr algn="ctr" defTabSz="1219272">
              <a:lnSpc>
                <a:spcPct val="150000"/>
              </a:lnSpc>
            </a:pPr>
            <a:r>
              <a:rPr lang="zh-CN" altLang="en-US" sz="1600" b="1" dirty="0">
                <a:solidFill>
                  <a:srgbClr val="7F7F7F">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人脸特征</a:t>
            </a:r>
            <a:endParaRPr lang="en-US" altLang="zh-CN" sz="1600" b="1" dirty="0">
              <a:solidFill>
                <a:srgbClr val="7F7F7F">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a:p>
            <a:pPr algn="ctr" defTabSz="1219272">
              <a:lnSpc>
                <a:spcPct val="150000"/>
              </a:lnSpc>
            </a:pPr>
            <a:r>
              <a:rPr lang="zh-CN" altLang="en-US" sz="1600" b="1" dirty="0">
                <a:solidFill>
                  <a:srgbClr val="7F7F7F">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语言增强</a:t>
            </a:r>
          </a:p>
        </p:txBody>
      </p:sp>
      <p:sp>
        <p:nvSpPr>
          <p:cNvPr id="36" name="矩形 35"/>
          <p:cNvSpPr/>
          <p:nvPr/>
        </p:nvSpPr>
        <p:spPr>
          <a:xfrm>
            <a:off x="726792" y="5210077"/>
            <a:ext cx="10543879" cy="684558"/>
          </a:xfrm>
          <a:prstGeom prst="rect">
            <a:avLst/>
          </a:prstGeom>
          <a:solidFill>
            <a:sysClr val="window" lastClr="FFFFFF">
              <a:lumMod val="9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272">
              <a:defRPr/>
            </a:pPr>
            <a:endParaRPr lang="en-US" sz="2400" kern="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37" name="文本框 36"/>
          <p:cNvSpPr txBox="1"/>
          <p:nvPr/>
        </p:nvSpPr>
        <p:spPr>
          <a:xfrm>
            <a:off x="822811" y="5251850"/>
            <a:ext cx="444671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rtlCol="0" anchor="ctr">
            <a:spAutoFit/>
          </a:bodyPr>
          <a:lstStyle/>
          <a:p>
            <a:pPr algn="ctr" defTabSz="1219272">
              <a:lnSpc>
                <a:spcPct val="150000"/>
              </a:lnSpc>
            </a:pPr>
            <a:r>
              <a:rPr kumimoji="1" lang="zh-CN" altLang="en-US" sz="2000" b="1"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昇腾</a:t>
            </a:r>
            <a:r>
              <a:rPr kumimoji="1" lang="en-US" altLang="zh-CN" sz="2000" b="1"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a:t>
            </a:r>
            <a:r>
              <a:rPr kumimoji="1" lang="en-US" altLang="zh-CN" sz="2000" b="1" dirty="0" err="1">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MindSpore</a:t>
            </a:r>
            <a:r>
              <a:rPr lang="zh-CN" altLang="en-US" sz="200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，构建华为数字底座</a:t>
            </a:r>
          </a:p>
        </p:txBody>
      </p:sp>
      <p:sp>
        <p:nvSpPr>
          <p:cNvPr id="38" name="椭圆 37"/>
          <p:cNvSpPr/>
          <p:nvPr/>
        </p:nvSpPr>
        <p:spPr>
          <a:xfrm>
            <a:off x="5519344" y="5126842"/>
            <a:ext cx="1033176" cy="1033176"/>
          </a:xfrm>
          <a:prstGeom prst="ellipse">
            <a:avLst/>
          </a:prstGeom>
          <a:solidFill>
            <a:sysClr val="window" lastClr="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272">
              <a:defRPr/>
            </a:pPr>
            <a:endParaRPr lang="en-US" sz="2400" kern="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5616" y="5252935"/>
            <a:ext cx="577088" cy="557573"/>
          </a:xfrm>
          <a:prstGeom prst="rect">
            <a:avLst/>
          </a:prstGeom>
        </p:spPr>
      </p:pic>
      <p:sp>
        <p:nvSpPr>
          <p:cNvPr id="40" name="文本框 39"/>
          <p:cNvSpPr txBox="1"/>
          <p:nvPr/>
        </p:nvSpPr>
        <p:spPr>
          <a:xfrm>
            <a:off x="6850736" y="5272398"/>
            <a:ext cx="32024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rtlCol="0" anchor="ctr">
            <a:spAutoFit/>
          </a:bodyPr>
          <a:lstStyle/>
          <a:p>
            <a:pPr algn="ctr" defTabSz="1219272">
              <a:lnSpc>
                <a:spcPct val="150000"/>
              </a:lnSpc>
            </a:pPr>
            <a:r>
              <a:rPr kumimoji="1" lang="en-US" altLang="zh-CN" sz="2000" b="1"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10</a:t>
            </a:r>
            <a:r>
              <a:rPr kumimoji="1" lang="zh-CN" altLang="en-US" sz="2000" b="1"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万</a:t>
            </a:r>
            <a:r>
              <a:rPr kumimoji="1" lang="en-US" altLang="zh-CN" sz="2000" b="1"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a:t>
            </a:r>
            <a:r>
              <a:rPr kumimoji="1" lang="zh-CN" altLang="en-US" sz="2000" b="1"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业务 </a:t>
            </a:r>
            <a:r>
              <a:rPr lang="zh-CN" altLang="en-US" sz="200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高效运行</a:t>
            </a:r>
          </a:p>
        </p:txBody>
      </p:sp>
      <p:sp>
        <p:nvSpPr>
          <p:cNvPr id="45" name="文本框 44"/>
          <p:cNvSpPr txBox="1"/>
          <p:nvPr/>
        </p:nvSpPr>
        <p:spPr>
          <a:xfrm>
            <a:off x="5603167" y="2131309"/>
            <a:ext cx="1508443" cy="73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rtlCol="0" anchor="ctr">
            <a:spAutoFit/>
          </a:bodyPr>
          <a:lstStyle/>
          <a:p>
            <a:pPr algn="ctr" defTabSz="1219272">
              <a:lnSpc>
                <a:spcPct val="150000"/>
              </a:lnSpc>
            </a:pPr>
            <a:r>
              <a:rPr lang="zh-CN" altLang="en-US" sz="1599" b="1" dirty="0">
                <a:solidFill>
                  <a:srgbClr val="666666">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智能安防</a:t>
            </a:r>
          </a:p>
          <a:p>
            <a:pPr algn="ctr" defTabSz="1219272">
              <a:lnSpc>
                <a:spcPct val="150000"/>
              </a:lnSpc>
            </a:pPr>
            <a:r>
              <a:rPr lang="zh-CN" altLang="en-US" sz="1200" dirty="0">
                <a:solidFill>
                  <a:srgbClr val="7F7F7F">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目标检测</a:t>
            </a:r>
            <a:r>
              <a:rPr lang="en-US" altLang="zh-CN" sz="1200" dirty="0">
                <a:solidFill>
                  <a:srgbClr val="7F7F7F">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a:t>
            </a:r>
            <a:r>
              <a:rPr lang="zh-CN" altLang="en-US" sz="1200" dirty="0">
                <a:solidFill>
                  <a:srgbClr val="7F7F7F">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rPr>
              <a:t>人脸识别</a:t>
            </a:r>
            <a:endParaRPr lang="en-US" altLang="zh-CN" sz="1200" dirty="0">
              <a:solidFill>
                <a:srgbClr val="7F7F7F">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44917" y="2167993"/>
            <a:ext cx="540000" cy="540000"/>
          </a:xfrm>
          <a:prstGeom prst="rect">
            <a:avLst/>
          </a:prstGeom>
        </p:spPr>
      </p:pic>
      <p:sp>
        <p:nvSpPr>
          <p:cNvPr id="63" name="文本框 62"/>
          <p:cNvSpPr txBox="1"/>
          <p:nvPr/>
        </p:nvSpPr>
        <p:spPr>
          <a:xfrm>
            <a:off x="1066993" y="2648928"/>
            <a:ext cx="27600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rtlCol="0" anchor="ctr">
            <a:spAutoFit/>
          </a:bodyPr>
          <a:lstStyle/>
          <a:p>
            <a:pPr algn="ctr" defTabSz="1219272">
              <a:lnSpc>
                <a:spcPct val="150000"/>
              </a:lnSpc>
            </a:pPr>
            <a:r>
              <a:rPr lang="zh-CN" altLang="en-US" sz="1200" dirty="0">
                <a:solidFill>
                  <a:srgbClr val="7F7F7F">
                    <a:lumMod val="75000"/>
                  </a:srgbClr>
                </a:solidFill>
                <a:latin typeface="Huawei Sans" panose="020C0503030203020204" pitchFamily="34" charset="0"/>
                <a:ea typeface="微软雅黑" panose="020B0503020204020204" pitchFamily="34" charset="-122"/>
                <a:cs typeface="Huawei Sans" panose="020C0503030203020204" pitchFamily="34" charset="0"/>
              </a:rPr>
              <a:t>安全、质量合规，</a:t>
            </a:r>
            <a:r>
              <a:rPr lang="zh-CN" altLang="zh-CN" sz="1200" dirty="0">
                <a:solidFill>
                  <a:srgbClr val="7F7F7F">
                    <a:lumMod val="75000"/>
                  </a:srgbClr>
                </a:solidFill>
                <a:latin typeface="Huawei Sans" panose="020C0503030203020204" pitchFamily="34" charset="0"/>
                <a:ea typeface="微软雅黑" panose="020B0503020204020204" pitchFamily="34" charset="-122"/>
                <a:cs typeface="Huawei Sans" panose="020C0503030203020204" pitchFamily="34" charset="0"/>
              </a:rPr>
              <a:t>减少重复上站</a:t>
            </a:r>
            <a:endParaRPr lang="zh-CN" altLang="en-US" sz="1200" dirty="0">
              <a:solidFill>
                <a:srgbClr val="7F7F7F">
                  <a:lumMod val="7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4" name="灯片编号占位符 3"/>
          <p:cNvSpPr>
            <a:spLocks noGrp="1"/>
          </p:cNvSpPr>
          <p:nvPr>
            <p:ph type="sldNum" sz="quarter" idx="12"/>
          </p:nvPr>
        </p:nvSpPr>
        <p:spPr>
          <a:xfrm>
            <a:off x="774130" y="6356349"/>
            <a:ext cx="2743200" cy="365125"/>
          </a:xfrm>
        </p:spPr>
        <p:txBody>
          <a:bodyPr/>
          <a:lstStyle/>
          <a:p>
            <a:pPr algn="l"/>
            <a:fld id="{121F91D6-B666-4B05-8BB0-A162590E5748}" type="slidenum">
              <a:rPr lang="zh-CN" altLang="en-US" smtClean="0"/>
              <a:pPr algn="l"/>
              <a:t>25</a:t>
            </a:fld>
            <a:endParaRPr lang="zh-CN" altLang="en-US" dirty="0"/>
          </a:p>
        </p:txBody>
      </p:sp>
    </p:spTree>
    <p:extLst>
      <p:ext uri="{BB962C8B-B14F-4D97-AF65-F5344CB8AC3E}">
        <p14:creationId xmlns:p14="http://schemas.microsoft.com/office/powerpoint/2010/main" val="623371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custDataLst>
              <p:tags r:id="rId2"/>
            </p:custDataLst>
          </p:nvPr>
        </p:nvSpPr>
        <p:spPr bwMode="auto">
          <a:xfrm>
            <a:off x="6002338" y="0"/>
            <a:ext cx="71755" cy="6858000"/>
          </a:xfrm>
          <a:prstGeom prst="rect">
            <a:avLst/>
          </a:prstGeom>
          <a:solidFill>
            <a:srgbClr val="75B7FF"/>
          </a:solidFill>
          <a:ln w="19050">
            <a:noFill/>
            <a:round/>
          </a:ln>
        </p:spPr>
        <p:txBody>
          <a:bodyPr anchor="ctr"/>
          <a:lstStyle/>
          <a:p>
            <a:pPr algn="ctr">
              <a:lnSpc>
                <a:spcPct val="120000"/>
              </a:lnSpc>
            </a:pPr>
            <a:endParaRPr>
              <a:solidFill>
                <a:srgbClr val="000000"/>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endParaRPr>
          </a:p>
        </p:txBody>
      </p:sp>
      <p:sp>
        <p:nvSpPr>
          <p:cNvPr id="37" name="椭圆 36"/>
          <p:cNvSpPr/>
          <p:nvPr>
            <p:custDataLst>
              <p:tags r:id="rId3"/>
            </p:custDataLst>
          </p:nvPr>
        </p:nvSpPr>
        <p:spPr bwMode="auto">
          <a:xfrm>
            <a:off x="5703888" y="3825705"/>
            <a:ext cx="635000" cy="635000"/>
          </a:xfrm>
          <a:prstGeom prst="ellipse">
            <a:avLst/>
          </a:prstGeom>
          <a:solidFill>
            <a:srgbClr val="3F9AFF"/>
          </a:solidFill>
          <a:ln w="57150">
            <a:noFill/>
            <a:round/>
          </a:ln>
        </p:spPr>
        <p:txBody>
          <a:bodyPr rot="0" spcFirstLastPara="0" vert="horz" wrap="square" lIns="91440" tIns="46800" rIns="91440" bIns="46800" anchor="ctr" anchorCtr="1" forceAA="0" compatLnSpc="1">
            <a:normAutofit/>
          </a:bodyPr>
          <a:lstStyle/>
          <a:p>
            <a:pPr algn="ctr">
              <a:lnSpc>
                <a:spcPct val="140000"/>
              </a:lnSpc>
            </a:pPr>
            <a:r>
              <a:rPr lang="en-US" altLang="zh-CN" sz="14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rPr>
              <a:t>03</a:t>
            </a:r>
          </a:p>
        </p:txBody>
      </p:sp>
      <p:sp>
        <p:nvSpPr>
          <p:cNvPr id="35" name="椭圆 34"/>
          <p:cNvSpPr/>
          <p:nvPr>
            <p:custDataLst>
              <p:tags r:id="rId4"/>
            </p:custDataLst>
          </p:nvPr>
        </p:nvSpPr>
        <p:spPr bwMode="auto">
          <a:xfrm>
            <a:off x="5704523" y="2514430"/>
            <a:ext cx="635000" cy="635000"/>
          </a:xfrm>
          <a:prstGeom prst="ellipse">
            <a:avLst/>
          </a:prstGeom>
          <a:solidFill>
            <a:srgbClr val="3F9AFF"/>
          </a:solidFill>
          <a:ln w="57150">
            <a:noFill/>
            <a:round/>
          </a:ln>
        </p:spPr>
        <p:txBody>
          <a:bodyPr rot="0" spcFirstLastPara="0" vert="horz" wrap="square" lIns="91440" tIns="46800" rIns="91440" bIns="46800" anchor="ctr" anchorCtr="1" forceAA="0" compatLnSpc="1">
            <a:normAutofit/>
          </a:bodyPr>
          <a:lstStyle/>
          <a:p>
            <a:pPr algn="ctr">
              <a:lnSpc>
                <a:spcPct val="140000"/>
              </a:lnSpc>
            </a:pPr>
            <a:r>
              <a:rPr lang="en-US" altLang="zh-CN" sz="14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rPr>
              <a:t>02</a:t>
            </a:r>
          </a:p>
        </p:txBody>
      </p:sp>
      <p:sp>
        <p:nvSpPr>
          <p:cNvPr id="34" name="椭圆 33"/>
          <p:cNvSpPr/>
          <p:nvPr>
            <p:custDataLst>
              <p:tags r:id="rId5"/>
            </p:custDataLst>
          </p:nvPr>
        </p:nvSpPr>
        <p:spPr bwMode="auto">
          <a:xfrm>
            <a:off x="5703888" y="1237905"/>
            <a:ext cx="635000" cy="635000"/>
          </a:xfrm>
          <a:prstGeom prst="ellipse">
            <a:avLst/>
          </a:prstGeom>
          <a:solidFill>
            <a:srgbClr val="3F9AFF"/>
          </a:solidFill>
          <a:ln w="57150">
            <a:noFill/>
            <a:round/>
          </a:ln>
        </p:spPr>
        <p:txBody>
          <a:bodyPr rot="0" spcFirstLastPara="0" vert="horz" wrap="square" lIns="91440" tIns="46800" rIns="91440" bIns="46800" anchor="ctr" anchorCtr="1" forceAA="0" compatLnSpc="1">
            <a:normAutofit/>
          </a:bodyPr>
          <a:lstStyle/>
          <a:p>
            <a:pPr algn="ctr"/>
            <a:r>
              <a:rPr lang="en-US" altLang="zh-CN" sz="14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rPr>
              <a:t>01</a:t>
            </a:r>
          </a:p>
        </p:txBody>
      </p:sp>
      <p:sp>
        <p:nvSpPr>
          <p:cNvPr id="17" name="文本框 16"/>
          <p:cNvSpPr txBox="1"/>
          <p:nvPr/>
        </p:nvSpPr>
        <p:spPr>
          <a:xfrm>
            <a:off x="249079" y="290351"/>
            <a:ext cx="3043555" cy="1014730"/>
          </a:xfrm>
          <a:prstGeom prst="rect">
            <a:avLst/>
          </a:prstGeom>
          <a:noFill/>
        </p:spPr>
        <p:txBody>
          <a:bodyPr wrap="square" rtlCol="0">
            <a:spAutoFit/>
          </a:bodyPr>
          <a:lstStyle/>
          <a:p>
            <a:r>
              <a:rPr lang="zh-CN" altLang="en-US" sz="6000" dirty="0">
                <a:solidFill>
                  <a:srgbClr val="75B7FF"/>
                </a:solidFill>
                <a:latin typeface="Huawei Sans" panose="020C0503030203020204" pitchFamily="34" charset="0"/>
                <a:ea typeface="微软雅黑" panose="020B0503020204020204" pitchFamily="34" charset="-122"/>
                <a:cs typeface="Huawei Sans" panose="020C0503030203020204" pitchFamily="34" charset="0"/>
              </a:rPr>
              <a:t>目录</a:t>
            </a:r>
          </a:p>
        </p:txBody>
      </p:sp>
      <p:sp>
        <p:nvSpPr>
          <p:cNvPr id="18" name="文本框 17"/>
          <p:cNvSpPr txBox="1"/>
          <p:nvPr/>
        </p:nvSpPr>
        <p:spPr>
          <a:xfrm>
            <a:off x="307542" y="1194157"/>
            <a:ext cx="1785620" cy="521970"/>
          </a:xfrm>
          <a:prstGeom prst="rect">
            <a:avLst/>
          </a:prstGeom>
          <a:noFill/>
        </p:spPr>
        <p:txBody>
          <a:bodyPr wrap="square" rtlCol="0">
            <a:spAutoFit/>
          </a:bodyPr>
          <a:lstStyle/>
          <a:p>
            <a:r>
              <a:rPr lang="en-US" altLang="zh-CN" sz="2800" dirty="0">
                <a:solidFill>
                  <a:srgbClr val="75B7FF"/>
                </a:solidFill>
                <a:latin typeface="Huawei Sans" panose="020C0503030203020204" pitchFamily="34" charset="0"/>
                <a:ea typeface="微软雅黑" panose="020B0503020204020204" pitchFamily="34" charset="-122"/>
                <a:cs typeface="Huawei Sans" panose="020C0503030203020204" pitchFamily="34" charset="0"/>
              </a:rPr>
              <a:t>contents</a:t>
            </a:r>
          </a:p>
        </p:txBody>
      </p:sp>
      <p:sp>
        <p:nvSpPr>
          <p:cNvPr id="2" name="椭圆 1"/>
          <p:cNvSpPr/>
          <p:nvPr/>
        </p:nvSpPr>
        <p:spPr>
          <a:xfrm>
            <a:off x="2598606" y="2660443"/>
            <a:ext cx="301625" cy="301625"/>
          </a:xfrm>
          <a:prstGeom prst="ellipse">
            <a:avLst/>
          </a:prstGeom>
          <a:solidFill>
            <a:srgbClr val="3F9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3" name="直接连接符 2"/>
          <p:cNvCxnSpPr/>
          <p:nvPr/>
        </p:nvCxnSpPr>
        <p:spPr>
          <a:xfrm>
            <a:off x="2881181" y="2810938"/>
            <a:ext cx="2770505" cy="0"/>
          </a:xfrm>
          <a:prstGeom prst="line">
            <a:avLst/>
          </a:prstGeom>
          <a:ln>
            <a:solidFill>
              <a:srgbClr val="3F9AFF"/>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9164320" y="1405055"/>
            <a:ext cx="301625" cy="301625"/>
          </a:xfrm>
          <a:prstGeom prst="ellipse">
            <a:avLst/>
          </a:prstGeom>
          <a:solidFill>
            <a:srgbClr val="3F9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21" name="直接连接符 20"/>
          <p:cNvCxnSpPr/>
          <p:nvPr/>
        </p:nvCxnSpPr>
        <p:spPr>
          <a:xfrm>
            <a:off x="6393815" y="1556067"/>
            <a:ext cx="2770505" cy="0"/>
          </a:xfrm>
          <a:prstGeom prst="line">
            <a:avLst/>
          </a:prstGeom>
          <a:ln>
            <a:solidFill>
              <a:srgbClr val="3F9AFF"/>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2585145" y="5201299"/>
            <a:ext cx="301625" cy="3016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26" name="直接连接符 25"/>
          <p:cNvCxnSpPr/>
          <p:nvPr/>
        </p:nvCxnSpPr>
        <p:spPr>
          <a:xfrm>
            <a:off x="2878764" y="5353064"/>
            <a:ext cx="277050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5650230" y="1183930"/>
            <a:ext cx="742315" cy="744220"/>
          </a:xfrm>
          <a:prstGeom prst="ellipse">
            <a:avLst/>
          </a:prstGeom>
          <a:noFill/>
          <a:ln>
            <a:solidFill>
              <a:srgbClr val="3F9AFF"/>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3" name="椭圆 42"/>
          <p:cNvSpPr/>
          <p:nvPr/>
        </p:nvSpPr>
        <p:spPr>
          <a:xfrm>
            <a:off x="5652770" y="2459820"/>
            <a:ext cx="742315" cy="744220"/>
          </a:xfrm>
          <a:prstGeom prst="ellipse">
            <a:avLst/>
          </a:prstGeom>
          <a:noFill/>
          <a:ln>
            <a:solidFill>
              <a:srgbClr val="3F9AFF"/>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5" name="椭圆 44"/>
          <p:cNvSpPr/>
          <p:nvPr/>
        </p:nvSpPr>
        <p:spPr>
          <a:xfrm>
            <a:off x="5652135" y="3769190"/>
            <a:ext cx="742315" cy="744220"/>
          </a:xfrm>
          <a:prstGeom prst="ellipse">
            <a:avLst/>
          </a:prstGeom>
          <a:noFill/>
          <a:ln>
            <a:solidFill>
              <a:srgbClr val="3F9AFF"/>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 name="文本框 3"/>
          <p:cNvSpPr txBox="1"/>
          <p:nvPr/>
        </p:nvSpPr>
        <p:spPr>
          <a:xfrm>
            <a:off x="6631941" y="1186536"/>
            <a:ext cx="2286000" cy="369332"/>
          </a:xfrm>
          <a:prstGeom prst="rect">
            <a:avLst/>
          </a:prstGeom>
          <a:noFill/>
        </p:spPr>
        <p:txBody>
          <a:bodyPr wrap="square" rtlCol="0">
            <a:spAutoFit/>
          </a:bodyPr>
          <a:lstStyle/>
          <a:p>
            <a:pPr algn="ctr"/>
            <a:r>
              <a:rPr lang="zh-CN" altLang="en-US" b="1" spc="600" dirty="0">
                <a:latin typeface="Huawei Sans" panose="020C0503030203020204" pitchFamily="34" charset="0"/>
                <a:ea typeface="微软雅黑" panose="020B0503020204020204" pitchFamily="34" charset="-122"/>
                <a:cs typeface="Huawei Sans" panose="020C0503030203020204" pitchFamily="34" charset="0"/>
              </a:rPr>
              <a:t>开源框架介绍</a:t>
            </a:r>
          </a:p>
        </p:txBody>
      </p:sp>
      <p:sp>
        <p:nvSpPr>
          <p:cNvPr id="38" name="文本框 37"/>
          <p:cNvSpPr txBox="1"/>
          <p:nvPr/>
        </p:nvSpPr>
        <p:spPr>
          <a:xfrm>
            <a:off x="2968280" y="2441499"/>
            <a:ext cx="2594320" cy="369332"/>
          </a:xfrm>
          <a:prstGeom prst="rect">
            <a:avLst/>
          </a:prstGeom>
          <a:noFill/>
        </p:spPr>
        <p:txBody>
          <a:bodyPr wrap="square" rtlCol="0">
            <a:spAutoFit/>
          </a:bodyPr>
          <a:lstStyle/>
          <a:p>
            <a:pPr algn="ctr"/>
            <a:r>
              <a:rPr lang="zh-CN" altLang="en-US" b="1" spc="600" dirty="0">
                <a:latin typeface="Huawei Sans" panose="020C0503030203020204" pitchFamily="34" charset="0"/>
                <a:ea typeface="微软雅黑" panose="020B0503020204020204" pitchFamily="34" charset="-122"/>
                <a:cs typeface="Huawei Sans" panose="020C0503030203020204" pitchFamily="34" charset="0"/>
              </a:rPr>
              <a:t>关键特性</a:t>
            </a:r>
            <a:endParaRPr lang="en-US" altLang="zh-CN" b="1" spc="600" dirty="0">
              <a:latin typeface="Huawei Sans" panose="020C0503030203020204" pitchFamily="34" charset="0"/>
              <a:ea typeface="微软雅黑" panose="020B0503020204020204" pitchFamily="34" charset="-122"/>
              <a:cs typeface="Huawei Sans" panose="020C0503030203020204" pitchFamily="34" charset="0"/>
            </a:endParaRPr>
          </a:p>
        </p:txBody>
      </p:sp>
      <p:sp>
        <p:nvSpPr>
          <p:cNvPr id="40" name="文本框 39"/>
          <p:cNvSpPr txBox="1"/>
          <p:nvPr/>
        </p:nvSpPr>
        <p:spPr>
          <a:xfrm>
            <a:off x="3090494" y="4983732"/>
            <a:ext cx="2286000" cy="369332"/>
          </a:xfrm>
          <a:prstGeom prst="rect">
            <a:avLst/>
          </a:prstGeom>
          <a:noFill/>
        </p:spPr>
        <p:txBody>
          <a:bodyPr wrap="square" rtlCol="0">
            <a:spAutoFit/>
          </a:bodyPr>
          <a:lstStyle/>
          <a:p>
            <a:pPr algn="ctr"/>
            <a:r>
              <a:rPr lang="zh-CN" altLang="en-US" b="1" spc="600"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社区发展</a:t>
            </a:r>
          </a:p>
        </p:txBody>
      </p:sp>
      <p:sp>
        <p:nvSpPr>
          <p:cNvPr id="47" name="椭圆 46"/>
          <p:cNvSpPr/>
          <p:nvPr>
            <p:custDataLst>
              <p:tags r:id="rId6"/>
            </p:custDataLst>
          </p:nvPr>
        </p:nvSpPr>
        <p:spPr bwMode="auto">
          <a:xfrm>
            <a:off x="5711525" y="5042787"/>
            <a:ext cx="635000" cy="635000"/>
          </a:xfrm>
          <a:prstGeom prst="ellipse">
            <a:avLst/>
          </a:prstGeom>
          <a:solidFill>
            <a:srgbClr val="0070C0"/>
          </a:solidFill>
          <a:ln w="57150">
            <a:noFill/>
            <a:round/>
          </a:ln>
        </p:spPr>
        <p:txBody>
          <a:bodyPr rot="0" spcFirstLastPara="0" vert="horz" wrap="square" lIns="91440" tIns="46800" rIns="91440" bIns="46800" anchor="ctr" anchorCtr="1" forceAA="0" compatLnSpc="1">
            <a:normAutofit/>
          </a:bodyPr>
          <a:lstStyle/>
          <a:p>
            <a:pPr algn="ctr">
              <a:lnSpc>
                <a:spcPct val="140000"/>
              </a:lnSpc>
            </a:pPr>
            <a:r>
              <a:rPr lang="en-US" altLang="zh-CN" sz="1400" b="1" dirty="0">
                <a:solidFill>
                  <a:schemeClr val="bg1"/>
                </a:solidFill>
                <a:latin typeface="Huawei Sans" panose="020C0503030203020204" pitchFamily="34" charset="0"/>
                <a:ea typeface="微软雅黑" panose="020B0503020204020204" pitchFamily="34" charset="-122"/>
                <a:cs typeface="Huawei Sans" panose="020C0503030203020204" pitchFamily="34" charset="0"/>
                <a:sym typeface="Arial" panose="020B0604020202090204" pitchFamily="34" charset="0"/>
              </a:rPr>
              <a:t>04</a:t>
            </a:r>
          </a:p>
        </p:txBody>
      </p:sp>
      <p:sp>
        <p:nvSpPr>
          <p:cNvPr id="52" name="椭圆 51"/>
          <p:cNvSpPr/>
          <p:nvPr/>
        </p:nvSpPr>
        <p:spPr>
          <a:xfrm>
            <a:off x="5659755" y="4983732"/>
            <a:ext cx="742315" cy="744220"/>
          </a:xfrm>
          <a:prstGeom prst="ellipse">
            <a:avLst/>
          </a:prstGeom>
          <a:noFill/>
          <a:ln>
            <a:solidFill>
              <a:srgbClr val="0070C0"/>
            </a:solidFill>
          </a:ln>
          <a:extLst>
            <a:ext uri="{909E8E84-426E-40DD-AFC4-6F175D3DCCD1}">
              <a14:hiddenFill xmlns:a14="http://schemas.microsoft.com/office/drawing/2010/main">
                <a:solidFill>
                  <a:srgbClr val="AEDA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8" name="椭圆 57"/>
          <p:cNvSpPr/>
          <p:nvPr/>
        </p:nvSpPr>
        <p:spPr>
          <a:xfrm>
            <a:off x="9162415" y="3979873"/>
            <a:ext cx="301625" cy="301625"/>
          </a:xfrm>
          <a:prstGeom prst="ellipse">
            <a:avLst/>
          </a:prstGeom>
          <a:solidFill>
            <a:srgbClr val="3F9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59" name="直接连接符 58"/>
          <p:cNvCxnSpPr/>
          <p:nvPr/>
        </p:nvCxnSpPr>
        <p:spPr>
          <a:xfrm>
            <a:off x="6391910" y="4139893"/>
            <a:ext cx="2770505" cy="0"/>
          </a:xfrm>
          <a:prstGeom prst="line">
            <a:avLst/>
          </a:prstGeom>
          <a:ln>
            <a:solidFill>
              <a:srgbClr val="3F9AFF"/>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6625907" y="3770561"/>
            <a:ext cx="2286000" cy="369332"/>
          </a:xfrm>
          <a:prstGeom prst="rect">
            <a:avLst/>
          </a:prstGeom>
          <a:noFill/>
        </p:spPr>
        <p:txBody>
          <a:bodyPr wrap="square" rtlCol="0">
            <a:spAutoFit/>
          </a:bodyPr>
          <a:lstStyle/>
          <a:p>
            <a:pPr algn="ctr"/>
            <a:r>
              <a:rPr lang="zh-CN" altLang="en-US" b="1" spc="600" dirty="0">
                <a:latin typeface="Huawei Sans" panose="020C0503030203020204" pitchFamily="34" charset="0"/>
                <a:ea typeface="微软雅黑" panose="020B0503020204020204" pitchFamily="34" charset="-122"/>
                <a:cs typeface="Huawei Sans" panose="020C0503030203020204" pitchFamily="34" charset="0"/>
              </a:rPr>
              <a:t>应用案例</a:t>
            </a:r>
          </a:p>
        </p:txBody>
      </p:sp>
      <p:sp>
        <p:nvSpPr>
          <p:cNvPr id="10" name="灯片编号占位符 9"/>
          <p:cNvSpPr>
            <a:spLocks noGrp="1"/>
          </p:cNvSpPr>
          <p:nvPr>
            <p:ph type="sldNum" sz="quarter" idx="12"/>
          </p:nvPr>
        </p:nvSpPr>
        <p:spPr>
          <a:xfrm>
            <a:off x="860448" y="6314400"/>
            <a:ext cx="2700000" cy="316800"/>
          </a:xfrm>
        </p:spPr>
        <p:txBody>
          <a:bodyPr/>
          <a:lstStyle/>
          <a:p>
            <a:fld id="{49AE70B2-8BF9-45C0-BB95-33D1B9D3A854}" type="slidenum">
              <a:rPr lang="zh-CN" altLang="en-US" smtClean="0"/>
              <a:t>26</a:t>
            </a:fld>
            <a:endParaRPr lang="zh-CN" altLang="en-US" dirty="0"/>
          </a:p>
        </p:txBody>
      </p:sp>
    </p:spTree>
    <p:custDataLst>
      <p:tags r:id="rId1"/>
    </p:custDataLst>
    <p:extLst>
      <p:ext uri="{BB962C8B-B14F-4D97-AF65-F5344CB8AC3E}">
        <p14:creationId xmlns:p14="http://schemas.microsoft.com/office/powerpoint/2010/main" val="326301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a:extLst>
              <a:ext uri="{FF2B5EF4-FFF2-40B4-BE49-F238E27FC236}">
                <a16:creationId xmlns:a16="http://schemas.microsoft.com/office/drawing/2014/main" id="{F3CB55DF-6A43-4908-A6B0-66C5A7B27E8C}"/>
              </a:ext>
            </a:extLst>
          </p:cNvPr>
          <p:cNvSpPr txBox="1"/>
          <p:nvPr/>
        </p:nvSpPr>
        <p:spPr>
          <a:xfrm>
            <a:off x="571566" y="148292"/>
            <a:ext cx="11280020" cy="523220"/>
          </a:xfrm>
          <a:prstGeom prst="rect">
            <a:avLst/>
          </a:prstGeom>
          <a:noFill/>
        </p:spPr>
        <p:txBody>
          <a:bodyPr wrap="square" rtlCol="0">
            <a:spAutoFit/>
          </a:bodyPr>
          <a:lstStyle/>
          <a:p>
            <a:pPr>
              <a:defRPr/>
            </a:pP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高校教学</a:t>
            </a:r>
            <a:r>
              <a:rPr lang="en-US" altLang="zh-CN"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&amp;</a:t>
            </a: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科研合作，协力培养</a:t>
            </a:r>
            <a:r>
              <a:rPr lang="en-US" altLang="zh-CN"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人才</a:t>
            </a:r>
          </a:p>
        </p:txBody>
      </p:sp>
      <p:graphicFrame>
        <p:nvGraphicFramePr>
          <p:cNvPr id="11" name="内容占位符 3"/>
          <p:cNvGraphicFramePr>
            <a:graphicFrameLocks/>
          </p:cNvGraphicFramePr>
          <p:nvPr>
            <p:extLst>
              <p:ext uri="{D42A27DB-BD31-4B8C-83A1-F6EECF244321}">
                <p14:modId xmlns:p14="http://schemas.microsoft.com/office/powerpoint/2010/main" val="757856928"/>
              </p:ext>
            </p:extLst>
          </p:nvPr>
        </p:nvGraphicFramePr>
        <p:xfrm>
          <a:off x="5125517" y="1565313"/>
          <a:ext cx="2863901" cy="2483368"/>
        </p:xfrm>
        <a:graphic>
          <a:graphicData uri="http://schemas.openxmlformats.org/drawingml/2006/table">
            <a:tbl>
              <a:tblPr>
                <a:tableStyleId>{37CE84F3-28C3-443E-9E96-99CF82512B78}</a:tableStyleId>
              </a:tblPr>
              <a:tblGrid>
                <a:gridCol w="566370">
                  <a:extLst>
                    <a:ext uri="{9D8B030D-6E8A-4147-A177-3AD203B41FA5}">
                      <a16:colId xmlns:a16="http://schemas.microsoft.com/office/drawing/2014/main" val="20000"/>
                    </a:ext>
                  </a:extLst>
                </a:gridCol>
                <a:gridCol w="2297531">
                  <a:extLst>
                    <a:ext uri="{9D8B030D-6E8A-4147-A177-3AD203B41FA5}">
                      <a16:colId xmlns:a16="http://schemas.microsoft.com/office/drawing/2014/main" val="20001"/>
                    </a:ext>
                  </a:extLst>
                </a:gridCol>
              </a:tblGrid>
              <a:tr h="269605">
                <a:tc>
                  <a:txBody>
                    <a:bodyPr/>
                    <a:lstStyle/>
                    <a:p>
                      <a:pPr algn="ctr" fontAlgn="ctr"/>
                      <a:r>
                        <a:rPr lang="zh-CN" altLang="en-US" sz="1200" b="1" u="none" strike="noStrike" dirty="0">
                          <a:effectLst/>
                          <a:latin typeface="方正兰亭黑简体" panose="02000000000000000000" pitchFamily="2" charset="-122"/>
                          <a:ea typeface="方正兰亭黑简体" panose="02000000000000000000" pitchFamily="2" charset="-122"/>
                        </a:rPr>
                        <a:t>序号</a:t>
                      </a:r>
                      <a:endParaRPr lang="zh-CN" altLang="en-US" sz="1200" b="1" i="0" u="none" strike="noStrike" dirty="0">
                        <a:solidFill>
                          <a:srgbClr val="000000"/>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3F9AFF"/>
                    </a:solidFill>
                  </a:tcPr>
                </a:tc>
                <a:tc>
                  <a:txBody>
                    <a:bodyPr/>
                    <a:lstStyle/>
                    <a:p>
                      <a:pPr algn="ctr" fontAlgn="ctr"/>
                      <a:r>
                        <a:rPr lang="zh-CN" altLang="en-US" sz="1200" b="1" u="none" strike="noStrike" dirty="0">
                          <a:effectLst/>
                          <a:latin typeface="方正兰亭黑简体" panose="02000000000000000000" pitchFamily="2" charset="-122"/>
                          <a:ea typeface="方正兰亭黑简体" panose="02000000000000000000" pitchFamily="2" charset="-122"/>
                        </a:rPr>
                        <a:t>合作高校</a:t>
                      </a:r>
                      <a:endParaRPr lang="zh-CN" altLang="en-US" sz="1200" b="1" i="0" u="none" strike="noStrike" dirty="0">
                        <a:solidFill>
                          <a:srgbClr val="000000"/>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3F9AFF"/>
                    </a:solidFill>
                  </a:tcPr>
                </a:tc>
                <a:extLst>
                  <a:ext uri="{0D108BD9-81ED-4DB2-BD59-A6C34878D82A}">
                    <a16:rowId xmlns:a16="http://schemas.microsoft.com/office/drawing/2014/main" val="10000"/>
                  </a:ext>
                </a:extLst>
              </a:tr>
              <a:tr h="350791">
                <a:tc>
                  <a:txBody>
                    <a:bodyPr/>
                    <a:lstStyle/>
                    <a:p>
                      <a:pPr algn="ctr" fontAlgn="ctr"/>
                      <a:r>
                        <a:rPr lang="en-US" altLang="zh-CN" sz="1200" u="none" strike="noStrike" dirty="0">
                          <a:solidFill>
                            <a:schemeClr val="tx1"/>
                          </a:solidFill>
                          <a:effectLst/>
                          <a:latin typeface="方正兰亭黑简体" panose="02000000000000000000" pitchFamily="2" charset="-122"/>
                          <a:ea typeface="方正兰亭黑简体" panose="02000000000000000000" pitchFamily="2" charset="-122"/>
                        </a:rPr>
                        <a:t>1</a:t>
                      </a:r>
                      <a:endParaRPr lang="zh-CN" altLang="en-US" sz="1200" b="0" i="0" u="none" strike="noStrike" dirty="0">
                        <a:solidFill>
                          <a:schemeClr val="tx1"/>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1200" u="none" strike="noStrike" dirty="0">
                          <a:solidFill>
                            <a:schemeClr val="tx1"/>
                          </a:solidFill>
                          <a:effectLst/>
                          <a:latin typeface="方正兰亭黑简体" panose="02000000000000000000" pitchFamily="2" charset="-122"/>
                          <a:ea typeface="方正兰亭黑简体" panose="02000000000000000000" pitchFamily="2" charset="-122"/>
                        </a:rPr>
                        <a:t>清华大学</a:t>
                      </a:r>
                      <a:endParaRPr lang="zh-CN" altLang="en-US" sz="1200" b="0" i="0" u="none" strike="noStrike" dirty="0">
                        <a:solidFill>
                          <a:schemeClr val="tx1"/>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280221">
                <a:tc>
                  <a:txBody>
                    <a:bodyPr/>
                    <a:lstStyle/>
                    <a:p>
                      <a:pPr algn="ctr" fontAlgn="ctr"/>
                      <a:r>
                        <a:rPr lang="en-US" sz="1200" u="none" strike="noStrike" dirty="0">
                          <a:solidFill>
                            <a:schemeClr val="tx1"/>
                          </a:solidFill>
                          <a:effectLst/>
                          <a:latin typeface="方正兰亭黑简体" panose="02000000000000000000" pitchFamily="2" charset="-122"/>
                          <a:ea typeface="方正兰亭黑简体" panose="02000000000000000000" pitchFamily="2" charset="-122"/>
                        </a:rPr>
                        <a:t>2</a:t>
                      </a:r>
                      <a:endParaRPr lang="zh-CN" altLang="en-US" sz="1200" b="0" i="0" u="none" strike="noStrike" dirty="0">
                        <a:solidFill>
                          <a:schemeClr val="tx1"/>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1200" u="none" strike="noStrike" dirty="0">
                          <a:solidFill>
                            <a:schemeClr val="tx1"/>
                          </a:solidFill>
                          <a:effectLst/>
                          <a:latin typeface="方正兰亭黑简体" panose="02000000000000000000" pitchFamily="2" charset="-122"/>
                          <a:ea typeface="方正兰亭黑简体" panose="02000000000000000000" pitchFamily="2" charset="-122"/>
                        </a:rPr>
                        <a:t>北京大学</a:t>
                      </a:r>
                      <a:endParaRPr lang="zh-CN" altLang="en-US" sz="1200" b="0" i="0" u="none" strike="noStrike" dirty="0">
                        <a:solidFill>
                          <a:schemeClr val="tx1"/>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280221">
                <a:tc>
                  <a:txBody>
                    <a:bodyPr/>
                    <a:lstStyle/>
                    <a:p>
                      <a:pPr algn="ctr" fontAlgn="ctr"/>
                      <a:r>
                        <a:rPr lang="en-US" altLang="zh-CN" sz="1200" u="none" strike="noStrike" dirty="0">
                          <a:solidFill>
                            <a:schemeClr val="tx1"/>
                          </a:solidFill>
                          <a:effectLst/>
                          <a:latin typeface="方正兰亭黑简体" panose="02000000000000000000" pitchFamily="2" charset="-122"/>
                          <a:ea typeface="方正兰亭黑简体" panose="02000000000000000000" pitchFamily="2" charset="-122"/>
                        </a:rPr>
                        <a:t>3</a:t>
                      </a:r>
                      <a:endParaRPr lang="zh-CN" altLang="en-US" sz="1200" b="0" i="0" u="none" strike="noStrike" dirty="0">
                        <a:solidFill>
                          <a:schemeClr val="tx1"/>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1187798" rtl="0" eaLnBrk="1" fontAlgn="ctr" latinLnBrk="0" hangingPunct="1">
                        <a:lnSpc>
                          <a:spcPct val="100000"/>
                        </a:lnSpc>
                        <a:spcBef>
                          <a:spcPts val="0"/>
                        </a:spcBef>
                        <a:spcAft>
                          <a:spcPts val="0"/>
                        </a:spcAft>
                        <a:buClrTx/>
                        <a:buSzTx/>
                        <a:buFontTx/>
                        <a:buNone/>
                        <a:tabLst/>
                        <a:defRPr/>
                      </a:pPr>
                      <a:r>
                        <a:rPr lang="zh-CN" altLang="en-US" sz="1200" u="none" strike="noStrike" dirty="0">
                          <a:solidFill>
                            <a:schemeClr val="tx1"/>
                          </a:solidFill>
                          <a:effectLst/>
                          <a:latin typeface="方正兰亭黑简体" panose="02000000000000000000" pitchFamily="2" charset="-122"/>
                          <a:ea typeface="方正兰亭黑简体" panose="02000000000000000000" pitchFamily="2" charset="-122"/>
                        </a:rPr>
                        <a:t>上海交通大学</a:t>
                      </a:r>
                      <a:endParaRPr lang="en-US" altLang="zh-CN" sz="1200" b="0" i="0" u="none" strike="noStrike" dirty="0">
                        <a:solidFill>
                          <a:schemeClr val="tx1"/>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280221">
                <a:tc>
                  <a:txBody>
                    <a:bodyPr/>
                    <a:lstStyle/>
                    <a:p>
                      <a:pPr algn="ctr" fontAlgn="ctr"/>
                      <a:r>
                        <a:rPr lang="en-US" altLang="zh-CN" sz="1200" u="none" strike="noStrike" dirty="0">
                          <a:solidFill>
                            <a:schemeClr val="tx1"/>
                          </a:solidFill>
                          <a:effectLst/>
                          <a:latin typeface="方正兰亭黑简体" panose="02000000000000000000" pitchFamily="2" charset="-122"/>
                          <a:ea typeface="方正兰亭黑简体" panose="02000000000000000000" pitchFamily="2" charset="-122"/>
                        </a:rPr>
                        <a:t>4</a:t>
                      </a:r>
                      <a:endParaRPr lang="zh-CN" altLang="en-US" sz="1200" b="0" i="0" u="none" strike="noStrike" dirty="0">
                        <a:solidFill>
                          <a:schemeClr val="tx1"/>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1187798" rtl="0" eaLnBrk="1" fontAlgn="ctr" latinLnBrk="0" hangingPunct="1">
                        <a:lnSpc>
                          <a:spcPct val="100000"/>
                        </a:lnSpc>
                        <a:spcBef>
                          <a:spcPts val="0"/>
                        </a:spcBef>
                        <a:spcAft>
                          <a:spcPts val="0"/>
                        </a:spcAft>
                        <a:buClrTx/>
                        <a:buSzTx/>
                        <a:buFontTx/>
                        <a:buNone/>
                        <a:tabLst/>
                        <a:defRPr/>
                      </a:pPr>
                      <a:r>
                        <a:rPr lang="zh-CN" altLang="en-US" sz="1200" u="none" strike="noStrike" dirty="0">
                          <a:solidFill>
                            <a:schemeClr val="tx1"/>
                          </a:solidFill>
                          <a:effectLst/>
                          <a:latin typeface="方正兰亭黑简体" panose="02000000000000000000" pitchFamily="2" charset="-122"/>
                          <a:ea typeface="方正兰亭黑简体" panose="02000000000000000000" pitchFamily="2" charset="-122"/>
                        </a:rPr>
                        <a:t>浙江大学</a:t>
                      </a:r>
                      <a:endParaRPr lang="en-US" altLang="zh-CN" sz="1200" b="0" i="0" u="none" strike="noStrike" dirty="0">
                        <a:solidFill>
                          <a:schemeClr val="tx1"/>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280221">
                <a:tc>
                  <a:txBody>
                    <a:bodyPr/>
                    <a:lstStyle/>
                    <a:p>
                      <a:pPr algn="ctr" fontAlgn="ctr"/>
                      <a:r>
                        <a:rPr lang="en-US" altLang="zh-CN" sz="1200" u="none" strike="noStrike" dirty="0">
                          <a:solidFill>
                            <a:schemeClr val="tx1"/>
                          </a:solidFill>
                          <a:effectLst/>
                          <a:latin typeface="方正兰亭黑简体" panose="02000000000000000000" pitchFamily="2" charset="-122"/>
                          <a:ea typeface="方正兰亭黑简体" panose="02000000000000000000" pitchFamily="2" charset="-122"/>
                        </a:rPr>
                        <a:t>5</a:t>
                      </a:r>
                      <a:endParaRPr lang="zh-CN" altLang="en-US" sz="1200" b="0" i="0" u="none" strike="noStrike" dirty="0">
                        <a:solidFill>
                          <a:schemeClr val="tx1"/>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1187798" rtl="0" eaLnBrk="1" fontAlgn="ctr" latinLnBrk="0" hangingPunct="1">
                        <a:lnSpc>
                          <a:spcPct val="100000"/>
                        </a:lnSpc>
                        <a:spcBef>
                          <a:spcPts val="0"/>
                        </a:spcBef>
                        <a:spcAft>
                          <a:spcPts val="0"/>
                        </a:spcAft>
                        <a:buClrTx/>
                        <a:buSzTx/>
                        <a:buFontTx/>
                        <a:buNone/>
                        <a:tabLst/>
                        <a:defRPr/>
                      </a:pPr>
                      <a:r>
                        <a:rPr lang="zh-CN" altLang="en-US" sz="1200" u="none" strike="noStrike" dirty="0">
                          <a:solidFill>
                            <a:schemeClr val="tx1"/>
                          </a:solidFill>
                          <a:effectLst/>
                          <a:latin typeface="方正兰亭黑简体" panose="02000000000000000000" pitchFamily="2" charset="-122"/>
                          <a:ea typeface="方正兰亭黑简体" panose="02000000000000000000" pitchFamily="2" charset="-122"/>
                        </a:rPr>
                        <a:t>西安交通大学</a:t>
                      </a:r>
                      <a:endParaRPr lang="en-US" altLang="zh-CN" sz="1200" b="0" i="0" u="none" strike="noStrike" dirty="0">
                        <a:solidFill>
                          <a:schemeClr val="tx1"/>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r h="280221">
                <a:tc>
                  <a:txBody>
                    <a:bodyPr/>
                    <a:lstStyle/>
                    <a:p>
                      <a:pPr algn="ctr" fontAlgn="ctr"/>
                      <a:r>
                        <a:rPr lang="en-US" altLang="zh-CN" sz="1200" u="none" strike="noStrike" dirty="0">
                          <a:solidFill>
                            <a:schemeClr val="tx1"/>
                          </a:solidFill>
                          <a:effectLst/>
                          <a:latin typeface="方正兰亭黑简体" panose="02000000000000000000" pitchFamily="2" charset="-122"/>
                          <a:ea typeface="方正兰亭黑简体" panose="02000000000000000000" pitchFamily="2" charset="-122"/>
                        </a:rPr>
                        <a:t>6</a:t>
                      </a:r>
                      <a:endParaRPr lang="zh-CN" altLang="en-US" sz="1200" b="0" i="0" u="none" strike="noStrike" dirty="0">
                        <a:solidFill>
                          <a:schemeClr val="tx1"/>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1187798" rtl="0" eaLnBrk="1" fontAlgn="ctr" latinLnBrk="0" hangingPunct="1">
                        <a:lnSpc>
                          <a:spcPct val="100000"/>
                        </a:lnSpc>
                        <a:spcBef>
                          <a:spcPts val="0"/>
                        </a:spcBef>
                        <a:spcAft>
                          <a:spcPts val="0"/>
                        </a:spcAft>
                        <a:buClrTx/>
                        <a:buSzTx/>
                        <a:buFontTx/>
                        <a:buNone/>
                        <a:tabLst/>
                        <a:defRPr/>
                      </a:pPr>
                      <a:r>
                        <a:rPr lang="zh-CN" altLang="en-US" sz="1200" u="none" strike="noStrike" kern="1200" dirty="0">
                          <a:solidFill>
                            <a:schemeClr val="tx1"/>
                          </a:solidFill>
                          <a:effectLst/>
                          <a:latin typeface="方正兰亭黑简体" panose="02000000000000000000" pitchFamily="2" charset="-122"/>
                          <a:ea typeface="方正兰亭黑简体" panose="02000000000000000000" pitchFamily="2" charset="-122"/>
                        </a:rPr>
                        <a:t>同济大学</a:t>
                      </a:r>
                      <a:endParaRPr lang="zh-CN" altLang="en-US" sz="1200" b="0" i="0" u="none" strike="noStrike" kern="1200" dirty="0">
                        <a:solidFill>
                          <a:schemeClr val="tx1"/>
                        </a:solidFill>
                        <a:effectLst/>
                        <a:latin typeface="方正兰亭黑简体" panose="02000000000000000000" pitchFamily="2" charset="-122"/>
                        <a:ea typeface="方正兰亭黑简体" panose="02000000000000000000" pitchFamily="2" charset="-122"/>
                        <a:cs typeface="+mn-cs"/>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6"/>
                  </a:ext>
                </a:extLst>
              </a:tr>
              <a:tr h="318215">
                <a:tc>
                  <a:txBody>
                    <a:bodyPr/>
                    <a:lstStyle/>
                    <a:p>
                      <a:pPr algn="ctr" fontAlgn="ctr"/>
                      <a:r>
                        <a:rPr lang="en-US" altLang="zh-CN" sz="1200" u="none" strike="noStrike" dirty="0">
                          <a:solidFill>
                            <a:schemeClr val="tx1"/>
                          </a:solidFill>
                          <a:effectLst/>
                          <a:latin typeface="方正兰亭黑简体" panose="02000000000000000000" pitchFamily="2" charset="-122"/>
                          <a:ea typeface="方正兰亭黑简体" panose="02000000000000000000" pitchFamily="2" charset="-122"/>
                        </a:rPr>
                        <a:t>……</a:t>
                      </a:r>
                      <a:endParaRPr lang="zh-CN" altLang="en-US" sz="1200" b="0" i="0" u="none" strike="noStrike" dirty="0">
                        <a:solidFill>
                          <a:schemeClr val="tx1"/>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1187798" rtl="0" eaLnBrk="1" fontAlgn="ctr" latinLnBrk="0" hangingPunct="1">
                        <a:lnSpc>
                          <a:spcPct val="100000"/>
                        </a:lnSpc>
                        <a:spcBef>
                          <a:spcPts val="0"/>
                        </a:spcBef>
                        <a:spcAft>
                          <a:spcPts val="0"/>
                        </a:spcAft>
                        <a:buClrTx/>
                        <a:buSzTx/>
                        <a:buFontTx/>
                        <a:buNone/>
                        <a:tabLst/>
                        <a:defRPr/>
                      </a:pPr>
                      <a:r>
                        <a:rPr lang="zh-CN" altLang="en-US" sz="1200" u="none" strike="noStrike" dirty="0">
                          <a:solidFill>
                            <a:schemeClr val="tx1"/>
                          </a:solidFill>
                          <a:effectLst/>
                          <a:latin typeface="方正兰亭黑简体" panose="02000000000000000000" pitchFamily="2" charset="-122"/>
                          <a:ea typeface="方正兰亭黑简体" panose="02000000000000000000" pitchFamily="2" charset="-122"/>
                        </a:rPr>
                        <a:t>武汉大学</a:t>
                      </a:r>
                      <a:r>
                        <a:rPr lang="en-US" altLang="zh-CN" sz="1200" u="none" strike="noStrike" dirty="0">
                          <a:solidFill>
                            <a:schemeClr val="tx1"/>
                          </a:solidFill>
                          <a:effectLst/>
                          <a:latin typeface="方正兰亭黑简体" panose="02000000000000000000" pitchFamily="2" charset="-122"/>
                          <a:ea typeface="方正兰亭黑简体" panose="02000000000000000000" pitchFamily="2" charset="-122"/>
                        </a:rPr>
                        <a:t>,</a:t>
                      </a:r>
                      <a:r>
                        <a:rPr lang="zh-CN" altLang="en-US" sz="1200" u="none" strike="noStrike" dirty="0">
                          <a:solidFill>
                            <a:schemeClr val="tx1"/>
                          </a:solidFill>
                          <a:effectLst/>
                          <a:latin typeface="方正兰亭黑简体" panose="02000000000000000000" pitchFamily="2" charset="-122"/>
                          <a:ea typeface="方正兰亭黑简体" panose="02000000000000000000" pitchFamily="2" charset="-122"/>
                        </a:rPr>
                        <a:t>厦门大学</a:t>
                      </a:r>
                      <a:r>
                        <a:rPr lang="en-US" altLang="zh-CN" sz="1200" u="none" strike="noStrike" dirty="0">
                          <a:solidFill>
                            <a:schemeClr val="tx1"/>
                          </a:solidFill>
                          <a:effectLst/>
                          <a:latin typeface="方正兰亭黑简体" panose="02000000000000000000" pitchFamily="2" charset="-122"/>
                          <a:ea typeface="方正兰亭黑简体" panose="02000000000000000000" pitchFamily="2" charset="-122"/>
                        </a:rPr>
                        <a:t>,</a:t>
                      </a:r>
                      <a:r>
                        <a:rPr lang="zh-CN" altLang="en-US" sz="1200" u="none" strike="noStrike" dirty="0">
                          <a:solidFill>
                            <a:schemeClr val="tx1"/>
                          </a:solidFill>
                          <a:effectLst/>
                          <a:latin typeface="方正兰亭黑简体" panose="02000000000000000000" pitchFamily="2" charset="-122"/>
                          <a:ea typeface="方正兰亭黑简体" panose="02000000000000000000" pitchFamily="2" charset="-122"/>
                        </a:rPr>
                        <a:t>湖南大学</a:t>
                      </a:r>
                      <a:r>
                        <a:rPr lang="en-US" altLang="zh-CN" sz="1200" u="none" strike="noStrike" dirty="0">
                          <a:solidFill>
                            <a:schemeClr val="tx1"/>
                          </a:solidFill>
                          <a:effectLst/>
                          <a:latin typeface="方正兰亭黑简体" panose="02000000000000000000" pitchFamily="2" charset="-122"/>
                          <a:ea typeface="方正兰亭黑简体" panose="02000000000000000000" pitchFamily="2" charset="-122"/>
                        </a:rPr>
                        <a:t>……</a:t>
                      </a:r>
                      <a:endParaRPr lang="zh-CN" altLang="en-US" sz="1200" b="0" i="0" u="none" strike="noStrike" dirty="0">
                        <a:solidFill>
                          <a:schemeClr val="tx1"/>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7"/>
                  </a:ext>
                </a:extLst>
              </a:tr>
            </a:tbl>
          </a:graphicData>
        </a:graphic>
      </p:graphicFrame>
      <p:pic>
        <p:nvPicPr>
          <p:cNvPr id="12" name="图片 11"/>
          <p:cNvPicPr>
            <a:picLocks noChangeAspect="1"/>
          </p:cNvPicPr>
          <p:nvPr/>
        </p:nvPicPr>
        <p:blipFill>
          <a:blip r:embed="rId3"/>
          <a:stretch>
            <a:fillRect/>
          </a:stretch>
        </p:blipFill>
        <p:spPr>
          <a:xfrm>
            <a:off x="728986" y="4593732"/>
            <a:ext cx="5881363" cy="1499093"/>
          </a:xfrm>
          <a:prstGeom prst="rect">
            <a:avLst/>
          </a:prstGeom>
          <a:effectLst>
            <a:outerShdw blurRad="50800" dist="38100" dir="5400000" algn="t" rotWithShape="0">
              <a:prstClr val="black">
                <a:alpha val="10000"/>
              </a:prstClr>
            </a:outerShdw>
          </a:effectLst>
        </p:spPr>
      </p:pic>
      <p:pic>
        <p:nvPicPr>
          <p:cNvPr id="13" name="图片 12"/>
          <p:cNvPicPr>
            <a:picLocks noChangeAspect="1"/>
          </p:cNvPicPr>
          <p:nvPr/>
        </p:nvPicPr>
        <p:blipFill>
          <a:blip r:embed="rId4"/>
          <a:stretch>
            <a:fillRect/>
          </a:stretch>
        </p:blipFill>
        <p:spPr>
          <a:xfrm>
            <a:off x="9588517" y="4261281"/>
            <a:ext cx="1646208" cy="1831544"/>
          </a:xfrm>
          <a:prstGeom prst="rect">
            <a:avLst/>
          </a:prstGeom>
          <a:effectLst>
            <a:outerShdw blurRad="50800" dist="38100" dir="5400000" algn="t" rotWithShape="0">
              <a:prstClr val="black">
                <a:alpha val="10000"/>
              </a:prstClr>
            </a:outerShdw>
          </a:effectLst>
        </p:spPr>
      </p:pic>
      <p:sp>
        <p:nvSpPr>
          <p:cNvPr id="14" name="矩形 13"/>
          <p:cNvSpPr/>
          <p:nvPr/>
        </p:nvSpPr>
        <p:spPr>
          <a:xfrm>
            <a:off x="627753" y="3986484"/>
            <a:ext cx="4511171" cy="507831"/>
          </a:xfrm>
          <a:prstGeom prst="rect">
            <a:avLst/>
          </a:prstGeom>
        </p:spPr>
        <p:txBody>
          <a:bodyPr wrap="none">
            <a:spAutoFit/>
          </a:bodyPr>
          <a:lstStyle/>
          <a:p>
            <a:pPr fontAlgn="base">
              <a:spcBef>
                <a:spcPct val="0"/>
              </a:spcBef>
              <a:spcAft>
                <a:spcPct val="0"/>
              </a:spcAft>
            </a:pPr>
            <a:r>
              <a:rPr lang="zh-CN" altLang="en-US" sz="14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rPr>
              <a:t>在线申请</a:t>
            </a:r>
            <a:r>
              <a:rPr lang="en-US" altLang="zh-CN" sz="14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4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rPr>
              <a:t>联系当地华为研究所：</a:t>
            </a:r>
            <a:endParaRPr lang="en-US" altLang="zh-CN" sz="14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endParaRPr>
          </a:p>
          <a:p>
            <a:pPr fontAlgn="base">
              <a:spcBef>
                <a:spcPct val="0"/>
              </a:spcBef>
              <a:spcAft>
                <a:spcPct val="0"/>
              </a:spcAft>
            </a:pPr>
            <a:r>
              <a:rPr lang="en-US" altLang="zh-CN" sz="1300" dirty="0">
                <a:solidFill>
                  <a:srgbClr val="666666"/>
                </a:solidFill>
                <a:latin typeface="Huawei Sans" panose="020C0503030203020204" pitchFamily="34" charset="0"/>
                <a:ea typeface="微软雅黑" panose="020B0503020204020204" pitchFamily="34" charset="-122"/>
                <a:cs typeface="Huawei Sans" panose="020C0503030203020204" pitchFamily="34" charset="0"/>
                <a:hlinkClick r:id="rId5"/>
              </a:rPr>
              <a:t>https://www.huaweicloud.com/ascend/Institute/educator</a:t>
            </a:r>
            <a:endParaRPr lang="en-US" altLang="zh-CN" sz="1300" dirty="0">
              <a:solidFill>
                <a:srgbClr val="666666"/>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82602" y="4261281"/>
            <a:ext cx="1831544" cy="1831544"/>
          </a:xfrm>
          <a:prstGeom prst="rect">
            <a:avLst/>
          </a:prstGeom>
          <a:effectLst>
            <a:outerShdw blurRad="50800" dist="38100" dir="5400000" algn="t" rotWithShape="0">
              <a:prstClr val="black">
                <a:alpha val="10000"/>
              </a:prstClr>
            </a:outerShdw>
          </a:effectLst>
        </p:spPr>
      </p:pic>
      <p:graphicFrame>
        <p:nvGraphicFramePr>
          <p:cNvPr id="16" name="内容占位符 3"/>
          <p:cNvGraphicFramePr>
            <a:graphicFrameLocks/>
          </p:cNvGraphicFramePr>
          <p:nvPr>
            <p:extLst>
              <p:ext uri="{D42A27DB-BD31-4B8C-83A1-F6EECF244321}">
                <p14:modId xmlns:p14="http://schemas.microsoft.com/office/powerpoint/2010/main" val="1890686122"/>
              </p:ext>
            </p:extLst>
          </p:nvPr>
        </p:nvGraphicFramePr>
        <p:xfrm>
          <a:off x="8668028" y="1565313"/>
          <a:ext cx="2884455" cy="2380070"/>
        </p:xfrm>
        <a:graphic>
          <a:graphicData uri="http://schemas.openxmlformats.org/drawingml/2006/table">
            <a:tbl>
              <a:tblPr>
                <a:tableStyleId>{5940675A-B579-460E-94D1-54222C63F5DA}</a:tableStyleId>
              </a:tblPr>
              <a:tblGrid>
                <a:gridCol w="607444">
                  <a:extLst>
                    <a:ext uri="{9D8B030D-6E8A-4147-A177-3AD203B41FA5}">
                      <a16:colId xmlns:a16="http://schemas.microsoft.com/office/drawing/2014/main" val="20000"/>
                    </a:ext>
                  </a:extLst>
                </a:gridCol>
                <a:gridCol w="2277011">
                  <a:extLst>
                    <a:ext uri="{9D8B030D-6E8A-4147-A177-3AD203B41FA5}">
                      <a16:colId xmlns:a16="http://schemas.microsoft.com/office/drawing/2014/main" val="20001"/>
                    </a:ext>
                  </a:extLst>
                </a:gridCol>
              </a:tblGrid>
              <a:tr h="269703">
                <a:tc>
                  <a:txBody>
                    <a:bodyPr/>
                    <a:lstStyle/>
                    <a:p>
                      <a:pPr algn="ctr" fontAlgn="ctr"/>
                      <a:r>
                        <a:rPr lang="zh-CN" altLang="en-US" sz="1200" b="1" i="0" u="none" strike="noStrike" dirty="0">
                          <a:solidFill>
                            <a:schemeClr val="bg1"/>
                          </a:solidFill>
                          <a:effectLst/>
                          <a:latin typeface="方正兰亭黑简体" panose="02000000000000000000" pitchFamily="2" charset="-122"/>
                          <a:ea typeface="方正兰亭黑简体" panose="02000000000000000000" pitchFamily="2" charset="-122"/>
                        </a:rPr>
                        <a:t>序号</a:t>
                      </a: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3F9AFF"/>
                    </a:solidFill>
                  </a:tcPr>
                </a:tc>
                <a:tc>
                  <a:txBody>
                    <a:bodyPr/>
                    <a:lstStyle/>
                    <a:p>
                      <a:pPr algn="ctr" fontAlgn="base">
                        <a:spcBef>
                          <a:spcPts val="600"/>
                        </a:spcBef>
                        <a:spcAft>
                          <a:spcPts val="600"/>
                        </a:spcAft>
                      </a:pPr>
                      <a:r>
                        <a:rPr lang="zh-CN" altLang="en-US" sz="1200" b="1" dirty="0">
                          <a:solidFill>
                            <a:schemeClr val="bg1"/>
                          </a:solidFill>
                          <a:latin typeface="方正兰亭黑简体" panose="02000000000000000000" pitchFamily="2" charset="-122"/>
                          <a:ea typeface="方正兰亭黑简体" panose="02000000000000000000" pitchFamily="2" charset="-122"/>
                        </a:rPr>
                        <a:t>华为</a:t>
                      </a:r>
                      <a:r>
                        <a:rPr lang="en-US" altLang="zh-CN" sz="1200" b="1" dirty="0">
                          <a:solidFill>
                            <a:schemeClr val="bg1"/>
                          </a:solidFill>
                          <a:latin typeface="方正兰亭黑简体" panose="02000000000000000000" pitchFamily="2" charset="-122"/>
                          <a:ea typeface="方正兰亭黑简体" panose="02000000000000000000" pitchFamily="2" charset="-122"/>
                        </a:rPr>
                        <a:t>AI</a:t>
                      </a:r>
                      <a:r>
                        <a:rPr lang="zh-CN" altLang="en-US" sz="1200" b="1" dirty="0">
                          <a:solidFill>
                            <a:schemeClr val="bg1"/>
                          </a:solidFill>
                          <a:latin typeface="方正兰亭黑简体" panose="02000000000000000000" pitchFamily="2" charset="-122"/>
                          <a:ea typeface="方正兰亭黑简体" panose="02000000000000000000" pitchFamily="2" charset="-122"/>
                        </a:rPr>
                        <a:t>课程体系</a:t>
                      </a:r>
                      <a:endParaRPr lang="en-US" altLang="zh-CN" sz="1200" b="1" dirty="0">
                        <a:solidFill>
                          <a:schemeClr val="bg1"/>
                        </a:solidFill>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3F9AFF"/>
                    </a:solidFill>
                  </a:tcPr>
                </a:tc>
                <a:extLst>
                  <a:ext uri="{0D108BD9-81ED-4DB2-BD59-A6C34878D82A}">
                    <a16:rowId xmlns:a16="http://schemas.microsoft.com/office/drawing/2014/main" val="10000"/>
                  </a:ext>
                </a:extLst>
              </a:tr>
              <a:tr h="332043">
                <a:tc>
                  <a:txBody>
                    <a:bodyPr/>
                    <a:lstStyle/>
                    <a:p>
                      <a:pPr algn="ctr" fontAlgn="ctr"/>
                      <a:r>
                        <a:rPr lang="en-US" altLang="zh-CN" sz="1200" b="0" i="0" u="none" strike="noStrike" dirty="0">
                          <a:effectLst/>
                          <a:latin typeface="方正兰亭黑简体" panose="02000000000000000000" pitchFamily="2" charset="-122"/>
                          <a:ea typeface="方正兰亭黑简体" panose="02000000000000000000" pitchFamily="2" charset="-122"/>
                        </a:rPr>
                        <a:t>1</a:t>
                      </a:r>
                      <a:endParaRPr lang="zh-CN" altLang="en-US" sz="1200" b="0" i="0" u="none" strike="noStrike" dirty="0">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indent="0" algn="ctr" fontAlgn="base">
                        <a:lnSpc>
                          <a:spcPct val="114000"/>
                        </a:lnSpc>
                        <a:spcBef>
                          <a:spcPct val="0"/>
                        </a:spcBef>
                        <a:spcAft>
                          <a:spcPct val="0"/>
                        </a:spcAft>
                        <a:buFont typeface="+mj-lt"/>
                        <a:buNone/>
                      </a:pPr>
                      <a:r>
                        <a:rPr lang="zh-CN" altLang="en-US" sz="1200" dirty="0">
                          <a:solidFill>
                            <a:srgbClr val="1D1D1A"/>
                          </a:solidFill>
                          <a:latin typeface="方正兰亭黑简体" panose="02000000000000000000" pitchFamily="2" charset="-122"/>
                          <a:ea typeface="方正兰亭黑简体" panose="02000000000000000000" pitchFamily="2" charset="-122"/>
                        </a:rPr>
                        <a:t>人工智能导论</a:t>
                      </a: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289992">
                <a:tc>
                  <a:txBody>
                    <a:bodyPr/>
                    <a:lstStyle/>
                    <a:p>
                      <a:pPr algn="ctr" fontAlgn="ctr"/>
                      <a:r>
                        <a:rPr lang="en-US" sz="1200" u="none" strike="noStrike" dirty="0">
                          <a:effectLst/>
                          <a:latin typeface="方正兰亭黑简体" panose="02000000000000000000" pitchFamily="2" charset="-122"/>
                          <a:ea typeface="方正兰亭黑简体" panose="02000000000000000000" pitchFamily="2" charset="-122"/>
                        </a:rPr>
                        <a:t>2</a:t>
                      </a:r>
                      <a:endParaRPr lang="zh-CN" altLang="en-US" sz="1200" b="0" i="0" u="none" strike="noStrike" dirty="0">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indent="0" algn="ctr" fontAlgn="base">
                        <a:lnSpc>
                          <a:spcPct val="114000"/>
                        </a:lnSpc>
                        <a:spcBef>
                          <a:spcPct val="0"/>
                        </a:spcBef>
                        <a:spcAft>
                          <a:spcPct val="0"/>
                        </a:spcAft>
                        <a:buFont typeface="+mj-lt"/>
                        <a:buNone/>
                      </a:pPr>
                      <a:r>
                        <a:rPr lang="zh-CN" altLang="en-US" sz="1200" dirty="0">
                          <a:solidFill>
                            <a:srgbClr val="1D1D1A"/>
                          </a:solidFill>
                          <a:latin typeface="方正兰亭黑简体" panose="02000000000000000000" pitchFamily="2" charset="-122"/>
                          <a:ea typeface="方正兰亭黑简体" panose="02000000000000000000" pitchFamily="2" charset="-122"/>
                        </a:rPr>
                        <a:t>机器学习&amp;模式识别</a:t>
                      </a: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289992">
                <a:tc>
                  <a:txBody>
                    <a:bodyPr/>
                    <a:lstStyle/>
                    <a:p>
                      <a:pPr algn="ctr" fontAlgn="ctr"/>
                      <a:r>
                        <a:rPr lang="en-US" altLang="zh-CN" sz="1200" b="0" i="0" u="none" strike="noStrike" dirty="0">
                          <a:effectLst/>
                          <a:latin typeface="方正兰亭黑简体" panose="02000000000000000000" pitchFamily="2" charset="-122"/>
                          <a:ea typeface="方正兰亭黑简体" panose="02000000000000000000" pitchFamily="2" charset="-122"/>
                        </a:rPr>
                        <a:t>3</a:t>
                      </a:r>
                      <a:endParaRPr lang="zh-CN" altLang="en-US" sz="1200" b="0" i="0" u="none" strike="noStrike" dirty="0">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indent="0" algn="ctr" fontAlgn="base">
                        <a:lnSpc>
                          <a:spcPct val="114000"/>
                        </a:lnSpc>
                        <a:spcBef>
                          <a:spcPct val="0"/>
                        </a:spcBef>
                        <a:spcAft>
                          <a:spcPct val="0"/>
                        </a:spcAft>
                        <a:buFont typeface="+mj-lt"/>
                        <a:buNone/>
                      </a:pPr>
                      <a:r>
                        <a:rPr lang="zh-CN" altLang="en-US" sz="1200" dirty="0">
                          <a:solidFill>
                            <a:srgbClr val="1D1D1A"/>
                          </a:solidFill>
                          <a:latin typeface="方正兰亭黑简体" panose="02000000000000000000" pitchFamily="2" charset="-122"/>
                          <a:ea typeface="方正兰亭黑简体" panose="02000000000000000000" pitchFamily="2" charset="-122"/>
                        </a:rPr>
                        <a:t>深度学习</a:t>
                      </a: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289992">
                <a:tc>
                  <a:txBody>
                    <a:bodyPr/>
                    <a:lstStyle/>
                    <a:p>
                      <a:pPr algn="ctr" fontAlgn="ctr"/>
                      <a:r>
                        <a:rPr lang="en-US" altLang="zh-CN" sz="1200" b="0" i="0" u="none" strike="noStrike" dirty="0">
                          <a:effectLst/>
                          <a:latin typeface="方正兰亭黑简体" panose="02000000000000000000" pitchFamily="2" charset="-122"/>
                          <a:ea typeface="方正兰亭黑简体" panose="02000000000000000000" pitchFamily="2" charset="-122"/>
                        </a:rPr>
                        <a:t>4</a:t>
                      </a:r>
                      <a:endParaRPr lang="zh-CN" altLang="en-US" sz="1200" b="0" i="0" u="none" strike="noStrike" dirty="0">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indent="0" algn="ctr" fontAlgn="base">
                        <a:lnSpc>
                          <a:spcPct val="114000"/>
                        </a:lnSpc>
                        <a:spcBef>
                          <a:spcPct val="0"/>
                        </a:spcBef>
                        <a:spcAft>
                          <a:spcPct val="0"/>
                        </a:spcAft>
                        <a:buFont typeface="+mj-lt"/>
                        <a:buNone/>
                      </a:pPr>
                      <a:r>
                        <a:rPr lang="zh-CN" altLang="en-US" sz="1200" dirty="0">
                          <a:solidFill>
                            <a:srgbClr val="1D1D1A"/>
                          </a:solidFill>
                          <a:latin typeface="方正兰亭黑简体" panose="02000000000000000000" pitchFamily="2" charset="-122"/>
                          <a:ea typeface="方正兰亭黑简体" panose="02000000000000000000" pitchFamily="2" charset="-122"/>
                        </a:rPr>
                        <a:t>自然语言处理</a:t>
                      </a: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289992">
                <a:tc>
                  <a:txBody>
                    <a:bodyPr/>
                    <a:lstStyle/>
                    <a:p>
                      <a:pPr algn="ctr" fontAlgn="ctr"/>
                      <a:r>
                        <a:rPr lang="en-US" altLang="zh-CN" sz="1200" b="0" i="0" u="none" strike="noStrike" dirty="0">
                          <a:effectLst/>
                          <a:latin typeface="方正兰亭黑简体" panose="02000000000000000000" pitchFamily="2" charset="-122"/>
                          <a:ea typeface="方正兰亭黑简体" panose="02000000000000000000" pitchFamily="2" charset="-122"/>
                        </a:rPr>
                        <a:t>5</a:t>
                      </a:r>
                      <a:endParaRPr lang="zh-CN" altLang="en-US" sz="1200" b="0" i="0" u="none" strike="noStrike" dirty="0">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indent="0" algn="ctr" fontAlgn="base">
                        <a:lnSpc>
                          <a:spcPct val="114000"/>
                        </a:lnSpc>
                        <a:spcBef>
                          <a:spcPct val="0"/>
                        </a:spcBef>
                        <a:spcAft>
                          <a:spcPct val="0"/>
                        </a:spcAft>
                        <a:buFont typeface="+mj-lt"/>
                        <a:buNone/>
                      </a:pPr>
                      <a:r>
                        <a:rPr lang="zh-CN" altLang="en-US" sz="1200" dirty="0">
                          <a:solidFill>
                            <a:srgbClr val="1D1D1A"/>
                          </a:solidFill>
                          <a:latin typeface="方正兰亭黑简体" panose="02000000000000000000" pitchFamily="2" charset="-122"/>
                          <a:ea typeface="方正兰亭黑简体" panose="02000000000000000000" pitchFamily="2" charset="-122"/>
                        </a:rPr>
                        <a:t>计算机视觉</a:t>
                      </a: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r h="289992">
                <a:tc>
                  <a:txBody>
                    <a:bodyPr/>
                    <a:lstStyle/>
                    <a:p>
                      <a:pPr algn="ctr" fontAlgn="ctr"/>
                      <a:r>
                        <a:rPr lang="en-US" altLang="zh-CN" sz="1200" b="0" i="0" u="none" strike="noStrike" dirty="0">
                          <a:effectLst/>
                          <a:latin typeface="方正兰亭黑简体" panose="02000000000000000000" pitchFamily="2" charset="-122"/>
                          <a:ea typeface="方正兰亭黑简体" panose="02000000000000000000" pitchFamily="2" charset="-122"/>
                        </a:rPr>
                        <a:t>6</a:t>
                      </a:r>
                      <a:endParaRPr lang="zh-CN" altLang="en-US" sz="1200" b="0" i="0" u="none" strike="noStrike" dirty="0">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indent="0" algn="ctr" fontAlgn="base">
                        <a:lnSpc>
                          <a:spcPct val="114000"/>
                        </a:lnSpc>
                        <a:spcBef>
                          <a:spcPct val="0"/>
                        </a:spcBef>
                        <a:spcAft>
                          <a:spcPct val="0"/>
                        </a:spcAft>
                        <a:buFont typeface="+mj-lt"/>
                        <a:buNone/>
                      </a:pPr>
                      <a:r>
                        <a:rPr lang="zh-CN" altLang="en-US" sz="1200" dirty="0">
                          <a:solidFill>
                            <a:srgbClr val="1D1D1A"/>
                          </a:solidFill>
                          <a:latin typeface="方正兰亭黑简体" panose="02000000000000000000" pitchFamily="2" charset="-122"/>
                          <a:ea typeface="方正兰亭黑简体" panose="02000000000000000000" pitchFamily="2" charset="-122"/>
                        </a:rPr>
                        <a:t>人工智能程序设计</a:t>
                      </a: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6"/>
                  </a:ext>
                </a:extLst>
              </a:tr>
              <a:tr h="269703">
                <a:tc>
                  <a:txBody>
                    <a:bodyPr/>
                    <a:lstStyle/>
                    <a:p>
                      <a:pPr algn="ctr" fontAlgn="ctr"/>
                      <a:r>
                        <a:rPr lang="en-US" altLang="zh-CN" sz="1200" b="0" i="0" u="none" strike="noStrike" dirty="0">
                          <a:effectLst/>
                          <a:latin typeface="方正兰亭黑简体" panose="02000000000000000000" pitchFamily="2" charset="-122"/>
                          <a:ea typeface="方正兰亭黑简体" panose="02000000000000000000" pitchFamily="2" charset="-122"/>
                        </a:rPr>
                        <a:t>……</a:t>
                      </a:r>
                      <a:endParaRPr lang="zh-CN" altLang="en-US" sz="1200" b="0" i="0" u="none" strike="noStrike" dirty="0">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1187798" rtl="0" eaLnBrk="1" fontAlgn="ctr" latinLnBrk="0" hangingPunct="1">
                        <a:lnSpc>
                          <a:spcPct val="100000"/>
                        </a:lnSpc>
                        <a:spcBef>
                          <a:spcPts val="0"/>
                        </a:spcBef>
                        <a:spcAft>
                          <a:spcPts val="0"/>
                        </a:spcAft>
                        <a:buClrTx/>
                        <a:buSzTx/>
                        <a:buFontTx/>
                        <a:buNone/>
                        <a:tabLst/>
                        <a:defRPr/>
                      </a:pPr>
                      <a:r>
                        <a:rPr lang="en-US" altLang="zh-CN" sz="1200" b="0" i="0" u="none" strike="noStrike" dirty="0">
                          <a:solidFill>
                            <a:srgbClr val="000000"/>
                          </a:solidFill>
                          <a:effectLst/>
                          <a:latin typeface="方正兰亭黑简体" panose="02000000000000000000" pitchFamily="2" charset="-122"/>
                          <a:ea typeface="方正兰亭黑简体" panose="02000000000000000000" pitchFamily="2" charset="-122"/>
                        </a:rPr>
                        <a:t>……</a:t>
                      </a:r>
                      <a:endParaRPr lang="zh-CN" altLang="en-US" sz="1200" b="0" i="0" u="none" strike="noStrike" dirty="0">
                        <a:solidFill>
                          <a:srgbClr val="000000"/>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7"/>
                  </a:ext>
                </a:extLst>
              </a:tr>
            </a:tbl>
          </a:graphicData>
        </a:graphic>
      </p:graphicFrame>
      <p:sp>
        <p:nvSpPr>
          <p:cNvPr id="9" name="矩形 8"/>
          <p:cNvSpPr/>
          <p:nvPr/>
        </p:nvSpPr>
        <p:spPr>
          <a:xfrm>
            <a:off x="627753" y="974349"/>
            <a:ext cx="4862806" cy="338554"/>
          </a:xfrm>
          <a:prstGeom prst="rect">
            <a:avLst/>
          </a:prstGeom>
        </p:spPr>
        <p:txBody>
          <a:bodyPr wrap="none">
            <a:spAutoFit/>
          </a:bodyPr>
          <a:lstStyle/>
          <a:p>
            <a:r>
              <a:rPr lang="zh-CN" altLang="en-US" sz="16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rPr>
              <a:t>和教育部达成协议，在</a:t>
            </a:r>
            <a:r>
              <a:rPr lang="en-US" altLang="zh-CN" sz="16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rPr>
              <a:t>72</a:t>
            </a:r>
            <a:r>
              <a:rPr lang="zh-CN" altLang="en-US" sz="16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rPr>
              <a:t>所高校中推广</a:t>
            </a:r>
            <a:r>
              <a:rPr lang="en-US" altLang="zh-CN" sz="1600" b="1" dirty="0">
                <a:solidFill>
                  <a:srgbClr val="000000"/>
                </a:solidFill>
                <a:latin typeface="Huawei Sans" panose="020C0503030203020204" pitchFamily="34" charset="0"/>
                <a:ea typeface="微软雅黑" panose="020B0503020204020204" pitchFamily="34" charset="-122"/>
                <a:cs typeface="Huawei Sans" panose="020C0503030203020204" pitchFamily="34" charset="0"/>
              </a:rPr>
              <a:t>MindSpore</a:t>
            </a:r>
            <a:endParaRPr lang="zh-CN" altLang="en-US" sz="1600" b="1" dirty="0">
              <a:latin typeface="Huawei Sans" panose="020C0503030203020204" pitchFamily="34" charset="0"/>
              <a:ea typeface="微软雅黑" panose="020B0503020204020204" pitchFamily="34" charset="-122"/>
              <a:cs typeface="Huawei Sans" panose="020C0503030203020204" pitchFamily="34" charset="0"/>
            </a:endParaRPr>
          </a:p>
        </p:txBody>
      </p:sp>
      <p:pic>
        <p:nvPicPr>
          <p:cNvPr id="2" name="图片 1"/>
          <p:cNvPicPr>
            <a:picLocks noChangeAspect="1"/>
          </p:cNvPicPr>
          <p:nvPr/>
        </p:nvPicPr>
        <p:blipFill rotWithShape="1">
          <a:blip r:embed="rId7"/>
          <a:srcRect t="1530"/>
          <a:stretch/>
        </p:blipFill>
        <p:spPr>
          <a:xfrm>
            <a:off x="509870" y="1344850"/>
            <a:ext cx="1861565" cy="2603954"/>
          </a:xfrm>
          <a:prstGeom prst="rect">
            <a:avLst/>
          </a:prstGeom>
        </p:spPr>
      </p:pic>
      <p:pic>
        <p:nvPicPr>
          <p:cNvPr id="3" name="图片 2"/>
          <p:cNvPicPr>
            <a:picLocks noChangeAspect="1"/>
          </p:cNvPicPr>
          <p:nvPr/>
        </p:nvPicPr>
        <p:blipFill>
          <a:blip r:embed="rId8"/>
          <a:stretch>
            <a:fillRect/>
          </a:stretch>
        </p:blipFill>
        <p:spPr>
          <a:xfrm>
            <a:off x="2639110" y="1391581"/>
            <a:ext cx="1807797" cy="2557223"/>
          </a:xfrm>
          <a:prstGeom prst="rect">
            <a:avLst/>
          </a:prstGeom>
        </p:spPr>
      </p:pic>
      <p:sp>
        <p:nvSpPr>
          <p:cNvPr id="4" name="灯片编号占位符 3"/>
          <p:cNvSpPr>
            <a:spLocks noGrp="1"/>
          </p:cNvSpPr>
          <p:nvPr>
            <p:ph type="sldNum" sz="quarter" idx="12"/>
          </p:nvPr>
        </p:nvSpPr>
        <p:spPr>
          <a:xfrm>
            <a:off x="768898" y="6356349"/>
            <a:ext cx="2743200" cy="365125"/>
          </a:xfrm>
        </p:spPr>
        <p:txBody>
          <a:bodyPr/>
          <a:lstStyle/>
          <a:p>
            <a:pPr algn="l"/>
            <a:fld id="{121F91D6-B666-4B05-8BB0-A162590E5748}" type="slidenum">
              <a:rPr lang="zh-CN" altLang="en-US"/>
              <a:pPr algn="l"/>
              <a:t>27</a:t>
            </a:fld>
            <a:endParaRPr lang="zh-CN" altLang="en-US" dirty="0"/>
          </a:p>
        </p:txBody>
      </p:sp>
    </p:spTree>
    <p:extLst>
      <p:ext uri="{BB962C8B-B14F-4D97-AF65-F5344CB8AC3E}">
        <p14:creationId xmlns:p14="http://schemas.microsoft.com/office/powerpoint/2010/main" val="1896124875"/>
      </p:ext>
    </p:extLst>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3CB55DF-6A43-4908-A6B0-66C5A7B27E8C}"/>
              </a:ext>
            </a:extLst>
          </p:cNvPr>
          <p:cNvSpPr txBox="1"/>
          <p:nvPr/>
        </p:nvSpPr>
        <p:spPr>
          <a:xfrm>
            <a:off x="583355" y="145795"/>
            <a:ext cx="11280020" cy="523220"/>
          </a:xfrm>
          <a:prstGeom prst="rect">
            <a:avLst/>
          </a:prstGeom>
          <a:noFill/>
        </p:spPr>
        <p:txBody>
          <a:bodyPr wrap="square" rtlCol="0">
            <a:spAutoFit/>
          </a:bodyPr>
          <a:lstStyle/>
          <a:p>
            <a:pPr>
              <a:defRPr/>
            </a:pP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提供顶会论文基金，助力</a:t>
            </a:r>
            <a:r>
              <a:rPr lang="en-US" altLang="zh-CN"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28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科研创新</a:t>
            </a:r>
          </a:p>
        </p:txBody>
      </p:sp>
      <p:grpSp>
        <p:nvGrpSpPr>
          <p:cNvPr id="86" name="组合 85"/>
          <p:cNvGrpSpPr/>
          <p:nvPr/>
        </p:nvGrpSpPr>
        <p:grpSpPr>
          <a:xfrm>
            <a:off x="7684724" y="1405221"/>
            <a:ext cx="3610283" cy="4437939"/>
            <a:chOff x="8279459" y="1465244"/>
            <a:chExt cx="3610283" cy="4437939"/>
          </a:xfrm>
        </p:grpSpPr>
        <p:grpSp>
          <p:nvGrpSpPr>
            <p:cNvPr id="89" name="组合 88"/>
            <p:cNvGrpSpPr/>
            <p:nvPr/>
          </p:nvGrpSpPr>
          <p:grpSpPr>
            <a:xfrm>
              <a:off x="8279459" y="1465244"/>
              <a:ext cx="3550205" cy="590049"/>
              <a:chOff x="8233223" y="1278516"/>
              <a:chExt cx="3550205" cy="590049"/>
            </a:xfrm>
          </p:grpSpPr>
          <p:pic>
            <p:nvPicPr>
              <p:cNvPr id="92" name="图片 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1600" y="1284050"/>
                <a:ext cx="2791828" cy="535539"/>
              </a:xfrm>
              <a:prstGeom prst="rect">
                <a:avLst/>
              </a:prstGeom>
            </p:spPr>
          </p:pic>
          <p:pic>
            <p:nvPicPr>
              <p:cNvPr id="93" name="图片 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3223" y="1278516"/>
                <a:ext cx="575541" cy="590049"/>
              </a:xfrm>
              <a:prstGeom prst="rect">
                <a:avLst/>
              </a:prstGeom>
            </p:spPr>
          </p:pic>
        </p:grpSp>
        <p:graphicFrame>
          <p:nvGraphicFramePr>
            <p:cNvPr id="96" name="内容占位符 3"/>
            <p:cNvGraphicFramePr>
              <a:graphicFrameLocks/>
            </p:cNvGraphicFramePr>
            <p:nvPr>
              <p:extLst/>
            </p:nvPr>
          </p:nvGraphicFramePr>
          <p:xfrm>
            <a:off x="8291913" y="4195882"/>
            <a:ext cx="3550205" cy="1707301"/>
          </p:xfrm>
          <a:graphic>
            <a:graphicData uri="http://schemas.openxmlformats.org/drawingml/2006/table">
              <a:tbl>
                <a:tblPr>
                  <a:tableStyleId>{37CE84F3-28C3-443E-9E96-99CF82512B78}</a:tableStyleId>
                </a:tblPr>
                <a:tblGrid>
                  <a:gridCol w="910605">
                    <a:extLst>
                      <a:ext uri="{9D8B030D-6E8A-4147-A177-3AD203B41FA5}">
                        <a16:colId xmlns:a16="http://schemas.microsoft.com/office/drawing/2014/main" val="20000"/>
                      </a:ext>
                    </a:extLst>
                  </a:gridCol>
                  <a:gridCol w="2639600">
                    <a:extLst>
                      <a:ext uri="{9D8B030D-6E8A-4147-A177-3AD203B41FA5}">
                        <a16:colId xmlns:a16="http://schemas.microsoft.com/office/drawing/2014/main" val="20001"/>
                      </a:ext>
                    </a:extLst>
                  </a:gridCol>
                </a:tblGrid>
                <a:tr h="248505">
                  <a:tc>
                    <a:txBody>
                      <a:bodyPr/>
                      <a:lstStyle/>
                      <a:p>
                        <a:pPr algn="ctr" fontAlgn="ctr"/>
                        <a:r>
                          <a:rPr lang="zh-CN" altLang="en-US" sz="1200" b="1" u="none" strike="noStrike" dirty="0">
                            <a:effectLst/>
                            <a:latin typeface="方正兰亭黑简体" panose="02000000000000000000" pitchFamily="2" charset="-122"/>
                            <a:ea typeface="方正兰亭黑简体" panose="02000000000000000000" pitchFamily="2" charset="-122"/>
                          </a:rPr>
                          <a:t>领域</a:t>
                        </a:r>
                        <a:endParaRPr lang="zh-CN" altLang="en-US" sz="1200" b="1" i="0" u="none" strike="noStrike" dirty="0">
                          <a:solidFill>
                            <a:srgbClr val="000000"/>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3F9AFF"/>
                      </a:solidFill>
                    </a:tcPr>
                  </a:tc>
                  <a:tc>
                    <a:txBody>
                      <a:bodyPr/>
                      <a:lstStyle/>
                      <a:p>
                        <a:pPr algn="ctr" fontAlgn="ctr"/>
                        <a:r>
                          <a:rPr lang="zh-CN" altLang="en-US" sz="1200" b="1" i="0" u="none" strike="noStrike" dirty="0">
                            <a:solidFill>
                              <a:schemeClr val="lt1"/>
                            </a:solidFill>
                            <a:effectLst/>
                            <a:latin typeface="方正兰亭黑简体" panose="02000000000000000000" pitchFamily="2" charset="-122"/>
                            <a:ea typeface="方正兰亭黑简体" panose="02000000000000000000" pitchFamily="2" charset="-122"/>
                          </a:rPr>
                          <a:t>顶级学术会议</a:t>
                        </a:r>
                        <a:endParaRPr lang="zh-CN" altLang="en-US" sz="1200" b="1" i="0" u="none" strike="noStrike" dirty="0">
                          <a:solidFill>
                            <a:srgbClr val="000000"/>
                          </a:solidFill>
                          <a:effectLst/>
                          <a:latin typeface="方正兰亭黑简体" panose="02000000000000000000" pitchFamily="2" charset="-122"/>
                          <a:ea typeface="方正兰亭黑简体" panose="02000000000000000000" pitchFamily="2" charset="-122"/>
                        </a:endParaRPr>
                      </a:p>
                    </a:txBody>
                    <a:tcPr marL="45708" marR="45708" marT="45708" marB="4570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3F9AFF"/>
                      </a:solidFill>
                    </a:tcPr>
                  </a:tc>
                  <a:extLst>
                    <a:ext uri="{0D108BD9-81ED-4DB2-BD59-A6C34878D82A}">
                      <a16:rowId xmlns:a16="http://schemas.microsoft.com/office/drawing/2014/main" val="10000"/>
                    </a:ext>
                  </a:extLst>
                </a:tr>
                <a:tr h="213805">
                  <a:tc>
                    <a:txBody>
                      <a:bodyPr/>
                      <a:lstStyle/>
                      <a:p>
                        <a:pPr algn="ctr">
                          <a:spcAft>
                            <a:spcPts val="0"/>
                          </a:spcAft>
                        </a:pP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自然语言处理</a:t>
                        </a: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ACL</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EMNLP</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NLPCC</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CCL</a:t>
                        </a:r>
                        <a:endPar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184094">
                  <a:tc>
                    <a:txBody>
                      <a:bodyPr/>
                      <a:lstStyle/>
                      <a:p>
                        <a:pPr algn="ctr">
                          <a:spcAft>
                            <a:spcPts val="0"/>
                          </a:spcAft>
                        </a:pP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机器学习</a:t>
                        </a: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en-US" sz="1000" b="0" dirty="0" err="1">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NeurIPS</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ACM ICML</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ICLR</a:t>
                        </a:r>
                        <a:endPar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184094">
                  <a:tc>
                    <a:txBody>
                      <a:bodyPr/>
                      <a:lstStyle/>
                      <a:p>
                        <a:pPr algn="ctr">
                          <a:spcAft>
                            <a:spcPts val="0"/>
                          </a:spcAft>
                        </a:pP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计算视觉</a:t>
                        </a: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IEEE CVPR</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IEEE ICCV</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BMVC</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alt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ECCV</a:t>
                        </a:r>
                        <a:endPar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184094">
                  <a:tc>
                    <a:txBody>
                      <a:bodyPr/>
                      <a:lstStyle/>
                      <a:p>
                        <a:pPr algn="ctr">
                          <a:spcAft>
                            <a:spcPts val="0"/>
                          </a:spcAft>
                        </a:pPr>
                        <a:r>
                          <a:rPr lang="zh-CN" sz="1000" b="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决策推理</a:t>
                        </a: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EWRL</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RLDM</a:t>
                        </a:r>
                        <a:endPar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184094">
                  <a:tc>
                    <a:txBody>
                      <a:bodyPr/>
                      <a:lstStyle/>
                      <a:p>
                        <a:pPr algn="ctr">
                          <a:spcAft>
                            <a:spcPts val="0"/>
                          </a:spcAft>
                        </a:pPr>
                        <a:r>
                          <a:rPr lang="zh-CN" sz="1000" b="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数据挖掘</a:t>
                        </a: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ACM SIGKDD</a:t>
                        </a:r>
                        <a:endPar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r h="184094">
                  <a:tc>
                    <a:txBody>
                      <a:bodyPr/>
                      <a:lstStyle/>
                      <a:p>
                        <a:pPr algn="ctr">
                          <a:spcAft>
                            <a:spcPts val="0"/>
                          </a:spcAft>
                        </a:pP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推荐搜索</a:t>
                        </a: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AAAI</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WSDM </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SIGIR </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err="1">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RecSys</a:t>
                        </a: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 </a:t>
                        </a:r>
                        <a:endPar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6"/>
                    </a:ext>
                  </a:extLst>
                </a:tr>
                <a:tr h="193950">
                  <a:tc>
                    <a:txBody>
                      <a:bodyPr/>
                      <a:lstStyle/>
                      <a:p>
                        <a:pPr algn="ctr">
                          <a:spcAft>
                            <a:spcPts val="0"/>
                          </a:spcAft>
                        </a:pP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自然语言处理</a:t>
                        </a: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spcAft>
                            <a:spcPts val="0"/>
                          </a:spcAft>
                        </a:pP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ACL</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EMNLP</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NLPCC</a:t>
                        </a:r>
                        <a:r>
                          <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lang="en-US"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CCL</a:t>
                        </a:r>
                        <a:endParaRPr lang="zh-CN" sz="1000" b="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38100" marR="38100" marT="25400" marB="25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7"/>
                    </a:ext>
                  </a:extLst>
                </a:tr>
              </a:tbl>
            </a:graphicData>
          </a:graphic>
        </p:graphicFrame>
        <p:grpSp>
          <p:nvGrpSpPr>
            <p:cNvPr id="91" name="组合 90"/>
            <p:cNvGrpSpPr/>
            <p:nvPr/>
          </p:nvGrpSpPr>
          <p:grpSpPr>
            <a:xfrm>
              <a:off x="8290956" y="2296684"/>
              <a:ext cx="3551162" cy="684255"/>
              <a:chOff x="8290956" y="2296684"/>
              <a:chExt cx="3551162" cy="684255"/>
            </a:xfrm>
          </p:grpSpPr>
          <p:sp>
            <p:nvSpPr>
              <p:cNvPr id="94" name="文本框 93"/>
              <p:cNvSpPr txBox="1"/>
              <p:nvPr/>
            </p:nvSpPr>
            <p:spPr>
              <a:xfrm>
                <a:off x="9400724" y="2467965"/>
                <a:ext cx="2441394" cy="338554"/>
              </a:xfrm>
              <a:prstGeom prst="rect">
                <a:avLst/>
              </a:prstGeom>
              <a:noFill/>
            </p:spPr>
            <p:txBody>
              <a:bodyPr wrap="square" rtlCol="0">
                <a:spAutoFit/>
              </a:bodyPr>
              <a:lstStyle/>
              <a:p>
                <a:pPr algn="ctr"/>
                <a:r>
                  <a:rPr lang="en-US" altLang="zh-CN"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500W RMB </a:t>
                </a:r>
                <a:r>
                  <a:rPr lang="zh-CN" altLang="en-US"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论文基金</a:t>
                </a:r>
              </a:p>
            </p:txBody>
          </p:sp>
          <p:pic>
            <p:nvPicPr>
              <p:cNvPr id="2050" name="Picture 2" descr="http://3ms.huawei.com/multimedia/ImageDetailServlet?f_id=img201911071871&amp;type=2&amp;loc=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90956" y="2296684"/>
                <a:ext cx="1025101" cy="6842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5" name="组合 94"/>
            <p:cNvGrpSpPr/>
            <p:nvPr/>
          </p:nvGrpSpPr>
          <p:grpSpPr>
            <a:xfrm>
              <a:off x="8279459" y="3180091"/>
              <a:ext cx="3610283" cy="698882"/>
              <a:chOff x="8279459" y="3180091"/>
              <a:chExt cx="3610283" cy="698882"/>
            </a:xfrm>
          </p:grpSpPr>
          <p:sp>
            <p:nvSpPr>
              <p:cNvPr id="105" name="文本框 104"/>
              <p:cNvSpPr txBox="1"/>
              <p:nvPr/>
            </p:nvSpPr>
            <p:spPr>
              <a:xfrm>
                <a:off x="9353099" y="3388574"/>
                <a:ext cx="2536643" cy="338554"/>
              </a:xfrm>
              <a:prstGeom prst="rect">
                <a:avLst/>
              </a:prstGeom>
              <a:noFill/>
            </p:spPr>
            <p:txBody>
              <a:bodyPr wrap="square" rtlCol="0">
                <a:spAutoFit/>
              </a:bodyPr>
              <a:lstStyle/>
              <a:p>
                <a:pPr algn="ctr"/>
                <a:r>
                  <a:rPr lang="en-US" altLang="zh-CN"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20+ </a:t>
                </a:r>
                <a:r>
                  <a:rPr lang="zh-CN" altLang="en-US"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顶级</a:t>
                </a:r>
                <a:r>
                  <a:rPr lang="en-US" altLang="zh-CN"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学术会议</a:t>
                </a:r>
              </a:p>
            </p:txBody>
          </p:sp>
          <p:pic>
            <p:nvPicPr>
              <p:cNvPr id="87" name="图片 86"/>
              <p:cNvPicPr>
                <a:picLocks noChangeAspect="1"/>
              </p:cNvPicPr>
              <p:nvPr/>
            </p:nvPicPr>
            <p:blipFill>
              <a:blip r:embed="rId6"/>
              <a:stretch>
                <a:fillRect/>
              </a:stretch>
            </p:blipFill>
            <p:spPr>
              <a:xfrm>
                <a:off x="8279459" y="3180091"/>
                <a:ext cx="1047013" cy="698882"/>
              </a:xfrm>
              <a:prstGeom prst="rect">
                <a:avLst/>
              </a:prstGeom>
            </p:spPr>
          </p:pic>
        </p:grpSp>
      </p:grpSp>
      <p:sp>
        <p:nvSpPr>
          <p:cNvPr id="99" name="文本框 98"/>
          <p:cNvSpPr txBox="1"/>
          <p:nvPr/>
        </p:nvSpPr>
        <p:spPr>
          <a:xfrm>
            <a:off x="463870" y="969804"/>
            <a:ext cx="11655780" cy="338554"/>
          </a:xfrm>
          <a:prstGeom prst="rect">
            <a:avLst/>
          </a:prstGeom>
          <a:solidFill>
            <a:schemeClr val="bg1"/>
          </a:solidFill>
        </p:spPr>
        <p:txBody>
          <a:bodyPr wrap="square" rtlCol="0">
            <a:spAutoFit/>
          </a:bodyPr>
          <a:lstStyle/>
          <a:p>
            <a:r>
              <a:rPr lang="zh-CN" altLang="en-US"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与中国人工智能学会共建顶会论文基金，助力</a:t>
            </a:r>
            <a:r>
              <a:rPr lang="en-US" altLang="zh-CN"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研究人员使用</a:t>
            </a:r>
            <a:r>
              <a:rPr lang="en-US" altLang="zh-CN" sz="1600" b="1" dirty="0" err="1">
                <a:solidFill>
                  <a:prstClr val="black"/>
                </a:solidFill>
                <a:latin typeface="Huawei Sans" panose="020C0503030203020204" pitchFamily="34" charset="0"/>
                <a:ea typeface="微软雅黑" panose="020B0503020204020204" pitchFamily="34" charset="-122"/>
                <a:cs typeface="Huawei Sans" panose="020C0503030203020204" pitchFamily="34" charset="0"/>
              </a:rPr>
              <a:t>MindSpore</a:t>
            </a:r>
            <a:r>
              <a:rPr lang="zh-CN" altLang="en-US"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科研创新，发表具有</a:t>
            </a:r>
            <a:r>
              <a:rPr lang="en-US" altLang="zh-CN"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Top</a:t>
            </a:r>
            <a:r>
              <a:rPr lang="zh-CN" altLang="en-US"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影响力的论文成果。</a:t>
            </a:r>
            <a:endParaRPr lang="en-US" altLang="zh-CN"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pSp>
        <p:nvGrpSpPr>
          <p:cNvPr id="162" name="组合 161"/>
          <p:cNvGrpSpPr/>
          <p:nvPr/>
        </p:nvGrpSpPr>
        <p:grpSpPr>
          <a:xfrm>
            <a:off x="600897" y="4292418"/>
            <a:ext cx="6613205" cy="1550742"/>
            <a:chOff x="4907903" y="4517975"/>
            <a:chExt cx="6324069" cy="1550742"/>
          </a:xfrm>
        </p:grpSpPr>
        <p:grpSp>
          <p:nvGrpSpPr>
            <p:cNvPr id="98" name="组合 97"/>
            <p:cNvGrpSpPr/>
            <p:nvPr/>
          </p:nvGrpSpPr>
          <p:grpSpPr>
            <a:xfrm>
              <a:off x="4907903" y="4517975"/>
              <a:ext cx="1879278" cy="1550742"/>
              <a:chOff x="5264552" y="4067380"/>
              <a:chExt cx="1727901" cy="1535082"/>
            </a:xfrm>
          </p:grpSpPr>
          <p:sp>
            <p:nvSpPr>
              <p:cNvPr id="153" name="圆角矩形 13"/>
              <p:cNvSpPr>
                <a:spLocks noChangeArrowheads="1"/>
              </p:cNvSpPr>
              <p:nvPr/>
            </p:nvSpPr>
            <p:spPr bwMode="auto">
              <a:xfrm>
                <a:off x="5264552" y="4068293"/>
                <a:ext cx="1727901" cy="1534169"/>
              </a:xfrm>
              <a:prstGeom prst="rect">
                <a:avLst/>
              </a:prstGeom>
              <a:solidFill>
                <a:srgbClr val="1F497D">
                  <a:lumMod val="60000"/>
                  <a:lumOff val="40000"/>
                </a:srgbClr>
              </a:solidFill>
              <a:ln w="9525" cap="flat" cmpd="sng" algn="ctr">
                <a:noFill/>
                <a:prstDash val="solid"/>
                <a:round/>
                <a:headEnd type="none" w="med" len="med"/>
                <a:tailEnd type="none" w="med" len="med"/>
              </a:ln>
              <a:effectLst/>
              <a:scene3d>
                <a:camera prst="orthographicFront"/>
                <a:lightRig rig="flat" dir="t"/>
              </a:scene3d>
            </p:spPr>
            <p:txBody>
              <a:bodyPr lIns="86324" tIns="43161" rIns="86324" bIns="43161"/>
              <a:lstStyle/>
              <a:p>
                <a:pPr defTabSz="1217930">
                  <a:defRPr/>
                </a:pPr>
                <a:endParaRPr lang="zh-CN" altLang="en-US" sz="2400"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154" name="图片 4"/>
              <p:cNvPicPr>
                <a:picLocks noChangeAspect="1"/>
              </p:cNvPicPr>
              <p:nvPr/>
            </p:nvPicPr>
            <p:blipFill rotWithShape="1">
              <a:blip r:embed="rId7" cstate="screen"/>
              <a:srcRect/>
              <a:stretch>
                <a:fillRect/>
              </a:stretch>
            </p:blipFill>
            <p:spPr>
              <a:xfrm>
                <a:off x="5268307" y="4067380"/>
                <a:ext cx="1724146" cy="1060563"/>
              </a:xfrm>
              <a:prstGeom prst="rect">
                <a:avLst/>
              </a:prstGeom>
            </p:spPr>
          </p:pic>
          <p:sp>
            <p:nvSpPr>
              <p:cNvPr id="159" name="矩形 27"/>
              <p:cNvSpPr/>
              <p:nvPr/>
            </p:nvSpPr>
            <p:spPr>
              <a:xfrm>
                <a:off x="5312961" y="5272869"/>
                <a:ext cx="1631082" cy="184666"/>
              </a:xfrm>
              <a:prstGeom prst="rect">
                <a:avLst/>
              </a:prstGeom>
              <a:noFill/>
            </p:spPr>
            <p:txBody>
              <a:bodyPr wrap="square" lIns="0" tIns="0" rIns="0" bIns="0" rtlCol="0">
                <a:spAutoFit/>
              </a:bodyPr>
              <a:lstStyle/>
              <a:p>
                <a:pPr marL="0" lvl="1" algn="ctr" defTabSz="800735">
                  <a:spcBef>
                    <a:spcPts val="600"/>
                  </a:spcBef>
                </a:pPr>
                <a:r>
                  <a:rPr lang="zh-CN" altLang="en-US" sz="1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创新成果</a:t>
                </a:r>
              </a:p>
            </p:txBody>
          </p:sp>
        </p:grpSp>
        <p:grpSp>
          <p:nvGrpSpPr>
            <p:cNvPr id="100" name="组合 99"/>
            <p:cNvGrpSpPr/>
            <p:nvPr/>
          </p:nvGrpSpPr>
          <p:grpSpPr>
            <a:xfrm>
              <a:off x="7113017" y="4517975"/>
              <a:ext cx="1877694" cy="1550741"/>
              <a:chOff x="7225700" y="2937282"/>
              <a:chExt cx="1877694" cy="1550741"/>
            </a:xfrm>
          </p:grpSpPr>
          <p:sp>
            <p:nvSpPr>
              <p:cNvPr id="157" name="圆角矩形 13"/>
              <p:cNvSpPr>
                <a:spLocks noChangeArrowheads="1"/>
              </p:cNvSpPr>
              <p:nvPr/>
            </p:nvSpPr>
            <p:spPr bwMode="auto">
              <a:xfrm>
                <a:off x="7225700" y="2939008"/>
                <a:ext cx="1877694" cy="1549015"/>
              </a:xfrm>
              <a:prstGeom prst="rect">
                <a:avLst/>
              </a:prstGeom>
              <a:solidFill>
                <a:srgbClr val="1F497D">
                  <a:lumMod val="60000"/>
                  <a:lumOff val="40000"/>
                </a:srgbClr>
              </a:solidFill>
              <a:ln w="9525" cap="flat" cmpd="sng" algn="ctr">
                <a:noFill/>
                <a:prstDash val="solid"/>
                <a:round/>
                <a:headEnd type="none" w="med" len="med"/>
                <a:tailEnd type="none" w="med" len="med"/>
              </a:ln>
              <a:effectLst/>
              <a:scene3d>
                <a:camera prst="orthographicFront"/>
                <a:lightRig rig="flat" dir="t"/>
              </a:scene3d>
            </p:spPr>
            <p:txBody>
              <a:bodyPr lIns="86324" tIns="43161" rIns="86324" bIns="43161"/>
              <a:lstStyle/>
              <a:p>
                <a:pPr defTabSz="1217930">
                  <a:defRPr/>
                </a:pPr>
                <a:endParaRPr lang="zh-CN" altLang="en-US" sz="2400"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158" name="Picture 5"/>
              <p:cNvPicPr>
                <a:picLocks noChangeAspect="1"/>
              </p:cNvPicPr>
              <p:nvPr/>
            </p:nvPicPr>
            <p:blipFill rotWithShape="1">
              <a:blip r:embed="rId8" cstate="screen"/>
              <a:srcRect/>
              <a:stretch>
                <a:fillRect/>
              </a:stretch>
            </p:blipFill>
            <p:spPr>
              <a:xfrm>
                <a:off x="7226335" y="2937282"/>
                <a:ext cx="1877059" cy="1061672"/>
              </a:xfrm>
              <a:prstGeom prst="rect">
                <a:avLst/>
              </a:prstGeom>
            </p:spPr>
          </p:pic>
          <p:sp>
            <p:nvSpPr>
              <p:cNvPr id="160" name="矩形 27"/>
              <p:cNvSpPr/>
              <p:nvPr/>
            </p:nvSpPr>
            <p:spPr>
              <a:xfrm>
                <a:off x="7277963" y="4182761"/>
                <a:ext cx="1760925" cy="184666"/>
              </a:xfrm>
              <a:prstGeom prst="rect">
                <a:avLst/>
              </a:prstGeom>
              <a:noFill/>
            </p:spPr>
            <p:txBody>
              <a:bodyPr wrap="square" lIns="0" tIns="0" rIns="0" bIns="0" rtlCol="0">
                <a:spAutoFit/>
              </a:bodyPr>
              <a:lstStyle/>
              <a:p>
                <a:pPr marL="0" lvl="1" algn="ctr" defTabSz="800735">
                  <a:spcBef>
                    <a:spcPts val="600"/>
                  </a:spcBef>
                </a:pPr>
                <a:r>
                  <a:rPr lang="zh-CN" altLang="en-US" sz="1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科研合作</a:t>
                </a:r>
              </a:p>
            </p:txBody>
          </p:sp>
        </p:grpSp>
        <p:grpSp>
          <p:nvGrpSpPr>
            <p:cNvPr id="161" name="组合 160"/>
            <p:cNvGrpSpPr/>
            <p:nvPr/>
          </p:nvGrpSpPr>
          <p:grpSpPr>
            <a:xfrm>
              <a:off x="9321281" y="4517975"/>
              <a:ext cx="1910691" cy="1550741"/>
              <a:chOff x="9436129" y="1824216"/>
              <a:chExt cx="1982455" cy="1588544"/>
            </a:xfrm>
          </p:grpSpPr>
          <p:sp>
            <p:nvSpPr>
              <p:cNvPr id="155" name="圆角矩形 13"/>
              <p:cNvSpPr>
                <a:spLocks noChangeArrowheads="1"/>
              </p:cNvSpPr>
              <p:nvPr/>
            </p:nvSpPr>
            <p:spPr bwMode="auto">
              <a:xfrm>
                <a:off x="9439722" y="1837253"/>
                <a:ext cx="1978862" cy="1575507"/>
              </a:xfrm>
              <a:prstGeom prst="rect">
                <a:avLst/>
              </a:prstGeom>
              <a:solidFill>
                <a:srgbClr val="1F497D">
                  <a:lumMod val="60000"/>
                  <a:lumOff val="40000"/>
                </a:srgbClr>
              </a:solidFill>
              <a:ln w="9525" cap="flat" cmpd="sng" algn="ctr">
                <a:noFill/>
                <a:prstDash val="solid"/>
                <a:round/>
                <a:headEnd type="none" w="med" len="med"/>
                <a:tailEnd type="none" w="med" len="med"/>
              </a:ln>
              <a:effectLst/>
              <a:scene3d>
                <a:camera prst="orthographicFront"/>
                <a:lightRig rig="flat" dir="t"/>
              </a:scene3d>
            </p:spPr>
            <p:txBody>
              <a:bodyPr lIns="86324" tIns="43161" rIns="86324" bIns="43161"/>
              <a:lstStyle/>
              <a:p>
                <a:pPr defTabSz="1217930">
                  <a:defRPr/>
                </a:pPr>
                <a:endParaRPr lang="zh-CN" altLang="en-US" sz="2400" kern="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pic>
            <p:nvPicPr>
              <p:cNvPr id="156" name="图片 7"/>
              <p:cNvPicPr>
                <a:picLocks noChangeAspect="1"/>
              </p:cNvPicPr>
              <p:nvPr/>
            </p:nvPicPr>
            <p:blipFill>
              <a:blip r:embed="rId9" cstate="screen"/>
              <a:stretch>
                <a:fillRect/>
              </a:stretch>
            </p:blipFill>
            <p:spPr>
              <a:xfrm>
                <a:off x="9436129" y="1824216"/>
                <a:ext cx="1970098" cy="1072686"/>
              </a:xfrm>
              <a:prstGeom prst="rect">
                <a:avLst/>
              </a:prstGeom>
            </p:spPr>
          </p:pic>
          <p:sp>
            <p:nvSpPr>
              <p:cNvPr id="97" name="矩形 96"/>
              <p:cNvSpPr/>
              <p:nvPr/>
            </p:nvSpPr>
            <p:spPr>
              <a:xfrm>
                <a:off x="10024192" y="3018243"/>
                <a:ext cx="793974" cy="283752"/>
              </a:xfrm>
              <a:prstGeom prst="rect">
                <a:avLst/>
              </a:prstGeom>
            </p:spPr>
            <p:txBody>
              <a:bodyPr wrap="none">
                <a:spAutoFit/>
              </a:bodyPr>
              <a:lstStyle/>
              <a:p>
                <a:pPr marL="0" lvl="1" algn="ctr" defTabSz="800735">
                  <a:spcBef>
                    <a:spcPts val="600"/>
                  </a:spcBef>
                </a:pPr>
                <a:r>
                  <a:rPr lang="zh-CN" altLang="en-US" sz="1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产业发展</a:t>
                </a:r>
              </a:p>
            </p:txBody>
          </p:sp>
        </p:grpSp>
      </p:grpSp>
      <p:sp>
        <p:nvSpPr>
          <p:cNvPr id="291" name="矩形 290"/>
          <p:cNvSpPr/>
          <p:nvPr/>
        </p:nvSpPr>
        <p:spPr>
          <a:xfrm>
            <a:off x="655177" y="1579627"/>
            <a:ext cx="3593876" cy="2308324"/>
          </a:xfrm>
          <a:prstGeom prst="rect">
            <a:avLst/>
          </a:prstGeom>
        </p:spPr>
        <p:txBody>
          <a:bodyPr wrap="square">
            <a:spAutoFit/>
          </a:bodyPr>
          <a:lstStyle/>
          <a:p>
            <a:pPr>
              <a:lnSpc>
                <a:spcPct val="150000"/>
              </a:lnSpc>
            </a:pPr>
            <a:r>
              <a:rPr lang="zh-CN" altLang="en-US"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部分</a:t>
            </a:r>
            <a:r>
              <a:rPr lang="en-US" altLang="zh-CN"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AI</a:t>
            </a:r>
            <a:r>
              <a:rPr lang="zh-CN" altLang="en-US"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rPr>
              <a:t>顶会发布的模型：</a:t>
            </a:r>
            <a:endParaRPr lang="en-US" altLang="zh-CN"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a:p>
            <a:pPr>
              <a:lnSpc>
                <a:spcPct val="150000"/>
              </a:lnSpc>
            </a:pPr>
            <a:r>
              <a:rPr lang="en-US" altLang="zh-CN" sz="1600"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BERT</a:t>
            </a:r>
            <a:r>
              <a:rPr lang="zh-CN" altLang="en-US" sz="1600" dirty="0">
                <a:solidFill>
                  <a:srgbClr val="C00000"/>
                </a:solidFill>
                <a:latin typeface="Huawei Sans" panose="020C0503030203020204" pitchFamily="34" charset="0"/>
                <a:ea typeface="微软雅黑" panose="020B0503020204020204" pitchFamily="34" charset="-122"/>
                <a:cs typeface="Huawei Sans" panose="020C0503030203020204" pitchFamily="34" charset="0"/>
                <a:sym typeface="+mn-lt"/>
              </a:rPr>
              <a:t>             </a:t>
            </a:r>
            <a:r>
              <a:rPr lang="en-US" altLang="zh-CN" sz="1600" dirty="0">
                <a:solidFill>
                  <a:prstClr val="black">
                    <a:lumMod val="90000"/>
                    <a:lumOff val="10000"/>
                  </a:prstClr>
                </a:solidFill>
                <a:latin typeface="Huawei Sans" panose="020C0503030203020204" pitchFamily="34" charset="0"/>
                <a:ea typeface="微软雅黑" panose="020B0503020204020204" pitchFamily="34" charset="-122"/>
                <a:cs typeface="Huawei Sans" panose="020C0503030203020204" pitchFamily="34" charset="0"/>
                <a:sym typeface="+mn-lt"/>
              </a:rPr>
              <a:t>NCCAL 2019 </a:t>
            </a:r>
          </a:p>
          <a:p>
            <a:pPr>
              <a:lnSpc>
                <a:spcPct val="150000"/>
              </a:lnSpc>
            </a:pPr>
            <a:r>
              <a:rPr lang="en-US" altLang="zh-CN" sz="1600"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Transformer  </a:t>
            </a:r>
            <a:r>
              <a:rPr lang="en-US" altLang="zh-CN" sz="1600" dirty="0">
                <a:solidFill>
                  <a:prstClr val="black">
                    <a:lumMod val="90000"/>
                    <a:lumOff val="10000"/>
                  </a:prstClr>
                </a:solidFill>
                <a:latin typeface="Huawei Sans" panose="020C0503030203020204" pitchFamily="34" charset="0"/>
                <a:ea typeface="微软雅黑" panose="020B0503020204020204" pitchFamily="34" charset="-122"/>
                <a:cs typeface="Huawei Sans" panose="020C0503030203020204" pitchFamily="34" charset="0"/>
              </a:rPr>
              <a:t>NIPS  2017</a:t>
            </a:r>
          </a:p>
          <a:p>
            <a:pPr>
              <a:lnSpc>
                <a:spcPct val="150000"/>
              </a:lnSpc>
            </a:pPr>
            <a:r>
              <a:rPr lang="en-US" altLang="zh-CN" sz="1600"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DeeplabV3  </a:t>
            </a:r>
            <a:r>
              <a:rPr lang="en-US" altLang="zh-CN" sz="1600" dirty="0">
                <a:solidFill>
                  <a:prstClr val="black">
                    <a:lumMod val="90000"/>
                    <a:lumOff val="10000"/>
                  </a:prstClr>
                </a:solidFill>
                <a:latin typeface="Huawei Sans" panose="020C0503030203020204" pitchFamily="34" charset="0"/>
                <a:ea typeface="微软雅黑" panose="020B0503020204020204" pitchFamily="34" charset="-122"/>
                <a:cs typeface="Huawei Sans" panose="020C0503030203020204" pitchFamily="34" charset="0"/>
              </a:rPr>
              <a:t>  CVPR  2017</a:t>
            </a:r>
          </a:p>
          <a:p>
            <a:pPr>
              <a:lnSpc>
                <a:spcPct val="150000"/>
              </a:lnSpc>
            </a:pPr>
            <a:r>
              <a:rPr lang="en-US" altLang="zh-CN" sz="1600" dirty="0" err="1">
                <a:solidFill>
                  <a:srgbClr val="C00000"/>
                </a:solidFill>
                <a:latin typeface="Huawei Sans" panose="020C0503030203020204" pitchFamily="34" charset="0"/>
                <a:ea typeface="微软雅黑" panose="020B0503020204020204" pitchFamily="34" charset="-122"/>
                <a:cs typeface="Huawei Sans" panose="020C0503030203020204" pitchFamily="34" charset="0"/>
              </a:rPr>
              <a:t>ResNet</a:t>
            </a:r>
            <a:r>
              <a:rPr lang="en-US" altLang="zh-CN" sz="1600"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          </a:t>
            </a:r>
            <a:r>
              <a:rPr lang="en-US" altLang="zh-CN" sz="16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CVPR  2016</a:t>
            </a:r>
          </a:p>
          <a:p>
            <a:pPr>
              <a:lnSpc>
                <a:spcPct val="150000"/>
              </a:lnSpc>
            </a:pPr>
            <a:r>
              <a:rPr lang="en-US" altLang="zh-CN" sz="16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 </a:t>
            </a:r>
            <a:endParaRPr lang="en-US" altLang="zh-CN" sz="1600" dirty="0">
              <a:solidFill>
                <a:prstClr val="black">
                  <a:lumMod val="90000"/>
                  <a:lumOff val="10000"/>
                </a:prst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2048" name="文本框 2047"/>
          <p:cNvSpPr txBox="1"/>
          <p:nvPr/>
        </p:nvSpPr>
        <p:spPr>
          <a:xfrm>
            <a:off x="4079926" y="1712825"/>
            <a:ext cx="2621632" cy="1955856"/>
          </a:xfrm>
          <a:prstGeom prst="rect">
            <a:avLst/>
          </a:prstGeom>
          <a:gradFill flip="none" rotWithShape="1">
            <a:gsLst>
              <a:gs pos="0">
                <a:srgbClr val="99CCFF">
                  <a:shade val="30000"/>
                  <a:satMod val="115000"/>
                </a:srgbClr>
              </a:gs>
              <a:gs pos="9000">
                <a:srgbClr val="99CCFF">
                  <a:shade val="67500"/>
                  <a:satMod val="115000"/>
                </a:srgbClr>
              </a:gs>
              <a:gs pos="100000">
                <a:srgbClr val="99CCFF">
                  <a:shade val="100000"/>
                  <a:satMod val="115000"/>
                </a:srgbClr>
              </a:gs>
            </a:gsLst>
            <a:lin ang="81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050">
                <a:solidFill>
                  <a:prstClr val="black"/>
                </a:solidFill>
                <a:latin typeface="Huawei Sans" panose="020C0503030203020204" pitchFamily="34" charset="0"/>
                <a:ea typeface="微软雅黑" panose="020B0503020204020204" pitchFamily="34" charset="-122"/>
                <a:cs typeface="Huawei Sans" panose="020C05030302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44000" indent="-285750" algn="l">
              <a:lnSpc>
                <a:spcPct val="150000"/>
              </a:lnSpc>
              <a:buFont typeface="Arial" panose="020B0604020202020204" pitchFamily="34" charset="0"/>
              <a:buChar char="•"/>
            </a:pPr>
            <a:r>
              <a:rPr lang="zh-CN" altLang="en-US" sz="1800" b="1" dirty="0">
                <a:solidFill>
                  <a:schemeClr val="bg1"/>
                </a:solidFill>
              </a:rPr>
              <a:t>顶级会议创新成果</a:t>
            </a:r>
            <a:endParaRPr lang="en-US" altLang="zh-CN" sz="1800" b="1" dirty="0">
              <a:solidFill>
                <a:schemeClr val="bg1"/>
              </a:solidFill>
            </a:endParaRPr>
          </a:p>
          <a:p>
            <a:pPr marL="144000" indent="-285750" algn="l">
              <a:lnSpc>
                <a:spcPct val="150000"/>
              </a:lnSpc>
              <a:buFont typeface="Arial" panose="020B0604020202020204" pitchFamily="34" charset="0"/>
              <a:buChar char="•"/>
            </a:pPr>
            <a:r>
              <a:rPr lang="zh-CN" altLang="en-US" sz="1800" b="1" dirty="0">
                <a:solidFill>
                  <a:schemeClr val="bg1"/>
                </a:solidFill>
              </a:rPr>
              <a:t>持续产生学术影响</a:t>
            </a:r>
            <a:endParaRPr lang="en-US" altLang="zh-CN" sz="1800" b="1" dirty="0">
              <a:solidFill>
                <a:schemeClr val="bg1"/>
              </a:solidFill>
            </a:endParaRPr>
          </a:p>
          <a:p>
            <a:pPr marL="144000" indent="-285750" algn="l">
              <a:lnSpc>
                <a:spcPct val="150000"/>
              </a:lnSpc>
              <a:buFont typeface="Arial" panose="020B0604020202020204" pitchFamily="34" charset="0"/>
              <a:buChar char="•"/>
            </a:pPr>
            <a:r>
              <a:rPr lang="zh-CN" altLang="en-US" sz="1800" b="1" dirty="0">
                <a:solidFill>
                  <a:schemeClr val="bg1"/>
                </a:solidFill>
              </a:rPr>
              <a:t>快速汇聚科研力量</a:t>
            </a:r>
            <a:endParaRPr lang="en-US" altLang="zh-CN" sz="1800" b="1" dirty="0">
              <a:solidFill>
                <a:schemeClr val="bg1"/>
              </a:solidFill>
            </a:endParaRPr>
          </a:p>
          <a:p>
            <a:pPr marL="144000" indent="-285750" algn="l">
              <a:lnSpc>
                <a:spcPct val="150000"/>
              </a:lnSpc>
              <a:buFont typeface="Arial" panose="020B0604020202020204" pitchFamily="34" charset="0"/>
              <a:buChar char="•"/>
            </a:pPr>
            <a:r>
              <a:rPr lang="zh-CN" altLang="en-US" sz="1800" b="1" dirty="0">
                <a:solidFill>
                  <a:schemeClr val="bg1"/>
                </a:solidFill>
              </a:rPr>
              <a:t>有效推动产业发展</a:t>
            </a:r>
            <a:endParaRPr lang="en-US" altLang="zh-CN" sz="1800" b="1" dirty="0">
              <a:solidFill>
                <a:schemeClr val="bg1"/>
              </a:solidFill>
            </a:endParaRPr>
          </a:p>
        </p:txBody>
      </p:sp>
      <p:cxnSp>
        <p:nvCxnSpPr>
          <p:cNvPr id="4" name="直接连接符 3"/>
          <p:cNvCxnSpPr/>
          <p:nvPr/>
        </p:nvCxnSpPr>
        <p:spPr>
          <a:xfrm flipH="1">
            <a:off x="7427167" y="1405221"/>
            <a:ext cx="2333" cy="4437939"/>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2"/>
          </p:nvPr>
        </p:nvSpPr>
        <p:spPr>
          <a:xfrm>
            <a:off x="793835" y="6356349"/>
            <a:ext cx="2743200" cy="365125"/>
          </a:xfrm>
        </p:spPr>
        <p:txBody>
          <a:bodyPr/>
          <a:lstStyle/>
          <a:p>
            <a:pPr algn="l"/>
            <a:fld id="{121F91D6-B666-4B05-8BB0-A162590E5748}" type="slidenum">
              <a:rPr lang="zh-CN" altLang="en-US" smtClean="0"/>
              <a:pPr algn="l"/>
              <a:t>28</a:t>
            </a:fld>
            <a:endParaRPr lang="zh-CN" altLang="en-US" dirty="0"/>
          </a:p>
        </p:txBody>
      </p:sp>
    </p:spTree>
    <p:extLst>
      <p:ext uri="{BB962C8B-B14F-4D97-AF65-F5344CB8AC3E}">
        <p14:creationId xmlns:p14="http://schemas.microsoft.com/office/powerpoint/2010/main" val="1666978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a:extLst>
              <a:ext uri="{FF2B5EF4-FFF2-40B4-BE49-F238E27FC236}">
                <a16:creationId xmlns:a16="http://schemas.microsoft.com/office/drawing/2014/main" id="{F3CB55DF-6A43-4908-A6B0-66C5A7B27E8C}"/>
              </a:ext>
            </a:extLst>
          </p:cNvPr>
          <p:cNvSpPr txBox="1"/>
          <p:nvPr/>
        </p:nvSpPr>
        <p:spPr>
          <a:xfrm>
            <a:off x="529767" y="141035"/>
            <a:ext cx="11280020" cy="523220"/>
          </a:xfrm>
          <a:prstGeom prst="rect">
            <a:avLst/>
          </a:prstGeom>
          <a:noFill/>
        </p:spPr>
        <p:txBody>
          <a:bodyPr wrap="square" rtlCol="0">
            <a:spAutoFit/>
          </a:bodyPr>
          <a:lstStyle/>
          <a:p>
            <a:pPr>
              <a:defRPr/>
            </a:pPr>
            <a:r>
              <a:rPr lang="en-US" altLang="zh-CN" sz="2800" b="1" dirty="0" err="1">
                <a:solidFill>
                  <a:prstClr val="black"/>
                </a:solidFill>
                <a:latin typeface="微软雅黑" panose="020B0503020204020204" pitchFamily="34" charset="-122"/>
                <a:ea typeface="微软雅黑" panose="020B0503020204020204" pitchFamily="34" charset="-122"/>
                <a:cs typeface="Huawei Sans" panose="020C0503030203020204" pitchFamily="34" charset="0"/>
              </a:rPr>
              <a:t>MindSpore</a:t>
            </a:r>
            <a:r>
              <a:rPr lang="zh-CN" altLang="en-US" sz="2800" b="1" spc="300" dirty="0">
                <a:solidFill>
                  <a:prstClr val="black"/>
                </a:solidFill>
                <a:latin typeface="微软雅黑" panose="020B0503020204020204" pitchFamily="34" charset="-122"/>
                <a:ea typeface="微软雅黑" panose="020B0503020204020204" pitchFamily="34" charset="-122"/>
                <a:cs typeface="Huawei Sans" panose="020C0503030203020204" pitchFamily="34" charset="0"/>
              </a:rPr>
              <a:t>社区发展</a:t>
            </a:r>
          </a:p>
        </p:txBody>
      </p:sp>
      <p:sp>
        <p:nvSpPr>
          <p:cNvPr id="11" name="文本框 10">
            <a:extLst>
              <a:ext uri="{FF2B5EF4-FFF2-40B4-BE49-F238E27FC236}">
                <a16:creationId xmlns:a16="http://schemas.microsoft.com/office/drawing/2014/main" id="{70C0FFCD-326D-4FF8-A661-2648E565940C}"/>
              </a:ext>
            </a:extLst>
          </p:cNvPr>
          <p:cNvSpPr txBox="1"/>
          <p:nvPr/>
        </p:nvSpPr>
        <p:spPr>
          <a:xfrm>
            <a:off x="1164016" y="5626081"/>
            <a:ext cx="2728296"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拥有自主知识产权</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AI</a:t>
            </a:r>
            <a:r>
              <a:rPr lang="zh-CN" altLang="en-US" sz="1600" dirty="0">
                <a:latin typeface="微软雅黑" panose="020B0503020204020204" pitchFamily="34" charset="-122"/>
                <a:ea typeface="微软雅黑" panose="020B0503020204020204" pitchFamily="34" charset="-122"/>
              </a:rPr>
              <a:t>框架专利</a:t>
            </a:r>
            <a:r>
              <a:rPr lang="en-US" altLang="zh-CN" sz="1600" dirty="0">
                <a:latin typeface="微软雅黑" panose="020B0503020204020204" pitchFamily="34" charset="-122"/>
                <a:ea typeface="微软雅黑" panose="020B0503020204020204" pitchFamily="34" charset="-122"/>
              </a:rPr>
              <a:t>50+</a:t>
            </a:r>
            <a:endParaRPr lang="zh-CN" altLang="en-US" sz="1600" dirty="0">
              <a:latin typeface="微软雅黑" panose="020B0503020204020204" pitchFamily="34" charset="-122"/>
              <a:ea typeface="微软雅黑" panose="020B0503020204020204" pitchFamily="34" charset="-122"/>
            </a:endParaRPr>
          </a:p>
        </p:txBody>
      </p:sp>
      <p:pic>
        <p:nvPicPr>
          <p:cNvPr id="12" name="Picture 2" descr="C:\Users\c00275910\AppData\Roaming\eSpace_Desktop\UserData\c00275910\imagefiles\06808459-A7BA-4023-BB42-4B8BD9375C5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125" y="3796800"/>
            <a:ext cx="2617759" cy="158652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d00329833\AppData\Roaming\eSpace_Desktop\UserData\d00329833\imagefiles\00A71B58-9CA0-4DBC-B1D2-0862373E0B6E.png">
            <a:extLst>
              <a:ext uri="{FF2B5EF4-FFF2-40B4-BE49-F238E27FC236}">
                <a16:creationId xmlns:a16="http://schemas.microsoft.com/office/drawing/2014/main" id="{6A609708-D01C-46C9-9CCD-479FA4CAD1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0268" y="1077964"/>
            <a:ext cx="2515475" cy="15395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C:\Users\d00329833\AppData\Roaming\eSpace_Desktop\UserData\d00329833\imagefiles\C486376F-012A-45A3-A9EA-485BF9AC2225.png">
            <a:extLst>
              <a:ext uri="{FF2B5EF4-FFF2-40B4-BE49-F238E27FC236}">
                <a16:creationId xmlns:a16="http://schemas.microsoft.com/office/drawing/2014/main" id="{E50DDE5E-D3CB-4D13-AF38-3C2C814C9BA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89120" y="1059435"/>
            <a:ext cx="2913010" cy="157658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7" descr="C:\Users\d00329833\AppData\Roaming\eSpace_Desktop\UserData\d00329833\imagefiles\54CE6267-B5CA-4190-AD57-523599F2DEF2.png">
            <a:extLst>
              <a:ext uri="{FF2B5EF4-FFF2-40B4-BE49-F238E27FC236}">
                <a16:creationId xmlns:a16="http://schemas.microsoft.com/office/drawing/2014/main" id="{A687CAEF-DF5F-4C99-BC45-C523D43851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70670" y="1002338"/>
            <a:ext cx="3176572" cy="1633680"/>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F01560AD-D859-4ED4-9003-7F5465351A41}"/>
              </a:ext>
            </a:extLst>
          </p:cNvPr>
          <p:cNvSpPr txBox="1"/>
          <p:nvPr/>
        </p:nvSpPr>
        <p:spPr>
          <a:xfrm>
            <a:off x="1050933" y="2748357"/>
            <a:ext cx="2515475" cy="830997"/>
          </a:xfrm>
          <a:prstGeom prst="rect">
            <a:avLst/>
          </a:prstGeom>
          <a:noFill/>
        </p:spPr>
        <p:txBody>
          <a:bodyPr wrap="square" rtlCol="0">
            <a:spAutoFit/>
          </a:bodyPr>
          <a:lstStyle/>
          <a:p>
            <a:pPr algn="ctr"/>
            <a:r>
              <a:rPr lang="zh-CN" altLang="en-US" sz="1600" dirty="0">
                <a:solidFill>
                  <a:srgbClr val="000000"/>
                </a:solidFill>
                <a:latin typeface="微软雅黑" panose="020B0503020204020204" pitchFamily="34" charset="-122"/>
                <a:ea typeface="微软雅黑" panose="020B0503020204020204" pitchFamily="34" charset="-122"/>
              </a:rPr>
              <a:t>开发者社区</a:t>
            </a:r>
            <a:endParaRPr lang="en-US" altLang="zh-CN" sz="1600" dirty="0">
              <a:solidFill>
                <a:srgbClr val="000000"/>
              </a:solidFill>
              <a:latin typeface="微软雅黑" panose="020B0503020204020204" pitchFamily="34" charset="-122"/>
              <a:ea typeface="微软雅黑" panose="020B0503020204020204" pitchFamily="34" charset="-122"/>
            </a:endParaRPr>
          </a:p>
          <a:p>
            <a:r>
              <a:rPr lang="en-US" altLang="zh-CN" sz="1600" dirty="0">
                <a:solidFill>
                  <a:srgbClr val="000000"/>
                </a:solidFill>
                <a:latin typeface="微软雅黑" panose="020B0503020204020204" pitchFamily="34" charset="-122"/>
                <a:ea typeface="微软雅黑" panose="020B0503020204020204" pitchFamily="34" charset="-122"/>
              </a:rPr>
              <a:t>Stars</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3200+</a:t>
            </a:r>
          </a:p>
          <a:p>
            <a:r>
              <a:rPr lang="zh-CN" altLang="en-US" sz="1600" dirty="0">
                <a:solidFill>
                  <a:srgbClr val="000000"/>
                </a:solidFill>
                <a:latin typeface="微软雅黑" panose="020B0503020204020204" pitchFamily="34" charset="-122"/>
                <a:ea typeface="微软雅黑" panose="020B0503020204020204" pitchFamily="34" charset="-122"/>
              </a:rPr>
              <a:t>下载量：</a:t>
            </a:r>
            <a:r>
              <a:rPr lang="en-US" altLang="zh-CN" sz="1600" dirty="0">
                <a:solidFill>
                  <a:srgbClr val="000000"/>
                </a:solidFill>
                <a:latin typeface="微软雅黑" panose="020B0503020204020204" pitchFamily="34" charset="-122"/>
                <a:ea typeface="微软雅黑" panose="020B0503020204020204" pitchFamily="34" charset="-122"/>
              </a:rPr>
              <a:t>4.5</a:t>
            </a:r>
            <a:r>
              <a:rPr lang="zh-CN" altLang="en-US" sz="1600" dirty="0">
                <a:solidFill>
                  <a:srgbClr val="000000"/>
                </a:solidFill>
                <a:latin typeface="微软雅黑" panose="020B0503020204020204" pitchFamily="34" charset="-122"/>
                <a:ea typeface="微软雅黑" panose="020B0503020204020204" pitchFamily="34" charset="-122"/>
              </a:rPr>
              <a:t>万</a:t>
            </a:r>
            <a:r>
              <a:rPr lang="en-US" altLang="zh-CN" sz="1600" dirty="0">
                <a:solidFill>
                  <a:srgbClr val="000000"/>
                </a:solidFill>
                <a:latin typeface="微软雅黑" panose="020B0503020204020204" pitchFamily="34" charset="-122"/>
                <a:ea typeface="微软雅黑" panose="020B0503020204020204" pitchFamily="34" charset="-122"/>
              </a:rPr>
              <a:t>+</a:t>
            </a:r>
          </a:p>
        </p:txBody>
      </p:sp>
      <p:sp>
        <p:nvSpPr>
          <p:cNvPr id="21" name="文本框 20">
            <a:extLst>
              <a:ext uri="{FF2B5EF4-FFF2-40B4-BE49-F238E27FC236}">
                <a16:creationId xmlns:a16="http://schemas.microsoft.com/office/drawing/2014/main" id="{3BD03D99-9E92-417A-9B77-9E8182DC48AA}"/>
              </a:ext>
            </a:extLst>
          </p:cNvPr>
          <p:cNvSpPr txBox="1"/>
          <p:nvPr/>
        </p:nvSpPr>
        <p:spPr>
          <a:xfrm>
            <a:off x="4321148" y="2726290"/>
            <a:ext cx="3265346" cy="830997"/>
          </a:xfrm>
          <a:prstGeom prst="rect">
            <a:avLst/>
          </a:prstGeom>
          <a:noFill/>
        </p:spPr>
        <p:txBody>
          <a:bodyPr wrap="square" rtlCol="0">
            <a:spAutoFit/>
          </a:bodyPr>
          <a:lstStyle/>
          <a:p>
            <a:pPr algn="ctr"/>
            <a:r>
              <a:rPr lang="zh-CN" altLang="en-US" sz="1600" dirty="0">
                <a:solidFill>
                  <a:srgbClr val="000000"/>
                </a:solidFill>
                <a:latin typeface="微软雅黑" panose="020B0503020204020204" pitchFamily="34" charset="-122"/>
                <a:ea typeface="微软雅黑" panose="020B0503020204020204" pitchFamily="34" charset="-122"/>
              </a:rPr>
              <a:t>用户传播</a:t>
            </a:r>
            <a:endParaRPr lang="en-US" altLang="zh-CN" sz="1600" dirty="0">
              <a:solidFill>
                <a:srgbClr val="000000"/>
              </a:solidFill>
              <a:latin typeface="微软雅黑" panose="020B0503020204020204" pitchFamily="34" charset="-122"/>
              <a:ea typeface="微软雅黑" panose="020B0503020204020204" pitchFamily="34" charset="-122"/>
            </a:endParaRPr>
          </a:p>
          <a:p>
            <a:r>
              <a:rPr lang="zh-CN" altLang="en-US" sz="1600" dirty="0">
                <a:solidFill>
                  <a:srgbClr val="000000"/>
                </a:solidFill>
                <a:latin typeface="微软雅黑" panose="020B0503020204020204" pitchFamily="34" charset="-122"/>
                <a:ea typeface="微软雅黑" panose="020B0503020204020204" pitchFamily="34" charset="-122"/>
              </a:rPr>
              <a:t>官网访问：</a:t>
            </a:r>
            <a:r>
              <a:rPr lang="en-US" altLang="zh-CN" sz="1600" dirty="0">
                <a:solidFill>
                  <a:srgbClr val="000000"/>
                </a:solidFill>
                <a:latin typeface="微软雅黑" panose="020B0503020204020204" pitchFamily="34" charset="-122"/>
                <a:ea typeface="微软雅黑" panose="020B0503020204020204" pitchFamily="34" charset="-122"/>
              </a:rPr>
              <a:t>670</a:t>
            </a:r>
            <a:r>
              <a:rPr lang="zh-CN" altLang="en-US" sz="1600" dirty="0">
                <a:solidFill>
                  <a:srgbClr val="000000"/>
                </a:solidFill>
                <a:latin typeface="微软雅黑" panose="020B0503020204020204" pitchFamily="34" charset="-122"/>
                <a:ea typeface="微软雅黑" panose="020B0503020204020204" pitchFamily="34" charset="-122"/>
              </a:rPr>
              <a:t>万</a:t>
            </a:r>
            <a:r>
              <a:rPr lang="en-US" altLang="zh-CN" sz="1600" dirty="0">
                <a:solidFill>
                  <a:srgbClr val="000000"/>
                </a:solidFill>
                <a:latin typeface="微软雅黑" panose="020B0503020204020204" pitchFamily="34" charset="-122"/>
                <a:ea typeface="微软雅黑" panose="020B0503020204020204" pitchFamily="34" charset="-122"/>
              </a:rPr>
              <a:t>+</a:t>
            </a:r>
          </a:p>
          <a:p>
            <a:r>
              <a:rPr lang="zh-CN" altLang="en-US" sz="1600" dirty="0">
                <a:solidFill>
                  <a:srgbClr val="000000"/>
                </a:solidFill>
                <a:latin typeface="微软雅黑" panose="020B0503020204020204" pitchFamily="34" charset="-122"/>
                <a:ea typeface="微软雅黑" panose="020B0503020204020204" pitchFamily="34" charset="-122"/>
              </a:rPr>
              <a:t>独立访客：</a:t>
            </a:r>
            <a:r>
              <a:rPr lang="en-US" altLang="zh-CN" sz="1600" dirty="0">
                <a:solidFill>
                  <a:srgbClr val="000000"/>
                </a:solidFill>
                <a:latin typeface="微软雅黑" panose="020B0503020204020204" pitchFamily="34" charset="-122"/>
                <a:ea typeface="微软雅黑" panose="020B0503020204020204" pitchFamily="34" charset="-122"/>
              </a:rPr>
              <a:t>7</a:t>
            </a:r>
            <a:r>
              <a:rPr lang="zh-CN" altLang="en-US" sz="1600" dirty="0">
                <a:solidFill>
                  <a:srgbClr val="000000"/>
                </a:solidFill>
                <a:latin typeface="微软雅黑" panose="020B0503020204020204" pitchFamily="34" charset="-122"/>
                <a:ea typeface="微软雅黑" panose="020B0503020204020204" pitchFamily="34" charset="-122"/>
              </a:rPr>
              <a:t>万</a:t>
            </a:r>
            <a:r>
              <a:rPr lang="en-US" altLang="zh-CN" sz="1600" dirty="0">
                <a:solidFill>
                  <a:srgbClr val="000000"/>
                </a:solidFill>
                <a:latin typeface="微软雅黑" panose="020B0503020204020204" pitchFamily="34" charset="-122"/>
                <a:ea typeface="微软雅黑" panose="020B0503020204020204" pitchFamily="34" charset="-122"/>
              </a:rPr>
              <a:t>+</a:t>
            </a:r>
          </a:p>
        </p:txBody>
      </p:sp>
      <p:sp>
        <p:nvSpPr>
          <p:cNvPr id="26" name="文本框 25">
            <a:extLst>
              <a:ext uri="{FF2B5EF4-FFF2-40B4-BE49-F238E27FC236}">
                <a16:creationId xmlns:a16="http://schemas.microsoft.com/office/drawing/2014/main" id="{FA463A77-C0E2-4B05-96EA-096800C67D7D}"/>
              </a:ext>
            </a:extLst>
          </p:cNvPr>
          <p:cNvSpPr txBox="1"/>
          <p:nvPr/>
        </p:nvSpPr>
        <p:spPr>
          <a:xfrm>
            <a:off x="8359697" y="2744595"/>
            <a:ext cx="3522661" cy="830997"/>
          </a:xfrm>
          <a:prstGeom prst="rect">
            <a:avLst/>
          </a:prstGeom>
          <a:noFill/>
        </p:spPr>
        <p:txBody>
          <a:bodyPr wrap="square" rtlCol="0">
            <a:spAutoFit/>
          </a:bodyPr>
          <a:lstStyle/>
          <a:p>
            <a:pPr algn="ctr"/>
            <a:r>
              <a:rPr lang="zh-CN" altLang="en-US" sz="1600" dirty="0">
                <a:solidFill>
                  <a:srgbClr val="000000"/>
                </a:solidFill>
                <a:latin typeface="微软雅黑" panose="020B0503020204020204" pitchFamily="34" charset="-122"/>
                <a:ea typeface="微软雅黑" panose="020B0503020204020204" pitchFamily="34" charset="-122"/>
              </a:rPr>
              <a:t>模型与应用</a:t>
            </a:r>
            <a:endParaRPr lang="en-US" altLang="zh-CN" sz="1600" dirty="0">
              <a:solidFill>
                <a:srgbClr val="000000"/>
              </a:solidFill>
              <a:latin typeface="微软雅黑" panose="020B0503020204020204" pitchFamily="34" charset="-122"/>
              <a:ea typeface="微软雅黑" panose="020B0503020204020204" pitchFamily="34" charset="-122"/>
            </a:endParaRPr>
          </a:p>
          <a:p>
            <a:r>
              <a:rPr lang="en-US" altLang="zh-CN" sz="1600" dirty="0" err="1">
                <a:solidFill>
                  <a:srgbClr val="000000"/>
                </a:solidFill>
                <a:latin typeface="微软雅黑" panose="020B0503020204020204" pitchFamily="34" charset="-122"/>
                <a:ea typeface="微软雅黑" panose="020B0503020204020204" pitchFamily="34" charset="-122"/>
              </a:rPr>
              <a:t>ModelZoo</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150+</a:t>
            </a:r>
            <a:r>
              <a:rPr lang="zh-CN" altLang="en-US" sz="1600" dirty="0">
                <a:solidFill>
                  <a:srgbClr val="000000"/>
                </a:solidFill>
                <a:latin typeface="微软雅黑" panose="020B0503020204020204" pitchFamily="34" charset="-122"/>
                <a:ea typeface="微软雅黑" panose="020B0503020204020204" pitchFamily="34" charset="-122"/>
              </a:rPr>
              <a:t>（ </a:t>
            </a:r>
            <a:r>
              <a:rPr lang="en-US" altLang="zh-CN" sz="1600" dirty="0">
                <a:solidFill>
                  <a:srgbClr val="000000"/>
                </a:solidFill>
                <a:latin typeface="微软雅黑" panose="020B0503020204020204" pitchFamily="34" charset="-122"/>
                <a:ea typeface="微软雅黑" panose="020B0503020204020204" pitchFamily="34" charset="-122"/>
              </a:rPr>
              <a:t>40+ </a:t>
            </a:r>
            <a:r>
              <a:rPr lang="zh-CN" altLang="en-US" sz="1600" dirty="0">
                <a:solidFill>
                  <a:srgbClr val="000000"/>
                </a:solidFill>
                <a:latin typeface="微软雅黑" panose="020B0503020204020204" pitchFamily="34" charset="-122"/>
                <a:ea typeface="微软雅黑" panose="020B0503020204020204" pitchFamily="34" charset="-122"/>
              </a:rPr>
              <a:t>标准网络）</a:t>
            </a:r>
            <a:endParaRPr lang="en-US" altLang="zh-CN" sz="1600" dirty="0">
              <a:solidFill>
                <a:srgbClr val="000000"/>
              </a:solidFill>
              <a:latin typeface="微软雅黑" panose="020B0503020204020204" pitchFamily="34" charset="-122"/>
              <a:ea typeface="微软雅黑" panose="020B0503020204020204" pitchFamily="34" charset="-122"/>
            </a:endParaRPr>
          </a:p>
          <a:p>
            <a:r>
              <a:rPr lang="zh-CN" altLang="en-US" sz="1600" dirty="0">
                <a:solidFill>
                  <a:srgbClr val="000000"/>
                </a:solidFill>
                <a:latin typeface="微软雅黑" panose="020B0503020204020204" pitchFamily="34" charset="-122"/>
                <a:ea typeface="微软雅黑" panose="020B0503020204020204" pitchFamily="34" charset="-122"/>
              </a:rPr>
              <a:t>上线应用：</a:t>
            </a:r>
            <a:r>
              <a:rPr lang="en-US" altLang="zh-CN" sz="1600" dirty="0">
                <a:solidFill>
                  <a:srgbClr val="000000"/>
                </a:solidFill>
                <a:latin typeface="微软雅黑" panose="020B0503020204020204" pitchFamily="34" charset="-122"/>
                <a:ea typeface="微软雅黑" panose="020B0503020204020204" pitchFamily="34" charset="-122"/>
              </a:rPr>
              <a:t>270+</a:t>
            </a:r>
          </a:p>
        </p:txBody>
      </p:sp>
      <p:sp>
        <p:nvSpPr>
          <p:cNvPr id="27" name="文本框 26">
            <a:extLst>
              <a:ext uri="{FF2B5EF4-FFF2-40B4-BE49-F238E27FC236}">
                <a16:creationId xmlns:a16="http://schemas.microsoft.com/office/drawing/2014/main" id="{70C0FFCD-326D-4FF8-A661-2648E565940C}"/>
              </a:ext>
            </a:extLst>
          </p:cNvPr>
          <p:cNvSpPr txBox="1"/>
          <p:nvPr/>
        </p:nvSpPr>
        <p:spPr>
          <a:xfrm>
            <a:off x="3561688" y="5616951"/>
            <a:ext cx="4295865"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用户逐渐触达全球</a:t>
            </a:r>
          </a:p>
        </p:txBody>
      </p:sp>
      <p:pic>
        <p:nvPicPr>
          <p:cNvPr id="28" name="图片 27">
            <a:extLst>
              <a:ext uri="{FF2B5EF4-FFF2-40B4-BE49-F238E27FC236}">
                <a16:creationId xmlns:a16="http://schemas.microsoft.com/office/drawing/2014/main" id="{A88E7797-330B-4929-AA20-29698BD1B951}"/>
              </a:ext>
            </a:extLst>
          </p:cNvPr>
          <p:cNvPicPr>
            <a:picLocks noChangeAspect="1"/>
          </p:cNvPicPr>
          <p:nvPr/>
        </p:nvPicPr>
        <p:blipFill>
          <a:blip r:embed="rId7"/>
          <a:stretch>
            <a:fillRect/>
          </a:stretch>
        </p:blipFill>
        <p:spPr>
          <a:xfrm>
            <a:off x="4389120" y="3725958"/>
            <a:ext cx="2913010" cy="1778314"/>
          </a:xfrm>
          <a:prstGeom prst="rect">
            <a:avLst/>
          </a:prstGeom>
        </p:spPr>
      </p:pic>
      <p:grpSp>
        <p:nvGrpSpPr>
          <p:cNvPr id="2" name="组合 1"/>
          <p:cNvGrpSpPr/>
          <p:nvPr/>
        </p:nvGrpSpPr>
        <p:grpSpPr>
          <a:xfrm>
            <a:off x="8470669" y="3709786"/>
            <a:ext cx="3176574" cy="1794486"/>
            <a:chOff x="7971904" y="3813682"/>
            <a:chExt cx="3675340" cy="2021904"/>
          </a:xfrm>
        </p:grpSpPr>
        <p:pic>
          <p:nvPicPr>
            <p:cNvPr id="29" name="图片 28">
              <a:extLst>
                <a:ext uri="{FF2B5EF4-FFF2-40B4-BE49-F238E27FC236}">
                  <a16:creationId xmlns:a16="http://schemas.microsoft.com/office/drawing/2014/main" id="{EB3FCC5E-3BA3-4F46-A666-76084CC922D3}"/>
                </a:ext>
              </a:extLst>
            </p:cNvPr>
            <p:cNvPicPr>
              <a:picLocks noChangeAspect="1"/>
            </p:cNvPicPr>
            <p:nvPr/>
          </p:nvPicPr>
          <p:blipFill>
            <a:blip r:embed="rId8"/>
            <a:stretch>
              <a:fillRect/>
            </a:stretch>
          </p:blipFill>
          <p:spPr>
            <a:xfrm>
              <a:off x="7971904" y="3813682"/>
              <a:ext cx="3675339" cy="1110734"/>
            </a:xfrm>
            <a:prstGeom prst="rect">
              <a:avLst/>
            </a:prstGeom>
          </p:spPr>
        </p:pic>
        <p:pic>
          <p:nvPicPr>
            <p:cNvPr id="30" name="图片 29">
              <a:extLst>
                <a:ext uri="{FF2B5EF4-FFF2-40B4-BE49-F238E27FC236}">
                  <a16:creationId xmlns:a16="http://schemas.microsoft.com/office/drawing/2014/main" id="{8672634F-D54D-4076-8C29-AD117DECB5BA}"/>
                </a:ext>
              </a:extLst>
            </p:cNvPr>
            <p:cNvPicPr>
              <a:picLocks noChangeAspect="1"/>
            </p:cNvPicPr>
            <p:nvPr/>
          </p:nvPicPr>
          <p:blipFill>
            <a:blip r:embed="rId9"/>
            <a:stretch>
              <a:fillRect/>
            </a:stretch>
          </p:blipFill>
          <p:spPr>
            <a:xfrm>
              <a:off x="7971905" y="4872330"/>
              <a:ext cx="3675339" cy="963256"/>
            </a:xfrm>
            <a:prstGeom prst="rect">
              <a:avLst/>
            </a:prstGeom>
          </p:spPr>
        </p:pic>
      </p:grpSp>
      <p:sp>
        <p:nvSpPr>
          <p:cNvPr id="31" name="文本框 30">
            <a:extLst>
              <a:ext uri="{FF2B5EF4-FFF2-40B4-BE49-F238E27FC236}">
                <a16:creationId xmlns:a16="http://schemas.microsoft.com/office/drawing/2014/main" id="{E0A59284-1257-4F64-9BCC-3ECD8FA3CC09}"/>
              </a:ext>
            </a:extLst>
          </p:cNvPr>
          <p:cNvSpPr txBox="1"/>
          <p:nvPr/>
        </p:nvSpPr>
        <p:spPr>
          <a:xfrm>
            <a:off x="7911022" y="5636558"/>
            <a:ext cx="4295865"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各项指标月均</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增速</a:t>
            </a:r>
          </a:p>
        </p:txBody>
      </p:sp>
      <p:sp>
        <p:nvSpPr>
          <p:cNvPr id="3" name="灯片编号占位符 2"/>
          <p:cNvSpPr>
            <a:spLocks noGrp="1"/>
          </p:cNvSpPr>
          <p:nvPr>
            <p:ph type="sldNum" sz="quarter" idx="12"/>
          </p:nvPr>
        </p:nvSpPr>
        <p:spPr>
          <a:xfrm>
            <a:off x="785525" y="6356349"/>
            <a:ext cx="2743200" cy="365125"/>
          </a:xfrm>
        </p:spPr>
        <p:txBody>
          <a:bodyPr/>
          <a:lstStyle/>
          <a:p>
            <a:pPr algn="l"/>
            <a:fld id="{121F91D6-B666-4B05-8BB0-A162590E5748}" type="slidenum">
              <a:rPr lang="zh-CN" altLang="en-US" smtClean="0"/>
              <a:pPr algn="l"/>
              <a:t>29</a:t>
            </a:fld>
            <a:endParaRPr lang="zh-CN" altLang="en-US" dirty="0"/>
          </a:p>
        </p:txBody>
      </p:sp>
    </p:spTree>
    <p:extLst>
      <p:ext uri="{BB962C8B-B14F-4D97-AF65-F5344CB8AC3E}">
        <p14:creationId xmlns:p14="http://schemas.microsoft.com/office/powerpoint/2010/main" val="1612210102"/>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F3CB55DF-6A43-4908-A6B0-66C5A7B27E8C}"/>
              </a:ext>
            </a:extLst>
          </p:cNvPr>
          <p:cNvSpPr txBox="1"/>
          <p:nvPr/>
        </p:nvSpPr>
        <p:spPr>
          <a:xfrm>
            <a:off x="568679" y="176703"/>
            <a:ext cx="7658100" cy="523220"/>
          </a:xfrm>
          <a:prstGeom prst="rect">
            <a:avLst/>
          </a:prstGeom>
          <a:noFill/>
        </p:spPr>
        <p:txBody>
          <a:bodyPr wrap="square" rtlCol="0">
            <a:spAutoFit/>
          </a:bodyPr>
          <a:lstStyle/>
          <a:p>
            <a:r>
              <a:rPr lang="zh-CN" altLang="en-US"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开源框架发展历程</a:t>
            </a:r>
          </a:p>
        </p:txBody>
      </p:sp>
      <p:sp>
        <p:nvSpPr>
          <p:cNvPr id="3" name="灯片编号占位符 2"/>
          <p:cNvSpPr>
            <a:spLocks noGrp="1"/>
          </p:cNvSpPr>
          <p:nvPr>
            <p:ph type="sldNum" sz="quarter" idx="12"/>
          </p:nvPr>
        </p:nvSpPr>
        <p:spPr>
          <a:xfrm>
            <a:off x="852023" y="6356349"/>
            <a:ext cx="2743200" cy="365125"/>
          </a:xfrm>
        </p:spPr>
        <p:txBody>
          <a:bodyPr/>
          <a:lstStyle/>
          <a:p>
            <a:pPr algn="l"/>
            <a:fld id="{121F91D6-B666-4B05-8BB0-A162590E5748}" type="slidenum">
              <a:rPr lang="zh-CN" altLang="en-US" smtClean="0"/>
              <a:pPr algn="l"/>
              <a:t>3</a:t>
            </a:fld>
            <a:endParaRPr lang="zh-CN" altLang="en-US" dirty="0"/>
          </a:p>
        </p:txBody>
      </p:sp>
      <p:graphicFrame>
        <p:nvGraphicFramePr>
          <p:cNvPr id="21" name="对象 20"/>
          <p:cNvGraphicFramePr>
            <a:graphicFrameLocks noChangeAspect="1"/>
          </p:cNvGraphicFramePr>
          <p:nvPr>
            <p:extLst/>
          </p:nvPr>
        </p:nvGraphicFramePr>
        <p:xfrm>
          <a:off x="690828" y="1198907"/>
          <a:ext cx="10774381" cy="4332392"/>
        </p:xfrm>
        <a:graphic>
          <a:graphicData uri="http://schemas.openxmlformats.org/presentationml/2006/ole">
            <mc:AlternateContent xmlns:mc="http://schemas.openxmlformats.org/markup-compatibility/2006">
              <mc:Choice xmlns:v="urn:schemas-microsoft-com:vml" Requires="v">
                <p:oleObj spid="_x0000_s1028" name="工作表" r:id="rId4" imgW="6648388" imgH="2673431" progId="Excel.Sheet.12">
                  <p:embed/>
                </p:oleObj>
              </mc:Choice>
              <mc:Fallback>
                <p:oleObj name="工作表" r:id="rId4" imgW="6648388" imgH="2673431" progId="Excel.Sheet.12">
                  <p:embed/>
                  <p:pic>
                    <p:nvPicPr>
                      <p:cNvPr id="0" name=""/>
                      <p:cNvPicPr/>
                      <p:nvPr/>
                    </p:nvPicPr>
                    <p:blipFill>
                      <a:blip r:embed="rId5"/>
                      <a:stretch>
                        <a:fillRect/>
                      </a:stretch>
                    </p:blipFill>
                    <p:spPr>
                      <a:xfrm>
                        <a:off x="690828" y="1198907"/>
                        <a:ext cx="10774381" cy="4332392"/>
                      </a:xfrm>
                      <a:prstGeom prst="rect">
                        <a:avLst/>
                      </a:prstGeom>
                    </p:spPr>
                  </p:pic>
                </p:oleObj>
              </mc:Fallback>
            </mc:AlternateContent>
          </a:graphicData>
        </a:graphic>
      </p:graphicFrame>
    </p:spTree>
    <p:extLst>
      <p:ext uri="{BB962C8B-B14F-4D97-AF65-F5344CB8AC3E}">
        <p14:creationId xmlns:p14="http://schemas.microsoft.com/office/powerpoint/2010/main" val="126346414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32015" y="1086450"/>
            <a:ext cx="3322319" cy="1774311"/>
          </a:xfrm>
          <a:prstGeom prst="rect">
            <a:avLst/>
          </a:prstGeom>
        </p:spPr>
      </p:pic>
      <p:pic>
        <p:nvPicPr>
          <p:cNvPr id="1026" name="Picture 2" descr="C:\Users\h00290357\AppData\Roaming\eSpace_Desktop\UserData\h00290357\imagefiles\fef2ba6909a9f50855df1de21459915bbbc4685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364" y="2860761"/>
            <a:ext cx="3060970" cy="15513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680065" y="1086450"/>
            <a:ext cx="3034145" cy="1774311"/>
          </a:xfrm>
          <a:prstGeom prst="rect">
            <a:avLst/>
          </a:prstGeom>
        </p:spPr>
      </p:pic>
      <p:pic>
        <p:nvPicPr>
          <p:cNvPr id="5" name="Picture 7"/>
          <p:cNvPicPr>
            <a:picLocks noChangeAspect="1"/>
          </p:cNvPicPr>
          <p:nvPr/>
        </p:nvPicPr>
        <p:blipFill>
          <a:blip r:embed="rId5"/>
          <a:stretch>
            <a:fillRect/>
          </a:stretch>
        </p:blipFill>
        <p:spPr>
          <a:xfrm>
            <a:off x="4680065" y="2860761"/>
            <a:ext cx="3034145" cy="1551334"/>
          </a:xfrm>
          <a:prstGeom prst="rect">
            <a:avLst/>
          </a:prstGeom>
        </p:spPr>
      </p:pic>
      <p:sp>
        <p:nvSpPr>
          <p:cNvPr id="6" name="文本框 5">
            <a:extLst>
              <a:ext uri="{FF2B5EF4-FFF2-40B4-BE49-F238E27FC236}">
                <a16:creationId xmlns:a16="http://schemas.microsoft.com/office/drawing/2014/main" id="{F3CB55DF-6A43-4908-A6B0-66C5A7B27E8C}"/>
              </a:ext>
            </a:extLst>
          </p:cNvPr>
          <p:cNvSpPr txBox="1"/>
          <p:nvPr/>
        </p:nvSpPr>
        <p:spPr>
          <a:xfrm>
            <a:off x="570540" y="180104"/>
            <a:ext cx="11280020" cy="523220"/>
          </a:xfrm>
          <a:prstGeom prst="rect">
            <a:avLst/>
          </a:prstGeom>
          <a:noFill/>
        </p:spPr>
        <p:txBody>
          <a:bodyPr wrap="square" rtlCol="0">
            <a:spAutoFit/>
          </a:bodyPr>
          <a:lstStyle/>
          <a:p>
            <a:pPr>
              <a:defRPr/>
            </a:pPr>
            <a:r>
              <a:rPr lang="en-US" altLang="zh-CN" sz="2800" b="1" dirty="0" err="1">
                <a:solidFill>
                  <a:prstClr val="black"/>
                </a:solidFill>
                <a:latin typeface="微软雅黑" panose="020B0503020204020204" pitchFamily="34" charset="-122"/>
                <a:ea typeface="微软雅黑" panose="020B0503020204020204" pitchFamily="34" charset="-122"/>
                <a:cs typeface="Huawei Sans" panose="020C0503030203020204" pitchFamily="34" charset="0"/>
              </a:rPr>
              <a:t>MindSpore</a:t>
            </a:r>
            <a:r>
              <a:rPr lang="zh-CN" altLang="en-US" sz="2800" b="1" spc="300" dirty="0">
                <a:solidFill>
                  <a:prstClr val="black"/>
                </a:solidFill>
                <a:latin typeface="微软雅黑" panose="020B0503020204020204" pitchFamily="34" charset="-122"/>
                <a:ea typeface="微软雅黑" panose="020B0503020204020204" pitchFamily="34" charset="-122"/>
                <a:cs typeface="Huawei Sans" panose="020C0503030203020204" pitchFamily="34" charset="0"/>
              </a:rPr>
              <a:t>社区发展</a:t>
            </a:r>
          </a:p>
        </p:txBody>
      </p:sp>
      <p:sp>
        <p:nvSpPr>
          <p:cNvPr id="3" name="文本框 2"/>
          <p:cNvSpPr txBox="1"/>
          <p:nvPr/>
        </p:nvSpPr>
        <p:spPr>
          <a:xfrm>
            <a:off x="718547" y="4655127"/>
            <a:ext cx="3060970" cy="1077218"/>
          </a:xfrm>
          <a:prstGeom prst="rect">
            <a:avLst/>
          </a:prstGeom>
          <a:noFill/>
        </p:spPr>
        <p:txBody>
          <a:bodyPr wrap="square" rtlCol="0">
            <a:spAutoFit/>
          </a:bodyPr>
          <a:lstStyle/>
          <a:p>
            <a:r>
              <a:rPr lang="zh-CN" altLang="en-US" sz="1600" dirty="0">
                <a:solidFill>
                  <a:srgbClr val="000000"/>
                </a:solidFill>
                <a:latin typeface="微软雅黑" panose="020B0503020204020204" pitchFamily="34" charset="-122"/>
                <a:ea typeface="微软雅黑" panose="020B0503020204020204" pitchFamily="34" charset="-122"/>
              </a:rPr>
              <a:t>师资培训全国主要城市巡讲：深圳、杭州、武汉、上海、成都、南京等场次，</a:t>
            </a:r>
            <a:r>
              <a:rPr lang="en-US" altLang="zh-CN" sz="1600" dirty="0" err="1">
                <a:solidFill>
                  <a:srgbClr val="000000"/>
                </a:solidFill>
                <a:latin typeface="微软雅黑" panose="020B0503020204020204" pitchFamily="34" charset="-122"/>
                <a:ea typeface="微软雅黑" panose="020B0503020204020204" pitchFamily="34" charset="-122"/>
              </a:rPr>
              <a:t>MindSpore</a:t>
            </a:r>
            <a:r>
              <a:rPr lang="zh-CN" altLang="en-US" sz="1600" dirty="0">
                <a:solidFill>
                  <a:srgbClr val="000000"/>
                </a:solidFill>
                <a:latin typeface="微软雅黑" panose="020B0503020204020204" pitchFamily="34" charset="-122"/>
                <a:ea typeface="微软雅黑" panose="020B0503020204020204" pitchFamily="34" charset="-122"/>
              </a:rPr>
              <a:t>动手实践帮助教师迅速上手</a:t>
            </a:r>
          </a:p>
        </p:txBody>
      </p:sp>
      <p:sp>
        <p:nvSpPr>
          <p:cNvPr id="8" name="文本框 7"/>
          <p:cNvSpPr txBox="1"/>
          <p:nvPr/>
        </p:nvSpPr>
        <p:spPr>
          <a:xfrm>
            <a:off x="4613844" y="4655127"/>
            <a:ext cx="3331050" cy="1077218"/>
          </a:xfrm>
          <a:prstGeom prst="rect">
            <a:avLst/>
          </a:prstGeom>
          <a:noFill/>
        </p:spPr>
        <p:txBody>
          <a:bodyPr wrap="square" rtlCol="0">
            <a:spAutoFit/>
          </a:bodyPr>
          <a:lstStyle/>
          <a:p>
            <a:r>
              <a:rPr lang="en-US" altLang="zh-CN" sz="1600" dirty="0">
                <a:solidFill>
                  <a:srgbClr val="000000"/>
                </a:solidFill>
                <a:latin typeface="微软雅黑" panose="020B0503020204020204" pitchFamily="34" charset="-122"/>
                <a:ea typeface="微软雅黑" panose="020B0503020204020204" pitchFamily="34" charset="-122"/>
              </a:rPr>
              <a:t>MSG</a:t>
            </a:r>
            <a:r>
              <a:rPr lang="zh-CN" altLang="en-US" sz="1600" dirty="0">
                <a:solidFill>
                  <a:srgbClr val="000000"/>
                </a:solidFill>
                <a:latin typeface="微软雅黑" panose="020B0503020204020204" pitchFamily="34" charset="-122"/>
                <a:ea typeface="微软雅黑" panose="020B0503020204020204" pitchFamily="34" charset="-122"/>
              </a:rPr>
              <a:t>线下开发者活动，已在深圳、杭州、苏州、上海等城市成立，即将发起莫斯科、印尼、新加坡等海外线上社区，凝聚开发者力量</a:t>
            </a:r>
          </a:p>
        </p:txBody>
      </p:sp>
      <p:pic>
        <p:nvPicPr>
          <p:cNvPr id="7" name="图片 6"/>
          <p:cNvPicPr>
            <a:picLocks noChangeAspect="1"/>
          </p:cNvPicPr>
          <p:nvPr/>
        </p:nvPicPr>
        <p:blipFill>
          <a:blip r:embed="rId6"/>
          <a:stretch>
            <a:fillRect/>
          </a:stretch>
        </p:blipFill>
        <p:spPr>
          <a:xfrm>
            <a:off x="8244706" y="1086450"/>
            <a:ext cx="3651440" cy="3325645"/>
          </a:xfrm>
          <a:prstGeom prst="rect">
            <a:avLst/>
          </a:prstGeom>
        </p:spPr>
      </p:pic>
      <p:sp>
        <p:nvSpPr>
          <p:cNvPr id="10" name="文本框 9"/>
          <p:cNvSpPr txBox="1"/>
          <p:nvPr/>
        </p:nvSpPr>
        <p:spPr>
          <a:xfrm>
            <a:off x="8539941" y="4655127"/>
            <a:ext cx="3060970" cy="1077218"/>
          </a:xfrm>
          <a:prstGeom prst="rect">
            <a:avLst/>
          </a:prstGeom>
          <a:noFill/>
        </p:spPr>
        <p:txBody>
          <a:bodyPr wrap="square" rtlCol="0">
            <a:spAutoFit/>
          </a:bodyPr>
          <a:lstStyle/>
          <a:p>
            <a:r>
              <a:rPr lang="zh-CN" altLang="en-US" sz="1600" dirty="0">
                <a:solidFill>
                  <a:srgbClr val="000000"/>
                </a:solidFill>
                <a:latin typeface="微软雅黑" panose="020B0503020204020204" pitchFamily="34" charset="-122"/>
                <a:ea typeface="微软雅黑" panose="020B0503020204020204" pitchFamily="34" charset="-122"/>
              </a:rPr>
              <a:t>专职团队支撑在</a:t>
            </a:r>
            <a:r>
              <a:rPr lang="en-US" altLang="zh-CN" sz="1600" dirty="0">
                <a:solidFill>
                  <a:srgbClr val="000000"/>
                </a:solidFill>
                <a:latin typeface="微软雅黑" panose="020B0503020204020204" pitchFamily="34" charset="-122"/>
                <a:ea typeface="微软雅黑" panose="020B0503020204020204" pitchFamily="34" charset="-122"/>
              </a:rPr>
              <a:t>ISSUE</a:t>
            </a:r>
            <a:r>
              <a:rPr lang="zh-CN" altLang="en-US" sz="1600" dirty="0">
                <a:solidFill>
                  <a:srgbClr val="000000"/>
                </a:solidFill>
                <a:latin typeface="微软雅黑" panose="020B0503020204020204" pitchFamily="34" charset="-122"/>
                <a:ea typeface="微软雅黑" panose="020B0503020204020204" pitchFamily="34" charset="-122"/>
              </a:rPr>
              <a:t>区及</a:t>
            </a:r>
            <a:r>
              <a:rPr lang="en-US" altLang="zh-CN" sz="1600" dirty="0">
                <a:solidFill>
                  <a:srgbClr val="000000"/>
                </a:solidFill>
                <a:latin typeface="微软雅黑" panose="020B0503020204020204" pitchFamily="34" charset="-122"/>
                <a:ea typeface="微软雅黑" panose="020B0503020204020204" pitchFamily="34" charset="-122"/>
              </a:rPr>
              <a:t>QQ/</a:t>
            </a:r>
            <a:r>
              <a:rPr lang="zh-CN" altLang="en-US" sz="1600" dirty="0">
                <a:solidFill>
                  <a:srgbClr val="000000"/>
                </a:solidFill>
                <a:latin typeface="微软雅黑" panose="020B0503020204020204" pitchFamily="34" charset="-122"/>
                <a:ea typeface="微软雅黑" panose="020B0503020204020204" pitchFamily="34" charset="-122"/>
              </a:rPr>
              <a:t>微信群答疑，保证最快</a:t>
            </a:r>
            <a:r>
              <a:rPr lang="en-US" altLang="zh-CN" sz="1600" dirty="0">
                <a:solidFill>
                  <a:srgbClr val="000000"/>
                </a:solidFill>
                <a:latin typeface="微软雅黑" panose="020B0503020204020204" pitchFamily="34" charset="-122"/>
                <a:ea typeface="微软雅黑" panose="020B0503020204020204" pitchFamily="34" charset="-122"/>
              </a:rPr>
              <a:t>4</a:t>
            </a:r>
            <a:r>
              <a:rPr lang="zh-CN" altLang="en-US" sz="1600" dirty="0">
                <a:solidFill>
                  <a:srgbClr val="000000"/>
                </a:solidFill>
                <a:latin typeface="微软雅黑" panose="020B0503020204020204" pitchFamily="34" charset="-122"/>
                <a:ea typeface="微软雅黑" panose="020B0503020204020204" pitchFamily="34" charset="-122"/>
              </a:rPr>
              <a:t>小时内闭环一般性问题，最慢一个版本周期内落地大特性问题</a:t>
            </a:r>
          </a:p>
        </p:txBody>
      </p:sp>
      <p:sp>
        <p:nvSpPr>
          <p:cNvPr id="9" name="灯片编号占位符 8"/>
          <p:cNvSpPr>
            <a:spLocks noGrp="1"/>
          </p:cNvSpPr>
          <p:nvPr>
            <p:ph type="sldNum" sz="quarter" idx="12"/>
          </p:nvPr>
        </p:nvSpPr>
        <p:spPr>
          <a:xfrm>
            <a:off x="793836" y="6356349"/>
            <a:ext cx="2743200" cy="365125"/>
          </a:xfrm>
        </p:spPr>
        <p:txBody>
          <a:bodyPr/>
          <a:lstStyle/>
          <a:p>
            <a:pPr algn="l"/>
            <a:fld id="{121F91D6-B666-4B05-8BB0-A162590E5748}" type="slidenum">
              <a:rPr lang="zh-CN" altLang="en-US" smtClean="0"/>
              <a:pPr algn="l"/>
              <a:t>30</a:t>
            </a:fld>
            <a:endParaRPr lang="zh-CN" altLang="en-US" dirty="0"/>
          </a:p>
        </p:txBody>
      </p:sp>
    </p:spTree>
    <p:extLst>
      <p:ext uri="{BB962C8B-B14F-4D97-AF65-F5344CB8AC3E}">
        <p14:creationId xmlns:p14="http://schemas.microsoft.com/office/powerpoint/2010/main" val="2465765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a:extLst>
              <a:ext uri="{FF2B5EF4-FFF2-40B4-BE49-F238E27FC236}">
                <a16:creationId xmlns:a16="http://schemas.microsoft.com/office/drawing/2014/main" id="{F3CB55DF-6A43-4908-A6B0-66C5A7B27E8C}"/>
              </a:ext>
            </a:extLst>
          </p:cNvPr>
          <p:cNvSpPr txBox="1"/>
          <p:nvPr/>
        </p:nvSpPr>
        <p:spPr>
          <a:xfrm>
            <a:off x="583193" y="176703"/>
            <a:ext cx="11280020" cy="523220"/>
          </a:xfrm>
          <a:prstGeom prst="rect">
            <a:avLst/>
          </a:prstGeom>
          <a:noFill/>
        </p:spPr>
        <p:txBody>
          <a:bodyPr wrap="square" rtlCol="0">
            <a:spAutoFit/>
          </a:bodyPr>
          <a:lstStyle/>
          <a:p>
            <a:pPr>
              <a:defRPr/>
            </a:pPr>
            <a:r>
              <a:rPr lang="zh-CN" altLang="en-US"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加入我们</a:t>
            </a:r>
          </a:p>
        </p:txBody>
      </p:sp>
      <p:sp>
        <p:nvSpPr>
          <p:cNvPr id="8" name="Content Placeholder 2"/>
          <p:cNvSpPr>
            <a:spLocks noGrp="1"/>
          </p:cNvSpPr>
          <p:nvPr/>
        </p:nvSpPr>
        <p:spPr>
          <a:xfrm>
            <a:off x="442245" y="877489"/>
            <a:ext cx="6837354" cy="2437028"/>
          </a:xfrm>
          <a:prstGeom prst="rect">
            <a:avLst/>
          </a:prstGeom>
        </p:spPr>
        <p:txBody>
          <a:bodyPr vert="horz" lIns="91404" tIns="45702" rIns="91404" bIns="45702" rtlCol="0"/>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285636" indent="-285636">
              <a:lnSpc>
                <a:spcPct val="150000"/>
              </a:lnSpc>
            </a:pPr>
            <a:r>
              <a:rPr lang="en-US" altLang="zh-CN" sz="1600" dirty="0">
                <a:latin typeface="Huawei Sans" panose="020C0503030203020204" pitchFamily="34" charset="0"/>
                <a:ea typeface="微软雅黑" panose="020B0503020204020204" pitchFamily="34" charset="-122"/>
                <a:cs typeface="Huawei Sans" panose="020C0503030203020204" pitchFamily="34" charset="0"/>
                <a:sym typeface="+mn-ea"/>
              </a:rPr>
              <a:t>Website: </a:t>
            </a:r>
            <a:r>
              <a:rPr lang="en-US" altLang="zh-CN" sz="1600" dirty="0">
                <a:solidFill>
                  <a:schemeClr val="accent1"/>
                </a:solidFill>
                <a:effectLst>
                  <a:outerShdw blurRad="38100" dist="25400" dir="5400000" algn="ctr" rotWithShape="0">
                    <a:srgbClr val="6E747A">
                      <a:alpha val="43000"/>
                    </a:srgbClr>
                  </a:outerShdw>
                </a:effectLst>
                <a:latin typeface="Huawei Sans" panose="020C0503030203020204" pitchFamily="34" charset="0"/>
                <a:ea typeface="微软雅黑" panose="020B0503020204020204" pitchFamily="34" charset="-122"/>
                <a:cs typeface="Huawei Sans" panose="020C0503030203020204" pitchFamily="34" charset="0"/>
                <a:sym typeface="+mn-ea"/>
              </a:rPr>
              <a:t>www.mindspore.cn </a:t>
            </a:r>
            <a:endParaRPr lang="en-US" altLang="zh-CN" sz="1600" dirty="0">
              <a:latin typeface="Huawei Sans" panose="020C0503030203020204" pitchFamily="34" charset="0"/>
              <a:ea typeface="微软雅黑" panose="020B0503020204020204" pitchFamily="34" charset="-122"/>
              <a:cs typeface="Huawei Sans" panose="020C0503030203020204" pitchFamily="34" charset="0"/>
            </a:endParaRPr>
          </a:p>
          <a:p>
            <a:pPr marL="285636" indent="-285636">
              <a:lnSpc>
                <a:spcPct val="150000"/>
              </a:lnSpc>
            </a:pPr>
            <a:r>
              <a:rPr lang="en-US" altLang="zh-CN" sz="1600" dirty="0">
                <a:latin typeface="Huawei Sans" panose="020C0503030203020204" pitchFamily="34" charset="0"/>
                <a:ea typeface="微软雅黑" panose="020B0503020204020204" pitchFamily="34" charset="-122"/>
                <a:cs typeface="Huawei Sans" panose="020C0503030203020204" pitchFamily="34" charset="0"/>
                <a:sym typeface="+mn-ea"/>
              </a:rPr>
              <a:t>Gitee: </a:t>
            </a:r>
            <a:r>
              <a:rPr lang="en-US" altLang="zh-CN" sz="1600" dirty="0">
                <a:solidFill>
                  <a:schemeClr val="accent1"/>
                </a:solidFill>
                <a:effectLst>
                  <a:outerShdw blurRad="38100" dist="25400" dir="5400000" algn="ctr" rotWithShape="0">
                    <a:srgbClr val="6E747A">
                      <a:alpha val="43000"/>
                    </a:srgbClr>
                  </a:outerShdw>
                </a:effectLst>
                <a:latin typeface="Huawei Sans" panose="020C0503030203020204" pitchFamily="34" charset="0"/>
                <a:ea typeface="微软雅黑" panose="020B0503020204020204" pitchFamily="34" charset="-122"/>
                <a:cs typeface="Huawei Sans" panose="020C0503030203020204" pitchFamily="34" charset="0"/>
                <a:sym typeface="+mn-ea"/>
              </a:rPr>
              <a:t>gitee.com/mindspore </a:t>
            </a:r>
          </a:p>
          <a:p>
            <a:pPr marL="285636" indent="-285636">
              <a:lnSpc>
                <a:spcPct val="150000"/>
              </a:lnSpc>
            </a:pPr>
            <a:r>
              <a:rPr lang="en-US" altLang="zh-CN" sz="1600" dirty="0">
                <a:latin typeface="Huawei Sans" panose="020C0503030203020204" pitchFamily="34" charset="0"/>
                <a:ea typeface="微软雅黑" panose="020B0503020204020204" pitchFamily="34" charset="-122"/>
                <a:cs typeface="Huawei Sans" panose="020C0503030203020204" pitchFamily="34" charset="0"/>
                <a:sym typeface="+mn-ea"/>
              </a:rPr>
              <a:t>GitHub: </a:t>
            </a:r>
            <a:r>
              <a:rPr lang="en-US" altLang="zh-CN" sz="1600" dirty="0">
                <a:solidFill>
                  <a:schemeClr val="accent1"/>
                </a:solidFill>
                <a:effectLst>
                  <a:outerShdw blurRad="38100" dist="25400" dir="5400000" algn="ctr" rotWithShape="0">
                    <a:srgbClr val="6E747A">
                      <a:alpha val="43000"/>
                    </a:srgbClr>
                  </a:outerShdw>
                </a:effectLst>
                <a:latin typeface="Huawei Sans" panose="020C0503030203020204" pitchFamily="34" charset="0"/>
                <a:ea typeface="微软雅黑" panose="020B0503020204020204" pitchFamily="34" charset="-122"/>
                <a:cs typeface="Huawei Sans" panose="020C0503030203020204" pitchFamily="34" charset="0"/>
                <a:sym typeface="+mn-ea"/>
              </a:rPr>
              <a:t>github.com/</a:t>
            </a:r>
            <a:r>
              <a:rPr lang="en-US" altLang="zh-CN" sz="1600" dirty="0" err="1">
                <a:solidFill>
                  <a:schemeClr val="accent1"/>
                </a:solidFill>
                <a:effectLst>
                  <a:outerShdw blurRad="38100" dist="25400" dir="5400000" algn="ctr" rotWithShape="0">
                    <a:srgbClr val="6E747A">
                      <a:alpha val="43000"/>
                    </a:srgbClr>
                  </a:outerShdw>
                </a:effectLst>
                <a:latin typeface="Huawei Sans" panose="020C0503030203020204" pitchFamily="34" charset="0"/>
                <a:ea typeface="微软雅黑" panose="020B0503020204020204" pitchFamily="34" charset="-122"/>
                <a:cs typeface="Huawei Sans" panose="020C0503030203020204" pitchFamily="34" charset="0"/>
                <a:sym typeface="+mn-ea"/>
              </a:rPr>
              <a:t>mindspore-ai</a:t>
            </a:r>
            <a:endParaRPr lang="en-US" altLang="zh-CN" sz="1600" dirty="0">
              <a:solidFill>
                <a:schemeClr val="accent1"/>
              </a:solidFill>
              <a:effectLst>
                <a:outerShdw blurRad="38100" dist="25400" dir="5400000" algn="ctr" rotWithShape="0">
                  <a:srgbClr val="6E747A">
                    <a:alpha val="43000"/>
                  </a:srgbClr>
                </a:outerShdw>
              </a:effectLst>
              <a:latin typeface="Huawei Sans" panose="020C0503030203020204" pitchFamily="34" charset="0"/>
              <a:ea typeface="微软雅黑" panose="020B0503020204020204" pitchFamily="34" charset="-122"/>
              <a:cs typeface="Huawei Sans" panose="020C0503030203020204" pitchFamily="34" charset="0"/>
              <a:sym typeface="+mn-ea"/>
            </a:endParaRPr>
          </a:p>
          <a:p>
            <a:pPr marL="285636" indent="-285636">
              <a:lnSpc>
                <a:spcPct val="150000"/>
              </a:lnSpc>
            </a:pPr>
            <a:r>
              <a:rPr lang="en-US" altLang="zh-CN" sz="1600" dirty="0" err="1">
                <a:latin typeface="Huawei Sans" panose="020C0503030203020204" pitchFamily="34" charset="0"/>
                <a:ea typeface="微软雅黑" panose="020B0503020204020204" pitchFamily="34" charset="-122"/>
                <a:cs typeface="Huawei Sans" panose="020C0503030203020204" pitchFamily="34" charset="0"/>
                <a:sym typeface="+mn-ea"/>
              </a:rPr>
              <a:t>iHub</a:t>
            </a:r>
            <a:r>
              <a:rPr lang="en-US" altLang="zh-CN" sz="1600" dirty="0">
                <a:solidFill>
                  <a:schemeClr val="accent1"/>
                </a:solidFill>
                <a:effectLst>
                  <a:outerShdw blurRad="38100" dist="25400" dir="5400000" algn="ctr" rotWithShape="0">
                    <a:srgbClr val="6E747A">
                      <a:alpha val="43000"/>
                    </a:srgbClr>
                  </a:outerShdw>
                </a:effectLst>
                <a:latin typeface="Huawei Sans" panose="020C0503030203020204" pitchFamily="34" charset="0"/>
                <a:ea typeface="微软雅黑" panose="020B0503020204020204" pitchFamily="34" charset="-122"/>
                <a:cs typeface="Huawei Sans" panose="020C0503030203020204" pitchFamily="34" charset="0"/>
                <a:sym typeface="+mn-ea"/>
              </a:rPr>
              <a:t>: https://code.ihub.org.cn/companies/4vioxkz2</a:t>
            </a:r>
            <a:endParaRPr lang="en-US" altLang="zh-CN" sz="1600" dirty="0">
              <a:solidFill>
                <a:schemeClr val="accent1"/>
              </a:solidFill>
              <a:effectLst>
                <a:outerShdw blurRad="38100" dist="25400" dir="5400000" algn="ctr" rotWithShape="0">
                  <a:srgbClr val="6E747A">
                    <a:alpha val="43000"/>
                  </a:srgbClr>
                </a:outerShdw>
              </a:effectLst>
              <a:latin typeface="Huawei Sans" panose="020C0503030203020204" pitchFamily="34" charset="0"/>
              <a:ea typeface="微软雅黑" panose="020B0503020204020204" pitchFamily="34" charset="-122"/>
              <a:cs typeface="Huawei Sans" panose="020C0503030203020204" pitchFamily="34" charset="0"/>
            </a:endParaRPr>
          </a:p>
          <a:p>
            <a:pPr marL="0" lvl="1" indent="-285636">
              <a:lnSpc>
                <a:spcPct val="150000"/>
              </a:lnSpc>
            </a:pPr>
            <a:r>
              <a:rPr lang="en-US" altLang="zh-CN" sz="1600" dirty="0">
                <a:latin typeface="Huawei Sans" panose="020C0503030203020204" pitchFamily="34" charset="0"/>
                <a:ea typeface="微软雅黑" panose="020B0503020204020204" pitchFamily="34" charset="-122"/>
                <a:cs typeface="Huawei Sans" panose="020C0503030203020204" pitchFamily="34" charset="0"/>
                <a:sym typeface="+mn-ea"/>
              </a:rPr>
              <a:t>Mailing-list: </a:t>
            </a:r>
            <a:r>
              <a:rPr lang="en-US" altLang="zh-CN" sz="1600" dirty="0">
                <a:solidFill>
                  <a:schemeClr val="accent1"/>
                </a:solidFill>
                <a:effectLst>
                  <a:outerShdw blurRad="38100" dist="25400" dir="5400000" algn="ctr" rotWithShape="0">
                    <a:srgbClr val="6E747A">
                      <a:alpha val="43000"/>
                    </a:srgbClr>
                  </a:outerShdw>
                </a:effectLst>
                <a:latin typeface="Huawei Sans" panose="020C0503030203020204" pitchFamily="34" charset="0"/>
                <a:ea typeface="微软雅黑" panose="020B0503020204020204" pitchFamily="34" charset="-122"/>
                <a:cs typeface="Huawei Sans" panose="020C0503030203020204" pitchFamily="34" charset="0"/>
                <a:sym typeface="+mn-ea"/>
              </a:rPr>
              <a:t>https://mailweb.mindspore.cn/postorius/lists/</a:t>
            </a:r>
          </a:p>
        </p:txBody>
      </p:sp>
      <p:pic>
        <p:nvPicPr>
          <p:cNvPr id="12" name="Picture 2" descr="C:\Users\h00290357\AppData\Roaming\eSpace_Desktop\UserData\h00290357\imagefiles\72b97ed5a5832c04f2ceaca51b52a53e4ebefaea.jpg"/>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6177" y="3493180"/>
            <a:ext cx="1504972" cy="1584000"/>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813" y="3492083"/>
            <a:ext cx="1506014" cy="1585097"/>
          </a:xfrm>
          <a:prstGeom prst="rect">
            <a:avLst/>
          </a:prstGeom>
        </p:spPr>
      </p:pic>
      <p:pic>
        <p:nvPicPr>
          <p:cNvPr id="14" name="图片 13"/>
          <p:cNvPicPr preferRelativeResize="0">
            <a:picLocks/>
          </p:cNvPicPr>
          <p:nvPr/>
        </p:nvPicPr>
        <p:blipFill rotWithShape="1">
          <a:blip r:embed="rId5"/>
          <a:srcRect l="13116" t="3928" r="16030" b="19734"/>
          <a:stretch/>
        </p:blipFill>
        <p:spPr>
          <a:xfrm>
            <a:off x="5247881" y="3492083"/>
            <a:ext cx="1584960" cy="1497096"/>
          </a:xfrm>
          <a:prstGeom prst="rect">
            <a:avLst/>
          </a:prstGeom>
        </p:spPr>
      </p:pic>
      <p:pic>
        <p:nvPicPr>
          <p:cNvPr id="15" name="图片 14"/>
          <p:cNvPicPr preferRelativeResize="0">
            <a:picLocks/>
          </p:cNvPicPr>
          <p:nvPr/>
        </p:nvPicPr>
        <p:blipFill rotWithShape="1">
          <a:blip r:embed="rId6"/>
          <a:srcRect l="2227" b="23916"/>
          <a:stretch/>
        </p:blipFill>
        <p:spPr>
          <a:xfrm>
            <a:off x="7621882" y="3492083"/>
            <a:ext cx="1504800" cy="1584000"/>
          </a:xfrm>
          <a:prstGeom prst="rect">
            <a:avLst/>
          </a:prstGeom>
        </p:spPr>
      </p:pic>
      <p:sp>
        <p:nvSpPr>
          <p:cNvPr id="16" name="矩形 15"/>
          <p:cNvSpPr/>
          <p:nvPr/>
        </p:nvSpPr>
        <p:spPr>
          <a:xfrm>
            <a:off x="838162" y="5166745"/>
            <a:ext cx="1051791" cy="328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官网</a:t>
            </a:r>
          </a:p>
        </p:txBody>
      </p:sp>
      <p:sp>
        <p:nvSpPr>
          <p:cNvPr id="17" name="矩形 16"/>
          <p:cNvSpPr/>
          <p:nvPr/>
        </p:nvSpPr>
        <p:spPr>
          <a:xfrm>
            <a:off x="9785588" y="5166745"/>
            <a:ext cx="1226150" cy="328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微信公众号</a:t>
            </a:r>
          </a:p>
        </p:txBody>
      </p:sp>
      <p:sp>
        <p:nvSpPr>
          <p:cNvPr id="18" name="矩形 17"/>
          <p:cNvSpPr/>
          <p:nvPr/>
        </p:nvSpPr>
        <p:spPr>
          <a:xfrm>
            <a:off x="5427286" y="5166745"/>
            <a:ext cx="1226150" cy="328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抖音</a:t>
            </a:r>
          </a:p>
        </p:txBody>
      </p:sp>
      <p:sp>
        <p:nvSpPr>
          <p:cNvPr id="19" name="矩形 18"/>
          <p:cNvSpPr/>
          <p:nvPr/>
        </p:nvSpPr>
        <p:spPr>
          <a:xfrm>
            <a:off x="7729631" y="5166745"/>
            <a:ext cx="1268769" cy="328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QQ</a:t>
            </a:r>
            <a:r>
              <a:rPr lang="zh-CN" altLang="en-US"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rPr>
              <a:t>交流群</a:t>
            </a:r>
          </a:p>
        </p:txBody>
      </p:sp>
      <p:pic>
        <p:nvPicPr>
          <p:cNvPr id="20" name="图片 19"/>
          <p:cNvPicPr preferRelativeResize="0">
            <a:picLocks/>
          </p:cNvPicPr>
          <p:nvPr/>
        </p:nvPicPr>
        <p:blipFill>
          <a:blip r:embed="rId7"/>
          <a:stretch>
            <a:fillRect/>
          </a:stretch>
        </p:blipFill>
        <p:spPr>
          <a:xfrm>
            <a:off x="2953868" y="3583180"/>
            <a:ext cx="1504800" cy="1584000"/>
          </a:xfrm>
          <a:prstGeom prst="rect">
            <a:avLst/>
          </a:prstGeom>
        </p:spPr>
      </p:pic>
      <p:sp>
        <p:nvSpPr>
          <p:cNvPr id="23" name="矩形 22"/>
          <p:cNvSpPr/>
          <p:nvPr/>
        </p:nvSpPr>
        <p:spPr>
          <a:xfrm>
            <a:off x="2983040" y="5166745"/>
            <a:ext cx="1268769" cy="328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rgbClr val="0070C0"/>
                </a:solidFill>
                <a:latin typeface="Huawei Sans" panose="020C0503030203020204" pitchFamily="34" charset="0"/>
                <a:ea typeface="微软雅黑" panose="020B0503020204020204" pitchFamily="34" charset="-122"/>
                <a:cs typeface="Huawei Sans" panose="020C0503030203020204" pitchFamily="34" charset="0"/>
              </a:rPr>
              <a:t>bilibili</a:t>
            </a:r>
            <a:endParaRPr lang="zh-CN" altLang="en-US" sz="1600" b="1" dirty="0">
              <a:solidFill>
                <a:srgbClr val="0070C0"/>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2" name="灯片编号占位符 1"/>
          <p:cNvSpPr>
            <a:spLocks noGrp="1"/>
          </p:cNvSpPr>
          <p:nvPr>
            <p:ph type="sldNum" sz="quarter" idx="12"/>
          </p:nvPr>
        </p:nvSpPr>
        <p:spPr>
          <a:xfrm>
            <a:off x="777209" y="6356349"/>
            <a:ext cx="2743200" cy="365125"/>
          </a:xfrm>
        </p:spPr>
        <p:txBody>
          <a:bodyPr/>
          <a:lstStyle/>
          <a:p>
            <a:pPr algn="l"/>
            <a:fld id="{121F91D6-B666-4B05-8BB0-A162590E5748}" type="slidenum">
              <a:rPr lang="zh-CN" altLang="en-US" smtClean="0"/>
              <a:pPr algn="l"/>
              <a:t>31</a:t>
            </a:fld>
            <a:endParaRPr lang="zh-CN" altLang="en-US" dirty="0"/>
          </a:p>
        </p:txBody>
      </p:sp>
    </p:spTree>
    <p:extLst>
      <p:ext uri="{BB962C8B-B14F-4D97-AF65-F5344CB8AC3E}">
        <p14:creationId xmlns:p14="http://schemas.microsoft.com/office/powerpoint/2010/main" val="26129763"/>
      </p:ext>
    </p:extLst>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rot="5400000">
            <a:off x="2630170" y="-2630170"/>
            <a:ext cx="6932295" cy="12192635"/>
          </a:xfrm>
          <a:prstGeom prst="rect">
            <a:avLst/>
          </a:prstGeom>
          <a:gradFill>
            <a:gsLst>
              <a:gs pos="0">
                <a:schemeClr val="accent1">
                  <a:lumMod val="5000"/>
                  <a:lumOff val="95000"/>
                </a:schemeClr>
              </a:gs>
              <a:gs pos="56000">
                <a:srgbClr val="93BAEF">
                  <a:alpha val="49000"/>
                  <a:lumMod val="64000"/>
                  <a:lumOff val="36000"/>
                </a:srgbClr>
              </a:gs>
              <a:gs pos="88000">
                <a:srgbClr val="7FADEC">
                  <a:alpha val="86000"/>
                  <a:lumMod val="96000"/>
                  <a:lumOff val="4000"/>
                </a:srgbClr>
              </a:gs>
              <a:gs pos="100000">
                <a:srgbClr val="16779B">
                  <a:alpha val="71000"/>
                  <a:lumMod val="79000"/>
                  <a:lumOff val="2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uawei Sans" panose="020C0503030203020204" pitchFamily="34" charset="0"/>
              <a:cs typeface="Huawei Sans" panose="020C0503030203020204" pitchFamily="34" charset="0"/>
            </a:endParaRPr>
          </a:p>
        </p:txBody>
      </p:sp>
      <p:sp>
        <p:nvSpPr>
          <p:cNvPr id="8" name="矩形 7"/>
          <p:cNvSpPr/>
          <p:nvPr/>
        </p:nvSpPr>
        <p:spPr>
          <a:xfrm>
            <a:off x="-36195" y="0"/>
            <a:ext cx="12191365" cy="6903085"/>
          </a:xfrm>
          <a:prstGeom prst="rect">
            <a:avLst/>
          </a:prstGeom>
          <a:gradFill>
            <a:gsLst>
              <a:gs pos="0">
                <a:schemeClr val="accent1">
                  <a:lumMod val="5000"/>
                  <a:lumOff val="95000"/>
                </a:schemeClr>
              </a:gs>
              <a:gs pos="56000">
                <a:srgbClr val="93BAEF">
                  <a:alpha val="49000"/>
                  <a:lumMod val="64000"/>
                  <a:lumOff val="36000"/>
                </a:srgbClr>
              </a:gs>
              <a:gs pos="88000">
                <a:srgbClr val="7FADEC">
                  <a:alpha val="86000"/>
                  <a:lumMod val="96000"/>
                  <a:lumOff val="4000"/>
                </a:srgbClr>
              </a:gs>
              <a:gs pos="100000">
                <a:srgbClr val="16779B">
                  <a:alpha val="71000"/>
                  <a:lumMod val="79000"/>
                  <a:lumOff val="2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uawei Sans" panose="020C0503030203020204" pitchFamily="34" charset="0"/>
              <a:cs typeface="Huawei Sans" panose="020C0503030203020204" pitchFamily="34" charset="0"/>
            </a:endParaRPr>
          </a:p>
        </p:txBody>
      </p:sp>
      <p:sp>
        <p:nvSpPr>
          <p:cNvPr id="25" name="标题 8"/>
          <p:cNvSpPr>
            <a:spLocks noGrp="1"/>
          </p:cNvSpPr>
          <p:nvPr>
            <p:custDataLst>
              <p:tags r:id="rId1"/>
            </p:custDataLst>
          </p:nvPr>
        </p:nvSpPr>
        <p:spPr>
          <a:xfrm>
            <a:off x="2003743" y="2789238"/>
            <a:ext cx="8111490" cy="1136650"/>
          </a:xfrm>
          <a:prstGeom prst="rect">
            <a:avLst/>
          </a:prstGeom>
        </p:spPr>
        <p:txBody>
          <a:bodyPr vert="horz" wrap="square" lIns="90000" tIns="46800" rIns="90000" bIns="0" rtlCol="0" anchor="b" anchorCtr="0">
            <a:noAutofit/>
          </a:bodyPr>
          <a:lstStyle>
            <a:lvl1pPr algn="ctr"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汉仪旗黑-85S" panose="00020600040101010101" pitchFamily="18" charset="-122"/>
                <a:cs typeface="+mj-cs"/>
              </a:defRPr>
            </a:lvl1pPr>
          </a:lstStyle>
          <a:p>
            <a:pPr>
              <a:lnSpc>
                <a:spcPct val="150000"/>
              </a:lnSpc>
            </a:pPr>
            <a:r>
              <a:rPr lang="en-US" altLang="zh-CN" sz="6000" spc="600" dirty="0">
                <a:solidFill>
                  <a:srgbClr val="3F9AFF"/>
                </a:solidFill>
                <a:latin typeface="Huawei Sans" panose="020C0503030203020204" pitchFamily="34" charset="0"/>
                <a:ea typeface="方正兰亭粗黑简体" panose="02000000000000000000" pitchFamily="2" charset="-122"/>
                <a:cs typeface="Huawei Sans" panose="020C0503030203020204" pitchFamily="34" charset="0"/>
              </a:rPr>
              <a:t>THANK YOU</a:t>
            </a:r>
            <a:endParaRPr lang="zh-CN" altLang="en-US" sz="6000" spc="600" dirty="0">
              <a:solidFill>
                <a:srgbClr val="3F9AFF"/>
              </a:solidFill>
              <a:latin typeface="Huawei Sans" panose="020C0503030203020204" pitchFamily="34" charset="0"/>
              <a:ea typeface="方正兰亭粗黑简体" panose="02000000000000000000" pitchFamily="2" charset="-122"/>
              <a:cs typeface="Huawei Sans" panose="020C0503030203020204" pitchFamily="34" charset="0"/>
            </a:endParaRPr>
          </a:p>
        </p:txBody>
      </p:sp>
      <p:pic>
        <p:nvPicPr>
          <p:cNvPr id="9" name="图片 8" descr="Logo 2"/>
          <p:cNvPicPr>
            <a:picLocks noChangeAspect="1"/>
          </p:cNvPicPr>
          <p:nvPr/>
        </p:nvPicPr>
        <p:blipFill>
          <a:blip r:embed="rId4"/>
          <a:stretch>
            <a:fillRect/>
          </a:stretch>
        </p:blipFill>
        <p:spPr>
          <a:xfrm>
            <a:off x="11248534" y="6076951"/>
            <a:ext cx="701446" cy="590550"/>
          </a:xfrm>
          <a:prstGeom prst="rect">
            <a:avLst/>
          </a:prstGeom>
        </p:spPr>
      </p:pic>
    </p:spTree>
    <p:extLst>
      <p:ext uri="{BB962C8B-B14F-4D97-AF65-F5344CB8AC3E}">
        <p14:creationId xmlns:p14="http://schemas.microsoft.com/office/powerpoint/2010/main" val="1990030264"/>
      </p:ext>
    </p:extLst>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F3CB55DF-6A43-4908-A6B0-66C5A7B27E8C}"/>
              </a:ext>
            </a:extLst>
          </p:cNvPr>
          <p:cNvSpPr txBox="1"/>
          <p:nvPr/>
        </p:nvSpPr>
        <p:spPr>
          <a:xfrm>
            <a:off x="568679" y="176703"/>
            <a:ext cx="7658100" cy="523220"/>
          </a:xfrm>
          <a:prstGeom prst="rect">
            <a:avLst/>
          </a:prstGeom>
          <a:noFill/>
        </p:spPr>
        <p:txBody>
          <a:bodyPr wrap="square" rtlCol="0">
            <a:spAutoFit/>
          </a:bodyPr>
          <a:lstStyle/>
          <a:p>
            <a:r>
              <a:rPr lang="en-US" altLang="zh-CN" sz="2800" b="1" spc="300" dirty="0" err="1">
                <a:solidFill>
                  <a:prstClr val="black"/>
                </a:solidFill>
                <a:latin typeface="Huawei Sans" panose="020C0503030203020204" pitchFamily="34" charset="0"/>
                <a:ea typeface="微软雅黑" panose="020B0503020204020204" pitchFamily="34" charset="-122"/>
                <a:cs typeface="Huawei Sans" panose="020C0503030203020204" pitchFamily="34" charset="0"/>
              </a:rPr>
              <a:t>Tensorflow</a:t>
            </a:r>
            <a:r>
              <a:rPr lang="zh-CN" altLang="en-US"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简介</a:t>
            </a:r>
          </a:p>
        </p:txBody>
      </p:sp>
      <p:sp>
        <p:nvSpPr>
          <p:cNvPr id="3" name="灯片编号占位符 2"/>
          <p:cNvSpPr>
            <a:spLocks noGrp="1"/>
          </p:cNvSpPr>
          <p:nvPr>
            <p:ph type="sldNum" sz="quarter" idx="12"/>
          </p:nvPr>
        </p:nvSpPr>
        <p:spPr>
          <a:xfrm>
            <a:off x="852023" y="6356349"/>
            <a:ext cx="2743200" cy="365125"/>
          </a:xfrm>
        </p:spPr>
        <p:txBody>
          <a:bodyPr/>
          <a:lstStyle/>
          <a:p>
            <a:pPr algn="l"/>
            <a:fld id="{121F91D6-B666-4B05-8BB0-A162590E5748}" type="slidenum">
              <a:rPr lang="zh-CN" altLang="en-US" smtClean="0"/>
              <a:pPr algn="l"/>
              <a:t>4</a:t>
            </a:fld>
            <a:endParaRPr lang="zh-CN" altLang="en-US" dirty="0"/>
          </a:p>
        </p:txBody>
      </p:sp>
      <p:sp>
        <p:nvSpPr>
          <p:cNvPr id="5" name="矩形 4"/>
          <p:cNvSpPr/>
          <p:nvPr/>
        </p:nvSpPr>
        <p:spPr>
          <a:xfrm>
            <a:off x="726791" y="1060379"/>
            <a:ext cx="7517877" cy="5076330"/>
          </a:xfrm>
          <a:prstGeom prst="rect">
            <a:avLst/>
          </a:prstGeom>
        </p:spPr>
        <p:txBody>
          <a:bodyPr wrap="square">
            <a:spAutoFit/>
          </a:bodyPr>
          <a:lstStyle/>
          <a:p>
            <a:pPr>
              <a:lnSpc>
                <a:spcPct val="150000"/>
              </a:lnSpc>
            </a:pPr>
            <a:r>
              <a:rPr lang="en-US" altLang="zh-CN" sz="1799" dirty="0" err="1">
                <a:solidFill>
                  <a:schemeClr val="tx2"/>
                </a:solidFill>
                <a:latin typeface="微软雅黑" panose="020B0503020204020204" pitchFamily="34" charset="-122"/>
                <a:ea typeface="微软雅黑" panose="020B0503020204020204" pitchFamily="34" charset="-122"/>
              </a:rPr>
              <a:t>TensorFlow</a:t>
            </a:r>
            <a:r>
              <a:rPr lang="zh-CN" altLang="en-US" sz="1799" dirty="0">
                <a:solidFill>
                  <a:srgbClr val="31424E"/>
                </a:solidFill>
                <a:latin typeface="微软雅黑" panose="020B0503020204020204" pitchFamily="34" charset="-122"/>
                <a:ea typeface="微软雅黑" panose="020B0503020204020204" pitchFamily="34" charset="-122"/>
              </a:rPr>
              <a:t>是一款开源的数学计算软件，使用数据流图（</a:t>
            </a:r>
            <a:r>
              <a:rPr lang="en-US" altLang="zh-CN" sz="1799" dirty="0">
                <a:solidFill>
                  <a:srgbClr val="31424E"/>
                </a:solidFill>
                <a:latin typeface="微软雅黑" panose="020B0503020204020204" pitchFamily="34" charset="-122"/>
                <a:ea typeface="微软雅黑" panose="020B0503020204020204" pitchFamily="34" charset="-122"/>
              </a:rPr>
              <a:t>Data Flow Graph</a:t>
            </a:r>
            <a:r>
              <a:rPr lang="zh-CN" altLang="en-US" sz="1799" dirty="0">
                <a:solidFill>
                  <a:srgbClr val="31424E"/>
                </a:solidFill>
                <a:latin typeface="微软雅黑" panose="020B0503020204020204" pitchFamily="34" charset="-122"/>
                <a:ea typeface="微软雅黑" panose="020B0503020204020204" pitchFamily="34" charset="-122"/>
              </a:rPr>
              <a:t>）的形式进行计算。图中的节点代表数学运算，而图中的线条表示多维数据数组（</a:t>
            </a:r>
            <a:r>
              <a:rPr lang="en-US" altLang="zh-CN" sz="1799" dirty="0">
                <a:solidFill>
                  <a:srgbClr val="31424E"/>
                </a:solidFill>
                <a:latin typeface="微软雅黑" panose="020B0503020204020204" pitchFamily="34" charset="-122"/>
                <a:ea typeface="微软雅黑" panose="020B0503020204020204" pitchFamily="34" charset="-122"/>
              </a:rPr>
              <a:t>tensor</a:t>
            </a:r>
            <a:r>
              <a:rPr lang="zh-CN" altLang="en-US" sz="1799" dirty="0">
                <a:solidFill>
                  <a:srgbClr val="31424E"/>
                </a:solidFill>
                <a:latin typeface="微软雅黑" panose="020B0503020204020204" pitchFamily="34" charset="-122"/>
                <a:ea typeface="微软雅黑" panose="020B0503020204020204" pitchFamily="34" charset="-122"/>
              </a:rPr>
              <a:t>）之间的交互。</a:t>
            </a:r>
            <a:r>
              <a:rPr lang="en-US" altLang="zh-CN" sz="1799" dirty="0" err="1">
                <a:solidFill>
                  <a:srgbClr val="31424E"/>
                </a:solidFill>
                <a:latin typeface="微软雅黑" panose="020B0503020204020204" pitchFamily="34" charset="-122"/>
                <a:ea typeface="微软雅黑" panose="020B0503020204020204" pitchFamily="34" charset="-122"/>
              </a:rPr>
              <a:t>TensorFlow</a:t>
            </a:r>
            <a:r>
              <a:rPr lang="zh-CN" altLang="en-US" sz="1799" dirty="0">
                <a:solidFill>
                  <a:srgbClr val="31424E"/>
                </a:solidFill>
                <a:latin typeface="微软雅黑" panose="020B0503020204020204" pitchFamily="34" charset="-122"/>
                <a:ea typeface="微软雅黑" panose="020B0503020204020204" pitchFamily="34" charset="-122"/>
              </a:rPr>
              <a:t>灵活的架构可以部署在一个或多个</a:t>
            </a:r>
            <a:r>
              <a:rPr lang="en-US" altLang="zh-CN" sz="1799" dirty="0">
                <a:solidFill>
                  <a:srgbClr val="31424E"/>
                </a:solidFill>
                <a:latin typeface="微软雅黑" panose="020B0503020204020204" pitchFamily="34" charset="-122"/>
                <a:ea typeface="微软雅黑" panose="020B0503020204020204" pitchFamily="34" charset="-122"/>
              </a:rPr>
              <a:t>CPU</a:t>
            </a:r>
            <a:r>
              <a:rPr lang="zh-CN" altLang="en-US" sz="1799" dirty="0">
                <a:solidFill>
                  <a:srgbClr val="31424E"/>
                </a:solidFill>
                <a:latin typeface="微软雅黑" panose="020B0503020204020204" pitchFamily="34" charset="-122"/>
                <a:ea typeface="微软雅黑" panose="020B0503020204020204" pitchFamily="34" charset="-122"/>
              </a:rPr>
              <a:t>、</a:t>
            </a:r>
            <a:r>
              <a:rPr lang="en-US" altLang="zh-CN" sz="1799" dirty="0">
                <a:solidFill>
                  <a:srgbClr val="31424E"/>
                </a:solidFill>
                <a:latin typeface="微软雅黑" panose="020B0503020204020204" pitchFamily="34" charset="-122"/>
                <a:ea typeface="微软雅黑" panose="020B0503020204020204" pitchFamily="34" charset="-122"/>
              </a:rPr>
              <a:t>GPU</a:t>
            </a:r>
            <a:r>
              <a:rPr lang="zh-CN" altLang="en-US" sz="1799" dirty="0">
                <a:solidFill>
                  <a:srgbClr val="31424E"/>
                </a:solidFill>
                <a:latin typeface="微软雅黑" panose="020B0503020204020204" pitchFamily="34" charset="-122"/>
                <a:ea typeface="微软雅黑" panose="020B0503020204020204" pitchFamily="34" charset="-122"/>
              </a:rPr>
              <a:t>的台式以及服务器中，或者使用单一的</a:t>
            </a:r>
            <a:r>
              <a:rPr lang="en-US" altLang="zh-CN" sz="1799" dirty="0">
                <a:solidFill>
                  <a:srgbClr val="31424E"/>
                </a:solidFill>
                <a:latin typeface="微软雅黑" panose="020B0503020204020204" pitchFamily="34" charset="-122"/>
                <a:ea typeface="微软雅黑" panose="020B0503020204020204" pitchFamily="34" charset="-122"/>
              </a:rPr>
              <a:t>API</a:t>
            </a:r>
            <a:r>
              <a:rPr lang="zh-CN" altLang="en-US" sz="1799" dirty="0">
                <a:solidFill>
                  <a:srgbClr val="31424E"/>
                </a:solidFill>
                <a:latin typeface="微软雅黑" panose="020B0503020204020204" pitchFamily="34" charset="-122"/>
                <a:ea typeface="微软雅黑" panose="020B0503020204020204" pitchFamily="34" charset="-122"/>
              </a:rPr>
              <a:t>应用在移动设备中。</a:t>
            </a:r>
            <a:endParaRPr lang="en-US" altLang="zh-CN" sz="1799" dirty="0">
              <a:solidFill>
                <a:srgbClr val="31424E"/>
              </a:solidFill>
              <a:latin typeface="微软雅黑" panose="020B0503020204020204" pitchFamily="34" charset="-122"/>
              <a:ea typeface="微软雅黑" panose="020B0503020204020204" pitchFamily="34" charset="-122"/>
            </a:endParaRPr>
          </a:p>
          <a:p>
            <a:pPr>
              <a:lnSpc>
                <a:spcPct val="150000"/>
              </a:lnSpc>
            </a:pPr>
            <a:endParaRPr lang="en-US" altLang="zh-CN" sz="1799" dirty="0">
              <a:solidFill>
                <a:srgbClr val="31424E"/>
              </a:solidFill>
              <a:latin typeface="微软雅黑" panose="020B0503020204020204" pitchFamily="34" charset="-122"/>
              <a:ea typeface="微软雅黑" panose="020B0503020204020204" pitchFamily="34" charset="-122"/>
            </a:endParaRPr>
          </a:p>
          <a:p>
            <a:pPr>
              <a:lnSpc>
                <a:spcPct val="150000"/>
              </a:lnSpc>
            </a:pPr>
            <a:r>
              <a:rPr lang="en-US" altLang="zh-CN" sz="1799" dirty="0">
                <a:solidFill>
                  <a:schemeClr val="tx2"/>
                </a:solidFill>
                <a:latin typeface="微软雅黑" panose="020B0503020204020204" pitchFamily="34" charset="-122"/>
                <a:ea typeface="微软雅黑" panose="020B0503020204020204" pitchFamily="34" charset="-122"/>
              </a:rPr>
              <a:t>Data Flow Graph</a:t>
            </a:r>
            <a:r>
              <a:rPr lang="en-US" altLang="zh-CN" sz="1799" dirty="0">
                <a:solidFill>
                  <a:srgbClr val="31424E"/>
                </a:solidFill>
                <a:latin typeface="微软雅黑" panose="020B0503020204020204" pitchFamily="34" charset="-122"/>
                <a:ea typeface="微软雅黑" panose="020B0503020204020204" pitchFamily="34" charset="-122"/>
              </a:rPr>
              <a:t>: </a:t>
            </a:r>
            <a:r>
              <a:rPr lang="zh-CN" altLang="en-US" sz="1799" dirty="0">
                <a:solidFill>
                  <a:srgbClr val="31424E"/>
                </a:solidFill>
                <a:latin typeface="微软雅黑" panose="020B0503020204020204" pitchFamily="34" charset="-122"/>
                <a:ea typeface="微软雅黑" panose="020B0503020204020204" pitchFamily="34" charset="-122"/>
              </a:rPr>
              <a:t>使用有向图的节点和边共同描述数学计算。</a:t>
            </a:r>
            <a:r>
              <a:rPr lang="en-US" altLang="zh-CN" sz="1799" dirty="0">
                <a:solidFill>
                  <a:srgbClr val="31424E"/>
                </a:solidFill>
                <a:latin typeface="微软雅黑" panose="020B0503020204020204" pitchFamily="34" charset="-122"/>
                <a:ea typeface="微软雅黑" panose="020B0503020204020204" pitchFamily="34" charset="-122"/>
              </a:rPr>
              <a:t>graph</a:t>
            </a:r>
            <a:r>
              <a:rPr lang="zh-CN" altLang="en-US" sz="1799" dirty="0">
                <a:solidFill>
                  <a:srgbClr val="31424E"/>
                </a:solidFill>
                <a:latin typeface="微软雅黑" panose="020B0503020204020204" pitchFamily="34" charset="-122"/>
                <a:ea typeface="微软雅黑" panose="020B0503020204020204" pitchFamily="34" charset="-122"/>
              </a:rPr>
              <a:t>中的</a:t>
            </a:r>
            <a:r>
              <a:rPr lang="en-US" altLang="zh-CN" sz="1799" dirty="0">
                <a:solidFill>
                  <a:srgbClr val="31424E"/>
                </a:solidFill>
                <a:latin typeface="微软雅黑" panose="020B0503020204020204" pitchFamily="34" charset="-122"/>
                <a:ea typeface="微软雅黑" panose="020B0503020204020204" pitchFamily="34" charset="-122"/>
              </a:rPr>
              <a:t>nodes</a:t>
            </a:r>
            <a:r>
              <a:rPr lang="zh-CN" altLang="en-US" sz="1799" dirty="0">
                <a:solidFill>
                  <a:srgbClr val="31424E"/>
                </a:solidFill>
                <a:latin typeface="微软雅黑" panose="020B0503020204020204" pitchFamily="34" charset="-122"/>
                <a:ea typeface="微软雅黑" panose="020B0503020204020204" pitchFamily="34" charset="-122"/>
              </a:rPr>
              <a:t>代表数学操作，也可以表示数据输入输出的端点。边表示节点之间的关系，传递操作之间互相使用的多位数组（</a:t>
            </a:r>
            <a:r>
              <a:rPr lang="en-US" altLang="zh-CN" sz="1799" dirty="0">
                <a:solidFill>
                  <a:srgbClr val="31424E"/>
                </a:solidFill>
                <a:latin typeface="微软雅黑" panose="020B0503020204020204" pitchFamily="34" charset="-122"/>
                <a:ea typeface="微软雅黑" panose="020B0503020204020204" pitchFamily="34" charset="-122"/>
              </a:rPr>
              <a:t>tensors</a:t>
            </a:r>
            <a:r>
              <a:rPr lang="zh-CN" altLang="en-US" sz="1799" dirty="0">
                <a:solidFill>
                  <a:srgbClr val="31424E"/>
                </a:solidFill>
                <a:latin typeface="微软雅黑" panose="020B0503020204020204" pitchFamily="34" charset="-122"/>
                <a:ea typeface="微软雅黑" panose="020B0503020204020204" pitchFamily="34" charset="-122"/>
              </a:rPr>
              <a:t>），</a:t>
            </a:r>
            <a:r>
              <a:rPr lang="en-US" altLang="zh-CN" sz="1799" dirty="0">
                <a:solidFill>
                  <a:srgbClr val="31424E"/>
                </a:solidFill>
                <a:latin typeface="微软雅黑" panose="020B0503020204020204" pitchFamily="34" charset="-122"/>
                <a:ea typeface="微软雅黑" panose="020B0503020204020204" pitchFamily="34" charset="-122"/>
              </a:rPr>
              <a:t>tensor</a:t>
            </a:r>
            <a:r>
              <a:rPr lang="zh-CN" altLang="en-US" sz="1799" dirty="0">
                <a:solidFill>
                  <a:srgbClr val="31424E"/>
                </a:solidFill>
                <a:latin typeface="微软雅黑" panose="020B0503020204020204" pitchFamily="34" charset="-122"/>
                <a:ea typeface="微软雅黑" panose="020B0503020204020204" pitchFamily="34" charset="-122"/>
              </a:rPr>
              <a:t>在</a:t>
            </a:r>
            <a:r>
              <a:rPr lang="en-US" altLang="zh-CN" sz="1799" dirty="0">
                <a:solidFill>
                  <a:srgbClr val="31424E"/>
                </a:solidFill>
                <a:latin typeface="微软雅黑" panose="020B0503020204020204" pitchFamily="34" charset="-122"/>
                <a:ea typeface="微软雅黑" panose="020B0503020204020204" pitchFamily="34" charset="-122"/>
              </a:rPr>
              <a:t>graph</a:t>
            </a:r>
            <a:r>
              <a:rPr lang="zh-CN" altLang="en-US" sz="1799" dirty="0">
                <a:solidFill>
                  <a:srgbClr val="31424E"/>
                </a:solidFill>
                <a:latin typeface="微软雅黑" panose="020B0503020204020204" pitchFamily="34" charset="-122"/>
                <a:ea typeface="微软雅黑" panose="020B0503020204020204" pitchFamily="34" charset="-122"/>
              </a:rPr>
              <a:t>中流动</a:t>
            </a:r>
            <a:r>
              <a:rPr lang="en-US" altLang="zh-CN" sz="1799" dirty="0">
                <a:solidFill>
                  <a:srgbClr val="31424E"/>
                </a:solidFill>
                <a:latin typeface="微软雅黑" panose="020B0503020204020204" pitchFamily="34" charset="-122"/>
                <a:ea typeface="微软雅黑" panose="020B0503020204020204" pitchFamily="34" charset="-122"/>
              </a:rPr>
              <a:t>——</a:t>
            </a:r>
            <a:r>
              <a:rPr lang="zh-CN" altLang="en-US" sz="1799" dirty="0">
                <a:solidFill>
                  <a:srgbClr val="31424E"/>
                </a:solidFill>
                <a:latin typeface="微软雅黑" panose="020B0503020204020204" pitchFamily="34" charset="-122"/>
                <a:ea typeface="微软雅黑" panose="020B0503020204020204" pitchFamily="34" charset="-122"/>
              </a:rPr>
              <a:t>这也就是</a:t>
            </a:r>
            <a:r>
              <a:rPr lang="en-US" altLang="zh-CN" sz="1799" dirty="0" err="1">
                <a:solidFill>
                  <a:srgbClr val="31424E"/>
                </a:solidFill>
                <a:latin typeface="微软雅黑" panose="020B0503020204020204" pitchFamily="34" charset="-122"/>
                <a:ea typeface="微软雅黑" panose="020B0503020204020204" pitchFamily="34" charset="-122"/>
              </a:rPr>
              <a:t>TensorFlow</a:t>
            </a:r>
            <a:r>
              <a:rPr lang="zh-CN" altLang="en-US" sz="1799" dirty="0">
                <a:solidFill>
                  <a:srgbClr val="31424E"/>
                </a:solidFill>
                <a:latin typeface="微软雅黑" panose="020B0503020204020204" pitchFamily="34" charset="-122"/>
                <a:ea typeface="微软雅黑" panose="020B0503020204020204" pitchFamily="34" charset="-122"/>
              </a:rPr>
              <a:t>名字的由来。一旦节点相连的边传来了数据流，节点就被分配到计算设备上异步的（节点间）、并行的（节点内）执行。</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993" y="1060206"/>
            <a:ext cx="2399363" cy="4265534"/>
          </a:xfrm>
          <a:prstGeom prst="rect">
            <a:avLst/>
          </a:prstGeom>
        </p:spPr>
      </p:pic>
      <p:sp>
        <p:nvSpPr>
          <p:cNvPr id="7" name="文本框 6"/>
          <p:cNvSpPr txBox="1"/>
          <p:nvPr/>
        </p:nvSpPr>
        <p:spPr>
          <a:xfrm>
            <a:off x="9076447" y="5453707"/>
            <a:ext cx="1990665" cy="276891"/>
          </a:xfrm>
          <a:prstGeom prst="rect">
            <a:avLst/>
          </a:prstGeom>
          <a:noFill/>
        </p:spPr>
        <p:txBody>
          <a:bodyPr wrap="none" rtlCol="0">
            <a:spAutoFit/>
          </a:bodyPr>
          <a:lstStyle/>
          <a:p>
            <a:pPr algn="l"/>
            <a:r>
              <a:rPr kumimoji="1" lang="zh-CN" altLang="en-US" sz="1200" dirty="0">
                <a:solidFill>
                  <a:srgbClr val="575756"/>
                </a:solidFill>
                <a:latin typeface="Microsoft YaHei" panose="020B0503020204020204" pitchFamily="34" charset="-122"/>
                <a:ea typeface="Microsoft YaHei" panose="020B0503020204020204" pitchFamily="34" charset="-122"/>
              </a:rPr>
              <a:t>图</a:t>
            </a:r>
            <a:r>
              <a:rPr kumimoji="1" lang="en-US" altLang="zh-CN" sz="1200" dirty="0">
                <a:solidFill>
                  <a:srgbClr val="575756"/>
                </a:solidFill>
                <a:latin typeface="Microsoft YaHei" panose="020B0503020204020204" pitchFamily="34" charset="-122"/>
                <a:ea typeface="Microsoft YaHei" panose="020B0503020204020204" pitchFamily="34" charset="-122"/>
              </a:rPr>
              <a:t>1 </a:t>
            </a:r>
            <a:r>
              <a:rPr kumimoji="1" lang="en-US" altLang="zh-CN" sz="1200" dirty="0" err="1">
                <a:solidFill>
                  <a:srgbClr val="575756"/>
                </a:solidFill>
                <a:latin typeface="Microsoft YaHei" panose="020B0503020204020204" pitchFamily="34" charset="-122"/>
                <a:ea typeface="Microsoft YaHei" panose="020B0503020204020204" pitchFamily="34" charset="-122"/>
              </a:rPr>
              <a:t>Tf</a:t>
            </a:r>
            <a:r>
              <a:rPr kumimoji="1" lang="zh-CN" altLang="en-US" sz="1200" dirty="0">
                <a:solidFill>
                  <a:srgbClr val="575756"/>
                </a:solidFill>
                <a:latin typeface="Microsoft YaHei" panose="020B0503020204020204" pitchFamily="34" charset="-122"/>
                <a:ea typeface="Microsoft YaHei" panose="020B0503020204020204" pitchFamily="34" charset="-122"/>
              </a:rPr>
              <a:t>工作流程动态图展示</a:t>
            </a:r>
          </a:p>
        </p:txBody>
      </p:sp>
    </p:spTree>
    <p:extLst>
      <p:ext uri="{BB962C8B-B14F-4D97-AF65-F5344CB8AC3E}">
        <p14:creationId xmlns:p14="http://schemas.microsoft.com/office/powerpoint/2010/main" val="352570530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F3CB55DF-6A43-4908-A6B0-66C5A7B27E8C}"/>
              </a:ext>
            </a:extLst>
          </p:cNvPr>
          <p:cNvSpPr txBox="1"/>
          <p:nvPr/>
        </p:nvSpPr>
        <p:spPr>
          <a:xfrm>
            <a:off x="568679" y="176703"/>
            <a:ext cx="7658100" cy="523220"/>
          </a:xfrm>
          <a:prstGeom prst="rect">
            <a:avLst/>
          </a:prstGeom>
          <a:noFill/>
        </p:spPr>
        <p:txBody>
          <a:bodyPr wrap="square" rtlCol="0">
            <a:spAutoFit/>
          </a:bodyPr>
          <a:lstStyle/>
          <a:p>
            <a:r>
              <a:rPr lang="en-US" altLang="zh-CN" sz="2800" b="1" spc="300" dirty="0" err="1">
                <a:solidFill>
                  <a:prstClr val="black"/>
                </a:solidFill>
                <a:latin typeface="Huawei Sans" panose="020C0503030203020204" pitchFamily="34" charset="0"/>
                <a:ea typeface="微软雅黑" panose="020B0503020204020204" pitchFamily="34" charset="-122"/>
                <a:cs typeface="Huawei Sans" panose="020C0503030203020204" pitchFamily="34" charset="0"/>
              </a:rPr>
              <a:t>PyTorch</a:t>
            </a:r>
            <a:r>
              <a:rPr lang="zh-CN" altLang="en-US"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简介</a:t>
            </a:r>
          </a:p>
        </p:txBody>
      </p:sp>
      <p:sp>
        <p:nvSpPr>
          <p:cNvPr id="8" name="矩形 7"/>
          <p:cNvSpPr/>
          <p:nvPr/>
        </p:nvSpPr>
        <p:spPr>
          <a:xfrm>
            <a:off x="726790" y="956621"/>
            <a:ext cx="10918117" cy="1753641"/>
          </a:xfrm>
          <a:prstGeom prst="rect">
            <a:avLst/>
          </a:prstGeom>
        </p:spPr>
        <p:txBody>
          <a:bodyPr wrap="square">
            <a:spAutoFit/>
          </a:bodyPr>
          <a:lstStyle/>
          <a:p>
            <a:endParaRPr lang="zh-CN" altLang="en-US" sz="1799" dirty="0">
              <a:solidFill>
                <a:srgbClr val="555555"/>
              </a:solidFill>
              <a:latin typeface="微软雅黑" panose="020B0503020204020204" pitchFamily="34" charset="-122"/>
              <a:ea typeface="微软雅黑" panose="020B0503020204020204" pitchFamily="34" charset="-122"/>
            </a:endParaRPr>
          </a:p>
          <a:p>
            <a:r>
              <a:rPr lang="en-US" altLang="zh-CN" sz="1799" dirty="0" err="1">
                <a:solidFill>
                  <a:srgbClr val="555555"/>
                </a:solidFill>
                <a:latin typeface="微软雅黑" panose="020B0503020204020204" pitchFamily="34" charset="-122"/>
                <a:ea typeface="微软雅黑" panose="020B0503020204020204" pitchFamily="34" charset="-122"/>
              </a:rPr>
              <a:t>PyTorch</a:t>
            </a:r>
            <a:r>
              <a:rPr lang="zh-CN" altLang="en-US" sz="1799" dirty="0">
                <a:solidFill>
                  <a:srgbClr val="555555"/>
                </a:solidFill>
                <a:latin typeface="微软雅黑" panose="020B0503020204020204" pitchFamily="34" charset="-122"/>
                <a:ea typeface="微软雅黑" panose="020B0503020204020204" pitchFamily="34" charset="-122"/>
              </a:rPr>
              <a:t>是</a:t>
            </a:r>
            <a:r>
              <a:rPr lang="en-US" altLang="zh-CN" sz="1799" dirty="0">
                <a:solidFill>
                  <a:srgbClr val="555555"/>
                </a:solidFill>
                <a:latin typeface="微软雅黑" panose="020B0503020204020204" pitchFamily="34" charset="-122"/>
                <a:ea typeface="微软雅黑" panose="020B0503020204020204" pitchFamily="34" charset="-122"/>
              </a:rPr>
              <a:t>Facebook</a:t>
            </a:r>
            <a:r>
              <a:rPr lang="zh-CN" altLang="en-US" sz="1799" dirty="0">
                <a:solidFill>
                  <a:srgbClr val="555555"/>
                </a:solidFill>
                <a:latin typeface="微软雅黑" panose="020B0503020204020204" pitchFamily="34" charset="-122"/>
                <a:ea typeface="微软雅黑" panose="020B0503020204020204" pitchFamily="34" charset="-122"/>
              </a:rPr>
              <a:t>于</a:t>
            </a:r>
            <a:r>
              <a:rPr lang="en-US" altLang="zh-CN" sz="1799" dirty="0">
                <a:solidFill>
                  <a:srgbClr val="555555"/>
                </a:solidFill>
                <a:latin typeface="微软雅黑" panose="020B0503020204020204" pitchFamily="34" charset="-122"/>
                <a:ea typeface="微软雅黑" panose="020B0503020204020204" pitchFamily="34" charset="-122"/>
              </a:rPr>
              <a:t>2017</a:t>
            </a:r>
            <a:r>
              <a:rPr lang="zh-CN" altLang="en-US" sz="1799" dirty="0">
                <a:solidFill>
                  <a:srgbClr val="555555"/>
                </a:solidFill>
                <a:latin typeface="微软雅黑" panose="020B0503020204020204" pitchFamily="34" charset="-122"/>
                <a:ea typeface="微软雅黑" panose="020B0503020204020204" pitchFamily="34" charset="-122"/>
              </a:rPr>
              <a:t>年</a:t>
            </a:r>
            <a:r>
              <a:rPr lang="en-US" altLang="zh-CN" sz="1799" dirty="0">
                <a:solidFill>
                  <a:srgbClr val="555555"/>
                </a:solidFill>
                <a:latin typeface="微软雅黑" panose="020B0503020204020204" pitchFamily="34" charset="-122"/>
                <a:ea typeface="微软雅黑" panose="020B0503020204020204" pitchFamily="34" charset="-122"/>
              </a:rPr>
              <a:t>1</a:t>
            </a:r>
            <a:r>
              <a:rPr lang="zh-CN" altLang="en-US" sz="1799" dirty="0">
                <a:solidFill>
                  <a:srgbClr val="555555"/>
                </a:solidFill>
                <a:latin typeface="微软雅黑" panose="020B0503020204020204" pitchFamily="34" charset="-122"/>
                <a:ea typeface="微软雅黑" panose="020B0503020204020204" pitchFamily="34" charset="-122"/>
              </a:rPr>
              <a:t>月</a:t>
            </a:r>
            <a:r>
              <a:rPr lang="en-US" altLang="zh-CN" sz="1799" dirty="0">
                <a:solidFill>
                  <a:srgbClr val="555555"/>
                </a:solidFill>
                <a:latin typeface="微软雅黑" panose="020B0503020204020204" pitchFamily="34" charset="-122"/>
                <a:ea typeface="微软雅黑" panose="020B0503020204020204" pitchFamily="34" charset="-122"/>
              </a:rPr>
              <a:t>18</a:t>
            </a:r>
            <a:r>
              <a:rPr lang="zh-CN" altLang="en-US" sz="1799" dirty="0">
                <a:solidFill>
                  <a:srgbClr val="555555"/>
                </a:solidFill>
                <a:latin typeface="微软雅黑" panose="020B0503020204020204" pitchFamily="34" charset="-122"/>
                <a:ea typeface="微软雅黑" panose="020B0503020204020204" pitchFamily="34" charset="-122"/>
              </a:rPr>
              <a:t>日发布的</a:t>
            </a:r>
            <a:r>
              <a:rPr lang="en-US" altLang="zh-CN" sz="1799" dirty="0">
                <a:solidFill>
                  <a:srgbClr val="555555"/>
                </a:solidFill>
                <a:latin typeface="微软雅黑" panose="020B0503020204020204" pitchFamily="34" charset="-122"/>
                <a:ea typeface="微软雅黑" panose="020B0503020204020204" pitchFamily="34" charset="-122"/>
              </a:rPr>
              <a:t>python</a:t>
            </a:r>
            <a:r>
              <a:rPr lang="zh-CN" altLang="en-US" sz="1799" dirty="0">
                <a:solidFill>
                  <a:srgbClr val="555555"/>
                </a:solidFill>
                <a:latin typeface="微软雅黑" panose="020B0503020204020204" pitchFamily="34" charset="-122"/>
                <a:ea typeface="微软雅黑" panose="020B0503020204020204" pitchFamily="34" charset="-122"/>
              </a:rPr>
              <a:t>端的开源的深度学习库，基于</a:t>
            </a:r>
            <a:r>
              <a:rPr lang="en-US" altLang="zh-CN" sz="1799" dirty="0">
                <a:solidFill>
                  <a:srgbClr val="555555"/>
                </a:solidFill>
                <a:latin typeface="微软雅黑" panose="020B0503020204020204" pitchFamily="34" charset="-122"/>
                <a:ea typeface="微软雅黑" panose="020B0503020204020204" pitchFamily="34" charset="-122"/>
              </a:rPr>
              <a:t>Torch</a:t>
            </a:r>
            <a:r>
              <a:rPr lang="zh-CN" altLang="en-US" sz="1799" dirty="0">
                <a:solidFill>
                  <a:srgbClr val="555555"/>
                </a:solidFill>
                <a:latin typeface="微软雅黑" panose="020B0503020204020204" pitchFamily="34" charset="-122"/>
                <a:ea typeface="微软雅黑" panose="020B0503020204020204" pitchFamily="34" charset="-122"/>
              </a:rPr>
              <a:t>。支持动态计算图，提供很好的灵活性。</a:t>
            </a:r>
          </a:p>
          <a:p>
            <a:endParaRPr lang="en-US" altLang="zh-CN" sz="1799" dirty="0">
              <a:solidFill>
                <a:srgbClr val="555555"/>
              </a:solidFill>
              <a:latin typeface="微软雅黑" panose="020B0503020204020204" pitchFamily="34" charset="-122"/>
              <a:ea typeface="微软雅黑" panose="020B0503020204020204" pitchFamily="34" charset="-122"/>
            </a:endParaRPr>
          </a:p>
          <a:p>
            <a:r>
              <a:rPr lang="en-US" altLang="zh-CN" sz="1799" dirty="0" err="1">
                <a:solidFill>
                  <a:srgbClr val="555555"/>
                </a:solidFill>
                <a:latin typeface="微软雅黑" panose="020B0503020204020204" pitchFamily="34" charset="-122"/>
                <a:ea typeface="微软雅黑" panose="020B0503020204020204" pitchFamily="34" charset="-122"/>
              </a:rPr>
              <a:t>PyTorch</a:t>
            </a:r>
            <a:r>
              <a:rPr lang="zh-CN" altLang="en-US" sz="1799" dirty="0">
                <a:solidFill>
                  <a:srgbClr val="555555"/>
                </a:solidFill>
                <a:latin typeface="微软雅黑" panose="020B0503020204020204" pitchFamily="34" charset="-122"/>
                <a:ea typeface="微软雅黑" panose="020B0503020204020204" pitchFamily="34" charset="-122"/>
              </a:rPr>
              <a:t>为动态计算图的典型代表，便于调试，并且高度模块化，搭建模型十分方便，同时具备及其优秀的</a:t>
            </a:r>
            <a:r>
              <a:rPr lang="en-US" altLang="zh-CN" sz="1799" dirty="0">
                <a:solidFill>
                  <a:srgbClr val="555555"/>
                </a:solidFill>
                <a:latin typeface="微软雅黑" panose="020B0503020204020204" pitchFamily="34" charset="-122"/>
                <a:ea typeface="微软雅黑" panose="020B0503020204020204" pitchFamily="34" charset="-122"/>
              </a:rPr>
              <a:t>GPU</a:t>
            </a:r>
            <a:r>
              <a:rPr lang="zh-CN" altLang="en-US" sz="1799" dirty="0">
                <a:solidFill>
                  <a:srgbClr val="555555"/>
                </a:solidFill>
                <a:latin typeface="微软雅黑" panose="020B0503020204020204" pitchFamily="34" charset="-122"/>
                <a:ea typeface="微软雅黑" panose="020B0503020204020204" pitchFamily="34" charset="-122"/>
              </a:rPr>
              <a:t>支持，数据参数在</a:t>
            </a:r>
            <a:r>
              <a:rPr lang="en-US" altLang="zh-CN" sz="1799" dirty="0">
                <a:solidFill>
                  <a:srgbClr val="555555"/>
                </a:solidFill>
                <a:latin typeface="微软雅黑" panose="020B0503020204020204" pitchFamily="34" charset="-122"/>
                <a:ea typeface="微软雅黑" panose="020B0503020204020204" pitchFamily="34" charset="-122"/>
              </a:rPr>
              <a:t>CPU</a:t>
            </a:r>
            <a:r>
              <a:rPr lang="zh-CN" altLang="en-US" sz="1799" dirty="0">
                <a:solidFill>
                  <a:srgbClr val="555555"/>
                </a:solidFill>
                <a:latin typeface="微软雅黑" panose="020B0503020204020204" pitchFamily="34" charset="-122"/>
                <a:ea typeface="微软雅黑" panose="020B0503020204020204" pitchFamily="34" charset="-122"/>
              </a:rPr>
              <a:t>与</a:t>
            </a:r>
            <a:r>
              <a:rPr lang="en-US" altLang="zh-CN" sz="1799" dirty="0">
                <a:solidFill>
                  <a:srgbClr val="555555"/>
                </a:solidFill>
                <a:latin typeface="微软雅黑" panose="020B0503020204020204" pitchFamily="34" charset="-122"/>
                <a:ea typeface="微软雅黑" panose="020B0503020204020204" pitchFamily="34" charset="-122"/>
              </a:rPr>
              <a:t>GPU</a:t>
            </a:r>
            <a:r>
              <a:rPr lang="zh-CN" altLang="en-US" sz="1799" dirty="0">
                <a:solidFill>
                  <a:srgbClr val="555555"/>
                </a:solidFill>
                <a:latin typeface="微软雅黑" panose="020B0503020204020204" pitchFamily="34" charset="-122"/>
                <a:ea typeface="微软雅黑" panose="020B0503020204020204" pitchFamily="34" charset="-122"/>
              </a:rPr>
              <a:t>之间迁移十分灵活</a:t>
            </a:r>
            <a:endParaRPr lang="en-US" altLang="zh-CN" sz="1799" dirty="0">
              <a:solidFill>
                <a:srgbClr val="555555"/>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726791" y="2798260"/>
            <a:ext cx="8061382" cy="3892730"/>
          </a:xfrm>
          <a:prstGeom prst="rect">
            <a:avLst/>
          </a:prstGeom>
        </p:spPr>
      </p:pic>
    </p:spTree>
    <p:extLst>
      <p:ext uri="{BB962C8B-B14F-4D97-AF65-F5344CB8AC3E}">
        <p14:creationId xmlns:p14="http://schemas.microsoft.com/office/powerpoint/2010/main" val="150117148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F3CB55DF-6A43-4908-A6B0-66C5A7B27E8C}"/>
              </a:ext>
            </a:extLst>
          </p:cNvPr>
          <p:cNvSpPr txBox="1"/>
          <p:nvPr/>
        </p:nvSpPr>
        <p:spPr>
          <a:xfrm>
            <a:off x="568679" y="176703"/>
            <a:ext cx="7658100" cy="523220"/>
          </a:xfrm>
          <a:prstGeom prst="rect">
            <a:avLst/>
          </a:prstGeom>
          <a:noFill/>
        </p:spPr>
        <p:txBody>
          <a:bodyPr wrap="square" rtlCol="0">
            <a:spAutoFit/>
          </a:bodyPr>
          <a:lstStyle/>
          <a:p>
            <a:r>
              <a:rPr lang="en-US" altLang="zh-CN" sz="2800" b="1" spc="300" dirty="0" err="1">
                <a:solidFill>
                  <a:prstClr val="black"/>
                </a:solidFill>
                <a:latin typeface="Huawei Sans" panose="020C0503030203020204" pitchFamily="34" charset="0"/>
                <a:ea typeface="微软雅黑" panose="020B0503020204020204" pitchFamily="34" charset="-122"/>
                <a:cs typeface="Huawei Sans" panose="020C0503030203020204" pitchFamily="34" charset="0"/>
              </a:rPr>
              <a:t>Caffe</a:t>
            </a:r>
            <a:r>
              <a:rPr lang="zh-CN" altLang="en-US"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简介</a:t>
            </a:r>
          </a:p>
        </p:txBody>
      </p:sp>
      <p:sp>
        <p:nvSpPr>
          <p:cNvPr id="5" name="矩形 4"/>
          <p:cNvSpPr/>
          <p:nvPr/>
        </p:nvSpPr>
        <p:spPr>
          <a:xfrm>
            <a:off x="726790" y="1080107"/>
            <a:ext cx="10854134" cy="2553548"/>
          </a:xfrm>
          <a:prstGeom prst="rect">
            <a:avLst/>
          </a:prstGeom>
        </p:spPr>
        <p:txBody>
          <a:bodyPr wrap="square">
            <a:spAutoFit/>
          </a:bodyPr>
          <a:lstStyle/>
          <a:p>
            <a:r>
              <a:rPr lang="en-US" altLang="zh-CN" sz="1599" dirty="0" err="1">
                <a:solidFill>
                  <a:srgbClr val="31424E"/>
                </a:solidFill>
                <a:latin typeface="微软雅黑" panose="020B0503020204020204" pitchFamily="34" charset="-122"/>
                <a:ea typeface="微软雅黑" panose="020B0503020204020204" pitchFamily="34" charset="-122"/>
              </a:rPr>
              <a:t>Caffe</a:t>
            </a:r>
            <a:r>
              <a:rPr lang="zh-CN" altLang="en-US" sz="1599" dirty="0">
                <a:solidFill>
                  <a:srgbClr val="31424E"/>
                </a:solidFill>
                <a:latin typeface="微软雅黑" panose="020B0503020204020204" pitchFamily="34" charset="-122"/>
                <a:ea typeface="微软雅黑" panose="020B0503020204020204" pitchFamily="34" charset="-122"/>
              </a:rPr>
              <a:t>由加州大学伯克利的</a:t>
            </a:r>
            <a:r>
              <a:rPr lang="en-US" altLang="zh-CN" sz="1599" dirty="0">
                <a:solidFill>
                  <a:srgbClr val="31424E"/>
                </a:solidFill>
                <a:latin typeface="微软雅黑" panose="020B0503020204020204" pitchFamily="34" charset="-122"/>
                <a:ea typeface="微软雅黑" panose="020B0503020204020204" pitchFamily="34" charset="-122"/>
              </a:rPr>
              <a:t>PHD</a:t>
            </a:r>
            <a:r>
              <a:rPr lang="zh-CN" altLang="en-US" sz="1599" dirty="0">
                <a:solidFill>
                  <a:srgbClr val="31424E"/>
                </a:solidFill>
                <a:latin typeface="微软雅黑" panose="020B0503020204020204" pitchFamily="34" charset="-122"/>
                <a:ea typeface="微软雅黑" panose="020B0503020204020204" pitchFamily="34" charset="-122"/>
              </a:rPr>
              <a:t>贾扬清开发，全称</a:t>
            </a:r>
            <a:r>
              <a:rPr lang="en-US" altLang="zh-CN" sz="1599" dirty="0">
                <a:solidFill>
                  <a:srgbClr val="31424E"/>
                </a:solidFill>
                <a:latin typeface="微软雅黑" panose="020B0503020204020204" pitchFamily="34" charset="-122"/>
                <a:ea typeface="微软雅黑" panose="020B0503020204020204" pitchFamily="34" charset="-122"/>
              </a:rPr>
              <a:t>Convolutional Architecture for Fast Feature Embedding</a:t>
            </a:r>
            <a:r>
              <a:rPr lang="zh-CN" altLang="en-US" sz="1599" dirty="0">
                <a:solidFill>
                  <a:srgbClr val="31424E"/>
                </a:solidFill>
                <a:latin typeface="微软雅黑" panose="020B0503020204020204" pitchFamily="34" charset="-122"/>
                <a:ea typeface="微软雅黑" panose="020B0503020204020204" pitchFamily="34" charset="-122"/>
              </a:rPr>
              <a:t>，是一个清晰而高效的开源深度学习框架，目前由伯克利视觉学中心（</a:t>
            </a:r>
            <a:r>
              <a:rPr lang="en-US" altLang="zh-CN" sz="1599" dirty="0">
                <a:solidFill>
                  <a:srgbClr val="31424E"/>
                </a:solidFill>
                <a:latin typeface="微软雅黑" panose="020B0503020204020204" pitchFamily="34" charset="-122"/>
                <a:ea typeface="微软雅黑" panose="020B0503020204020204" pitchFamily="34" charset="-122"/>
              </a:rPr>
              <a:t>Berkeley Vision and Learning Center</a:t>
            </a:r>
            <a:r>
              <a:rPr lang="zh-CN" altLang="en-US" sz="1599" dirty="0">
                <a:solidFill>
                  <a:srgbClr val="31424E"/>
                </a:solidFill>
                <a:latin typeface="微软雅黑" panose="020B0503020204020204" pitchFamily="34" charset="-122"/>
                <a:ea typeface="微软雅黑" panose="020B0503020204020204" pitchFamily="34" charset="-122"/>
              </a:rPr>
              <a:t>，</a:t>
            </a:r>
            <a:r>
              <a:rPr lang="en-US" altLang="zh-CN" sz="1599" dirty="0">
                <a:solidFill>
                  <a:srgbClr val="31424E"/>
                </a:solidFill>
                <a:latin typeface="微软雅黑" panose="020B0503020204020204" pitchFamily="34" charset="-122"/>
                <a:ea typeface="微软雅黑" panose="020B0503020204020204" pitchFamily="34" charset="-122"/>
              </a:rPr>
              <a:t>BVLC</a:t>
            </a:r>
            <a:r>
              <a:rPr lang="zh-CN" altLang="en-US" sz="1599" dirty="0">
                <a:solidFill>
                  <a:srgbClr val="31424E"/>
                </a:solidFill>
                <a:latin typeface="微软雅黑" panose="020B0503020204020204" pitchFamily="34" charset="-122"/>
                <a:ea typeface="微软雅黑" panose="020B0503020204020204" pitchFamily="34" charset="-122"/>
              </a:rPr>
              <a:t>）进行维护。</a:t>
            </a:r>
            <a:endParaRPr lang="en-US" altLang="zh-CN" sz="1599" dirty="0">
              <a:solidFill>
                <a:srgbClr val="31424E"/>
              </a:solidFill>
              <a:latin typeface="微软雅黑" panose="020B0503020204020204" pitchFamily="34" charset="-122"/>
              <a:ea typeface="微软雅黑" panose="020B0503020204020204" pitchFamily="34" charset="-122"/>
            </a:endParaRPr>
          </a:p>
          <a:p>
            <a:endParaRPr lang="zh-CN" altLang="en-US" sz="1599" dirty="0">
              <a:solidFill>
                <a:srgbClr val="31424E"/>
              </a:solidFill>
              <a:latin typeface="微软雅黑" panose="020B0503020204020204" pitchFamily="34" charset="-122"/>
              <a:ea typeface="微软雅黑" panose="020B0503020204020204" pitchFamily="34" charset="-122"/>
            </a:endParaRPr>
          </a:p>
          <a:p>
            <a:r>
              <a:rPr lang="en-US" altLang="zh-CN" sz="1599" dirty="0" err="1">
                <a:solidFill>
                  <a:schemeClr val="tx2"/>
                </a:solidFill>
                <a:latin typeface="微软雅黑" panose="020B0503020204020204" pitchFamily="34" charset="-122"/>
                <a:ea typeface="微软雅黑" panose="020B0503020204020204" pitchFamily="34" charset="-122"/>
              </a:rPr>
              <a:t>Caffe</a:t>
            </a:r>
            <a:r>
              <a:rPr lang="zh-CN" altLang="en-US" sz="1599" dirty="0">
                <a:solidFill>
                  <a:schemeClr val="tx2"/>
                </a:solidFill>
                <a:latin typeface="微软雅黑" panose="020B0503020204020204" pitchFamily="34" charset="-122"/>
                <a:ea typeface="微软雅黑" panose="020B0503020204020204" pitchFamily="34" charset="-122"/>
              </a:rPr>
              <a:t>基本流程</a:t>
            </a:r>
            <a:r>
              <a:rPr lang="zh-CN" altLang="en-US" sz="1599" dirty="0">
                <a:solidFill>
                  <a:srgbClr val="31424E"/>
                </a:solidFill>
                <a:latin typeface="微软雅黑" panose="020B0503020204020204" pitchFamily="34" charset="-122"/>
                <a:ea typeface="微软雅黑" panose="020B0503020204020204" pitchFamily="34" charset="-122"/>
              </a:rPr>
              <a:t>：</a:t>
            </a:r>
            <a:r>
              <a:rPr lang="en-US" altLang="zh-CN" sz="1599" dirty="0" err="1">
                <a:solidFill>
                  <a:srgbClr val="31424E"/>
                </a:solidFill>
                <a:latin typeface="微软雅黑" panose="020B0503020204020204" pitchFamily="34" charset="-122"/>
                <a:ea typeface="微软雅黑" panose="020B0503020204020204" pitchFamily="34" charset="-122"/>
              </a:rPr>
              <a:t>Caffe</a:t>
            </a:r>
            <a:r>
              <a:rPr lang="zh-CN" altLang="en-US" sz="1599" dirty="0">
                <a:solidFill>
                  <a:srgbClr val="31424E"/>
                </a:solidFill>
                <a:latin typeface="微软雅黑" panose="020B0503020204020204" pitchFamily="34" charset="-122"/>
                <a:ea typeface="微软雅黑" panose="020B0503020204020204" pitchFamily="34" charset="-122"/>
              </a:rPr>
              <a:t>遵循了神经网络的一个简单假设</a:t>
            </a:r>
            <a:r>
              <a:rPr lang="en-US" altLang="zh-CN" sz="1599" dirty="0">
                <a:solidFill>
                  <a:srgbClr val="31424E"/>
                </a:solidFill>
                <a:latin typeface="微软雅黑" panose="020B0503020204020204" pitchFamily="34" charset="-122"/>
                <a:ea typeface="微软雅黑" panose="020B0503020204020204" pitchFamily="34" charset="-122"/>
              </a:rPr>
              <a:t>——</a:t>
            </a:r>
            <a:r>
              <a:rPr lang="zh-CN" altLang="en-US" sz="1599" dirty="0">
                <a:solidFill>
                  <a:srgbClr val="31424E"/>
                </a:solidFill>
                <a:latin typeface="微软雅黑" panose="020B0503020204020204" pitchFamily="34" charset="-122"/>
                <a:ea typeface="微软雅黑" panose="020B0503020204020204" pitchFamily="34" charset="-122"/>
              </a:rPr>
              <a:t>所有的计算都是以</a:t>
            </a:r>
            <a:r>
              <a:rPr lang="en-US" altLang="zh-CN" sz="1599" dirty="0">
                <a:solidFill>
                  <a:srgbClr val="31424E"/>
                </a:solidFill>
                <a:latin typeface="微软雅黑" panose="020B0503020204020204" pitchFamily="34" charset="-122"/>
                <a:ea typeface="微软雅黑" panose="020B0503020204020204" pitchFamily="34" charset="-122"/>
              </a:rPr>
              <a:t>layer</a:t>
            </a:r>
            <a:r>
              <a:rPr lang="zh-CN" altLang="en-US" sz="1599" dirty="0">
                <a:solidFill>
                  <a:srgbClr val="31424E"/>
                </a:solidFill>
                <a:latin typeface="微软雅黑" panose="020B0503020204020204" pitchFamily="34" charset="-122"/>
                <a:ea typeface="微软雅黑" panose="020B0503020204020204" pitchFamily="34" charset="-122"/>
              </a:rPr>
              <a:t>的形式表示的，</a:t>
            </a:r>
            <a:r>
              <a:rPr lang="en-US" altLang="zh-CN" sz="1599" dirty="0">
                <a:solidFill>
                  <a:srgbClr val="31424E"/>
                </a:solidFill>
                <a:latin typeface="微软雅黑" panose="020B0503020204020204" pitchFamily="34" charset="-122"/>
                <a:ea typeface="微软雅黑" panose="020B0503020204020204" pitchFamily="34" charset="-122"/>
              </a:rPr>
              <a:t>layer</a:t>
            </a:r>
            <a:r>
              <a:rPr lang="zh-CN" altLang="en-US" sz="1599" dirty="0">
                <a:solidFill>
                  <a:srgbClr val="31424E"/>
                </a:solidFill>
                <a:latin typeface="微软雅黑" panose="020B0503020204020204" pitchFamily="34" charset="-122"/>
                <a:ea typeface="微软雅黑" panose="020B0503020204020204" pitchFamily="34" charset="-122"/>
              </a:rPr>
              <a:t>做的事情就是获得一些数据，然后输出一些计算以后的结果。比如说卷积</a:t>
            </a:r>
            <a:r>
              <a:rPr lang="en-US" altLang="zh-CN" sz="1599" dirty="0">
                <a:solidFill>
                  <a:srgbClr val="31424E"/>
                </a:solidFill>
                <a:latin typeface="微软雅黑" panose="020B0503020204020204" pitchFamily="34" charset="-122"/>
                <a:ea typeface="微软雅黑" panose="020B0503020204020204" pitchFamily="34" charset="-122"/>
              </a:rPr>
              <a:t>——</a:t>
            </a:r>
            <a:r>
              <a:rPr lang="zh-CN" altLang="en-US" sz="1599" dirty="0">
                <a:solidFill>
                  <a:srgbClr val="31424E"/>
                </a:solidFill>
                <a:latin typeface="微软雅黑" panose="020B0503020204020204" pitchFamily="34" charset="-122"/>
                <a:ea typeface="微软雅黑" panose="020B0503020204020204" pitchFamily="34" charset="-122"/>
              </a:rPr>
              <a:t>就是输入一个图像，然后和这一层的参数（</a:t>
            </a:r>
            <a:r>
              <a:rPr lang="en-US" altLang="zh-CN" sz="1599" dirty="0">
                <a:solidFill>
                  <a:srgbClr val="31424E"/>
                </a:solidFill>
                <a:latin typeface="微软雅黑" panose="020B0503020204020204" pitchFamily="34" charset="-122"/>
                <a:ea typeface="微软雅黑" panose="020B0503020204020204" pitchFamily="34" charset="-122"/>
              </a:rPr>
              <a:t>filter</a:t>
            </a:r>
            <a:r>
              <a:rPr lang="zh-CN" altLang="en-US" sz="1599" dirty="0">
                <a:solidFill>
                  <a:srgbClr val="31424E"/>
                </a:solidFill>
                <a:latin typeface="微软雅黑" panose="020B0503020204020204" pitchFamily="34" charset="-122"/>
                <a:ea typeface="微软雅黑" panose="020B0503020204020204" pitchFamily="34" charset="-122"/>
              </a:rPr>
              <a:t>）做卷积，然后输出卷积的结果。每一个层级（</a:t>
            </a:r>
            <a:r>
              <a:rPr lang="en-US" altLang="zh-CN" sz="1599" dirty="0">
                <a:solidFill>
                  <a:srgbClr val="31424E"/>
                </a:solidFill>
                <a:latin typeface="微软雅黑" panose="020B0503020204020204" pitchFamily="34" charset="-122"/>
                <a:ea typeface="微软雅黑" panose="020B0503020204020204" pitchFamily="34" charset="-122"/>
              </a:rPr>
              <a:t>layer</a:t>
            </a:r>
            <a:r>
              <a:rPr lang="zh-CN" altLang="en-US" sz="1599" dirty="0">
                <a:solidFill>
                  <a:srgbClr val="31424E"/>
                </a:solidFill>
                <a:latin typeface="微软雅黑" panose="020B0503020204020204" pitchFamily="34" charset="-122"/>
                <a:ea typeface="微软雅黑" panose="020B0503020204020204" pitchFamily="34" charset="-122"/>
              </a:rPr>
              <a:t>）需要做两个计算：前向</a:t>
            </a:r>
            <a:r>
              <a:rPr lang="en-US" altLang="zh-CN" sz="1599" dirty="0">
                <a:solidFill>
                  <a:srgbClr val="31424E"/>
                </a:solidFill>
                <a:latin typeface="微软雅黑" panose="020B0503020204020204" pitchFamily="34" charset="-122"/>
                <a:ea typeface="微软雅黑" panose="020B0503020204020204" pitchFamily="34" charset="-122"/>
              </a:rPr>
              <a:t>forward</a:t>
            </a:r>
            <a:r>
              <a:rPr lang="zh-CN" altLang="en-US" sz="1599" dirty="0">
                <a:solidFill>
                  <a:srgbClr val="31424E"/>
                </a:solidFill>
                <a:latin typeface="微软雅黑" panose="020B0503020204020204" pitchFamily="34" charset="-122"/>
                <a:ea typeface="微软雅黑" panose="020B0503020204020204" pitchFamily="34" charset="-122"/>
              </a:rPr>
              <a:t>是从输入计算输出，然后反向</a:t>
            </a:r>
            <a:r>
              <a:rPr lang="en-US" altLang="zh-CN" sz="1599" dirty="0">
                <a:solidFill>
                  <a:srgbClr val="31424E"/>
                </a:solidFill>
                <a:latin typeface="微软雅黑" panose="020B0503020204020204" pitchFamily="34" charset="-122"/>
                <a:ea typeface="微软雅黑" panose="020B0503020204020204" pitchFamily="34" charset="-122"/>
              </a:rPr>
              <a:t>backward</a:t>
            </a:r>
            <a:r>
              <a:rPr lang="zh-CN" altLang="en-US" sz="1599" dirty="0">
                <a:solidFill>
                  <a:srgbClr val="31424E"/>
                </a:solidFill>
                <a:latin typeface="微软雅黑" panose="020B0503020204020204" pitchFamily="34" charset="-122"/>
                <a:ea typeface="微软雅黑" panose="020B0503020204020204" pitchFamily="34" charset="-122"/>
              </a:rPr>
              <a:t>是从上面给的</a:t>
            </a:r>
            <a:r>
              <a:rPr lang="en-US" altLang="zh-CN" sz="1599" dirty="0">
                <a:solidFill>
                  <a:srgbClr val="31424E"/>
                </a:solidFill>
                <a:latin typeface="微软雅黑" panose="020B0503020204020204" pitchFamily="34" charset="-122"/>
                <a:ea typeface="微软雅黑" panose="020B0503020204020204" pitchFamily="34" charset="-122"/>
              </a:rPr>
              <a:t>gradient</a:t>
            </a:r>
            <a:r>
              <a:rPr lang="zh-CN" altLang="en-US" sz="1599" dirty="0">
                <a:solidFill>
                  <a:srgbClr val="31424E"/>
                </a:solidFill>
                <a:latin typeface="微软雅黑" panose="020B0503020204020204" pitchFamily="34" charset="-122"/>
                <a:ea typeface="微软雅黑" panose="020B0503020204020204" pitchFamily="34" charset="-122"/>
              </a:rPr>
              <a:t>来计算相对于输入的</a:t>
            </a:r>
            <a:r>
              <a:rPr lang="en-US" altLang="zh-CN" sz="1599" dirty="0">
                <a:solidFill>
                  <a:srgbClr val="31424E"/>
                </a:solidFill>
                <a:latin typeface="微软雅黑" panose="020B0503020204020204" pitchFamily="34" charset="-122"/>
                <a:ea typeface="微软雅黑" panose="020B0503020204020204" pitchFamily="34" charset="-122"/>
              </a:rPr>
              <a:t>gradient</a:t>
            </a:r>
            <a:r>
              <a:rPr lang="zh-CN" altLang="en-US" sz="1599" dirty="0">
                <a:solidFill>
                  <a:srgbClr val="31424E"/>
                </a:solidFill>
                <a:latin typeface="微软雅黑" panose="020B0503020204020204" pitchFamily="34" charset="-122"/>
                <a:ea typeface="微软雅黑" panose="020B0503020204020204" pitchFamily="34" charset="-122"/>
              </a:rPr>
              <a:t>，只要这两个函数实现了以后，我们就可以把很多层连接成一个网络，这个网络做的事情就是输入我们的数据（图像或者语音等），然后来计算我们需要的输出（比如说识别的标签），在训练的时候，我们可以根据已有的标签来计算损失和</a:t>
            </a:r>
            <a:r>
              <a:rPr lang="en-US" altLang="zh-CN" sz="1599" dirty="0">
                <a:solidFill>
                  <a:srgbClr val="31424E"/>
                </a:solidFill>
                <a:latin typeface="微软雅黑" panose="020B0503020204020204" pitchFamily="34" charset="-122"/>
                <a:ea typeface="微软雅黑" panose="020B0503020204020204" pitchFamily="34" charset="-122"/>
              </a:rPr>
              <a:t>gradient</a:t>
            </a:r>
            <a:r>
              <a:rPr lang="zh-CN" altLang="en-US" sz="1599" dirty="0">
                <a:solidFill>
                  <a:srgbClr val="31424E"/>
                </a:solidFill>
                <a:latin typeface="微软雅黑" panose="020B0503020204020204" pitchFamily="34" charset="-122"/>
                <a:ea typeface="微软雅黑" panose="020B0503020204020204" pitchFamily="34" charset="-122"/>
              </a:rPr>
              <a:t>，然后用</a:t>
            </a:r>
            <a:r>
              <a:rPr lang="en-US" altLang="zh-CN" sz="1599" dirty="0">
                <a:solidFill>
                  <a:srgbClr val="31424E"/>
                </a:solidFill>
                <a:latin typeface="微软雅黑" panose="020B0503020204020204" pitchFamily="34" charset="-122"/>
                <a:ea typeface="微软雅黑" panose="020B0503020204020204" pitchFamily="34" charset="-122"/>
              </a:rPr>
              <a:t>gradient</a:t>
            </a:r>
            <a:r>
              <a:rPr lang="zh-CN" altLang="en-US" sz="1599" dirty="0">
                <a:solidFill>
                  <a:srgbClr val="31424E"/>
                </a:solidFill>
                <a:latin typeface="微软雅黑" panose="020B0503020204020204" pitchFamily="34" charset="-122"/>
                <a:ea typeface="微软雅黑" panose="020B0503020204020204" pitchFamily="34" charset="-122"/>
              </a:rPr>
              <a:t>来更新网络的参数。</a:t>
            </a:r>
          </a:p>
        </p:txBody>
      </p:sp>
      <p:graphicFrame>
        <p:nvGraphicFramePr>
          <p:cNvPr id="6" name="图示 5"/>
          <p:cNvGraphicFramePr/>
          <p:nvPr>
            <p:extLst/>
          </p:nvPr>
        </p:nvGraphicFramePr>
        <p:xfrm>
          <a:off x="1032059" y="3943989"/>
          <a:ext cx="10243597" cy="39401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文本框 6"/>
          <p:cNvSpPr txBox="1"/>
          <p:nvPr/>
        </p:nvSpPr>
        <p:spPr>
          <a:xfrm>
            <a:off x="9649521" y="4048158"/>
            <a:ext cx="799907" cy="338422"/>
          </a:xfrm>
          <a:prstGeom prst="rect">
            <a:avLst/>
          </a:prstGeom>
          <a:noFill/>
        </p:spPr>
        <p:txBody>
          <a:bodyPr wrap="none" rtlCol="0">
            <a:spAutoFit/>
          </a:bodyPr>
          <a:lstStyle/>
          <a:p>
            <a:pPr algn="l"/>
            <a:r>
              <a:rPr kumimoji="1" lang="zh-CN" altLang="en-US" sz="1599" dirty="0">
                <a:latin typeface="Microsoft YaHei" panose="020B0503020204020204" pitchFamily="34" charset="-122"/>
                <a:ea typeface="Microsoft YaHei" panose="020B0503020204020204" pitchFamily="34" charset="-122"/>
              </a:rPr>
              <a:t>社区好</a:t>
            </a:r>
          </a:p>
        </p:txBody>
      </p:sp>
      <p:sp>
        <p:nvSpPr>
          <p:cNvPr id="10" name="文本框 9"/>
          <p:cNvSpPr txBox="1"/>
          <p:nvPr/>
        </p:nvSpPr>
        <p:spPr>
          <a:xfrm>
            <a:off x="9649521" y="4497223"/>
            <a:ext cx="1318995" cy="830673"/>
          </a:xfrm>
          <a:prstGeom prst="rect">
            <a:avLst/>
          </a:prstGeom>
          <a:noFill/>
        </p:spPr>
        <p:txBody>
          <a:bodyPr wrap="square" rtlCol="0">
            <a:spAutoFit/>
          </a:bodyPr>
          <a:lstStyle/>
          <a:p>
            <a:pPr algn="l"/>
            <a:r>
              <a:rPr kumimoji="1" lang="zh-CN" altLang="en-US" sz="1599" dirty="0">
                <a:latin typeface="Microsoft YaHei" panose="020B0503020204020204" pitchFamily="34" charset="-122"/>
                <a:ea typeface="Microsoft YaHei" panose="020B0503020204020204" pitchFamily="34" charset="-122"/>
              </a:rPr>
              <a:t>国内外有较多的活跃社区</a:t>
            </a:r>
          </a:p>
        </p:txBody>
      </p:sp>
    </p:spTree>
    <p:extLst>
      <p:ext uri="{BB962C8B-B14F-4D97-AF65-F5344CB8AC3E}">
        <p14:creationId xmlns:p14="http://schemas.microsoft.com/office/powerpoint/2010/main" val="425958728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F3CB55DF-6A43-4908-A6B0-66C5A7B27E8C}"/>
              </a:ext>
            </a:extLst>
          </p:cNvPr>
          <p:cNvSpPr txBox="1"/>
          <p:nvPr/>
        </p:nvSpPr>
        <p:spPr>
          <a:xfrm>
            <a:off x="568679" y="176703"/>
            <a:ext cx="7658100" cy="523220"/>
          </a:xfrm>
          <a:prstGeom prst="rect">
            <a:avLst/>
          </a:prstGeom>
          <a:noFill/>
        </p:spPr>
        <p:txBody>
          <a:bodyPr wrap="square" rtlCol="0">
            <a:spAutoFit/>
          </a:bodyPr>
          <a:lstStyle/>
          <a:p>
            <a:r>
              <a:rPr lang="en-US" altLang="zh-CN" sz="2800" b="1" spc="300" dirty="0" err="1">
                <a:solidFill>
                  <a:prstClr val="black"/>
                </a:solidFill>
                <a:latin typeface="Huawei Sans" panose="020C0503030203020204" pitchFamily="34" charset="0"/>
                <a:ea typeface="微软雅黑" panose="020B0503020204020204" pitchFamily="34" charset="-122"/>
                <a:cs typeface="Huawei Sans" panose="020C0503030203020204" pitchFamily="34" charset="0"/>
              </a:rPr>
              <a:t>Mxnet</a:t>
            </a:r>
            <a:r>
              <a:rPr lang="zh-CN" altLang="en-US"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简介</a:t>
            </a:r>
          </a:p>
        </p:txBody>
      </p:sp>
      <p:sp>
        <p:nvSpPr>
          <p:cNvPr id="8" name="矩形 7"/>
          <p:cNvSpPr/>
          <p:nvPr/>
        </p:nvSpPr>
        <p:spPr>
          <a:xfrm>
            <a:off x="726791" y="1075040"/>
            <a:ext cx="4519816" cy="5076330"/>
          </a:xfrm>
          <a:prstGeom prst="rect">
            <a:avLst/>
          </a:prstGeom>
        </p:spPr>
        <p:txBody>
          <a:bodyPr wrap="square">
            <a:spAutoFit/>
          </a:bodyPr>
          <a:lstStyle/>
          <a:p>
            <a:pPr>
              <a:lnSpc>
                <a:spcPct val="150000"/>
              </a:lnSpc>
            </a:pPr>
            <a:r>
              <a:rPr lang="en-US" altLang="zh-CN" sz="1799" dirty="0">
                <a:solidFill>
                  <a:srgbClr val="31424E"/>
                </a:solidFill>
                <a:latin typeface="microsoft yahei" panose="020B0503020204020204" pitchFamily="34" charset="-122"/>
                <a:ea typeface="microsoft yahei" panose="020B0503020204020204" pitchFamily="34" charset="-122"/>
              </a:rPr>
              <a:t>MXNet</a:t>
            </a:r>
            <a:r>
              <a:rPr lang="zh-CN" altLang="en-US" sz="1799" dirty="0">
                <a:solidFill>
                  <a:srgbClr val="31424E"/>
                </a:solidFill>
                <a:latin typeface="microsoft yahei" panose="020B0503020204020204" pitchFamily="34" charset="-122"/>
                <a:ea typeface="microsoft yahei" panose="020B0503020204020204" pitchFamily="34" charset="-122"/>
              </a:rPr>
              <a:t>是</a:t>
            </a:r>
            <a:r>
              <a:rPr lang="en-US" altLang="zh-CN" sz="1799" dirty="0">
                <a:solidFill>
                  <a:srgbClr val="31424E"/>
                </a:solidFill>
                <a:latin typeface="microsoft yahei" panose="020B0503020204020204" pitchFamily="34" charset="-122"/>
                <a:ea typeface="microsoft yahei" panose="020B0503020204020204" pitchFamily="34" charset="-122"/>
              </a:rPr>
              <a:t>DMLC</a:t>
            </a:r>
            <a:r>
              <a:rPr lang="zh-CN" altLang="en-US" sz="1799" dirty="0">
                <a:solidFill>
                  <a:srgbClr val="31424E"/>
                </a:solidFill>
                <a:latin typeface="microsoft yahei" panose="020B0503020204020204" pitchFamily="34" charset="-122"/>
                <a:ea typeface="microsoft yahei" panose="020B0503020204020204" pitchFamily="34" charset="-122"/>
              </a:rPr>
              <a:t>（</a:t>
            </a:r>
            <a:r>
              <a:rPr lang="en-US" altLang="zh-CN" sz="1799" dirty="0">
                <a:solidFill>
                  <a:srgbClr val="31424E"/>
                </a:solidFill>
                <a:latin typeface="microsoft yahei" panose="020B0503020204020204" pitchFamily="34" charset="-122"/>
                <a:ea typeface="microsoft yahei" panose="020B0503020204020204" pitchFamily="34" charset="-122"/>
              </a:rPr>
              <a:t>Distributed Machine Learning Community</a:t>
            </a:r>
            <a:r>
              <a:rPr lang="zh-CN" altLang="en-US" sz="1799" dirty="0">
                <a:solidFill>
                  <a:srgbClr val="31424E"/>
                </a:solidFill>
                <a:latin typeface="microsoft yahei" panose="020B0503020204020204" pitchFamily="34" charset="-122"/>
                <a:ea typeface="microsoft yahei" panose="020B0503020204020204" pitchFamily="34" charset="-122"/>
              </a:rPr>
              <a:t>）开发的一款开源的、轻量级、可移植的、灵活的深度学习库，它让用户可以混合使用符号编程模式和指令式编程模式来最大化效率和灵活性，目前已经是</a:t>
            </a:r>
            <a:r>
              <a:rPr lang="en-US" altLang="zh-CN" sz="1799" dirty="0">
                <a:solidFill>
                  <a:srgbClr val="31424E"/>
                </a:solidFill>
                <a:latin typeface="microsoft yahei" panose="020B0503020204020204" pitchFamily="34" charset="-122"/>
                <a:ea typeface="microsoft yahei" panose="020B0503020204020204" pitchFamily="34" charset="-122"/>
              </a:rPr>
              <a:t>AWS</a:t>
            </a:r>
            <a:r>
              <a:rPr lang="zh-CN" altLang="en-US" sz="1799" dirty="0">
                <a:solidFill>
                  <a:srgbClr val="31424E"/>
                </a:solidFill>
                <a:latin typeface="microsoft yahei" panose="020B0503020204020204" pitchFamily="34" charset="-122"/>
                <a:ea typeface="microsoft yahei" panose="020B0503020204020204" pitchFamily="34" charset="-122"/>
              </a:rPr>
              <a:t>官方推荐的深度学习框架。</a:t>
            </a:r>
            <a:endParaRPr lang="en-US" altLang="zh-CN" sz="1799" dirty="0">
              <a:solidFill>
                <a:srgbClr val="31424E"/>
              </a:solidFill>
              <a:latin typeface="microsoft yahei" panose="020B0503020204020204" pitchFamily="34" charset="-122"/>
              <a:ea typeface="microsoft yahei" panose="020B0503020204020204" pitchFamily="34" charset="-122"/>
            </a:endParaRPr>
          </a:p>
          <a:p>
            <a:pPr>
              <a:lnSpc>
                <a:spcPct val="150000"/>
              </a:lnSpc>
            </a:pPr>
            <a:endParaRPr lang="en-US" altLang="zh-CN" sz="1799" dirty="0">
              <a:solidFill>
                <a:srgbClr val="31424E"/>
              </a:solidFill>
              <a:latin typeface="microsoft yahei" panose="020B0503020204020204" pitchFamily="34" charset="-122"/>
              <a:ea typeface="microsoft yahei" panose="020B0503020204020204" pitchFamily="34" charset="-122"/>
            </a:endParaRPr>
          </a:p>
          <a:p>
            <a:pPr>
              <a:lnSpc>
                <a:spcPct val="150000"/>
              </a:lnSpc>
            </a:pPr>
            <a:r>
              <a:rPr lang="en-US" altLang="zh-CN" sz="1799" dirty="0">
                <a:solidFill>
                  <a:srgbClr val="31424E"/>
                </a:solidFill>
                <a:latin typeface="microsoft yahei" panose="020B0503020204020204" pitchFamily="34" charset="-122"/>
                <a:ea typeface="microsoft yahei" panose="020B0503020204020204" pitchFamily="34" charset="-122"/>
              </a:rPr>
              <a:t>MXNet</a:t>
            </a:r>
            <a:r>
              <a:rPr lang="zh-CN" altLang="en-US" sz="1799" dirty="0">
                <a:solidFill>
                  <a:srgbClr val="31424E"/>
                </a:solidFill>
                <a:latin typeface="microsoft yahei" panose="020B0503020204020204" pitchFamily="34" charset="-122"/>
                <a:ea typeface="microsoft yahei" panose="020B0503020204020204" pitchFamily="34" charset="-122"/>
              </a:rPr>
              <a:t>同时支持命令式和声明式两种编程方式，即同时支持静态计算图和动态计算图，并且具有封装好的训练函数，集灵活与效率于一体，同时已经推出了类似</a:t>
            </a:r>
            <a:r>
              <a:rPr lang="en-US" altLang="zh-CN" sz="1799" dirty="0">
                <a:solidFill>
                  <a:srgbClr val="31424E"/>
                </a:solidFill>
                <a:latin typeface="microsoft yahei" panose="020B0503020204020204" pitchFamily="34" charset="-122"/>
                <a:ea typeface="microsoft yahei" panose="020B0503020204020204" pitchFamily="34" charset="-122"/>
              </a:rPr>
              <a:t>Keras</a:t>
            </a:r>
            <a:r>
              <a:rPr lang="zh-CN" altLang="en-US" sz="1799" dirty="0">
                <a:solidFill>
                  <a:srgbClr val="31424E"/>
                </a:solidFill>
                <a:latin typeface="microsoft yahei" panose="020B0503020204020204" pitchFamily="34" charset="-122"/>
                <a:ea typeface="microsoft yahei" panose="020B0503020204020204" pitchFamily="34" charset="-122"/>
              </a:rPr>
              <a:t>的以</a:t>
            </a:r>
            <a:r>
              <a:rPr lang="en-US" altLang="zh-CN" sz="1799" dirty="0">
                <a:solidFill>
                  <a:srgbClr val="31424E"/>
                </a:solidFill>
                <a:latin typeface="microsoft yahei" panose="020B0503020204020204" pitchFamily="34" charset="-122"/>
                <a:ea typeface="microsoft yahei" panose="020B0503020204020204" pitchFamily="34" charset="-122"/>
              </a:rPr>
              <a:t>MXNet</a:t>
            </a:r>
            <a:r>
              <a:rPr lang="zh-CN" altLang="en-US" sz="1799" dirty="0">
                <a:solidFill>
                  <a:srgbClr val="31424E"/>
                </a:solidFill>
                <a:latin typeface="microsoft yahei" panose="020B0503020204020204" pitchFamily="34" charset="-122"/>
                <a:ea typeface="microsoft yahei" panose="020B0503020204020204" pitchFamily="34" charset="-122"/>
              </a:rPr>
              <a:t>为后端的高级接口</a:t>
            </a:r>
            <a:r>
              <a:rPr lang="en-US" altLang="zh-CN" sz="1799" dirty="0">
                <a:solidFill>
                  <a:srgbClr val="31424E"/>
                </a:solidFill>
                <a:latin typeface="microsoft yahei" panose="020B0503020204020204" pitchFamily="34" charset="-122"/>
                <a:ea typeface="microsoft yahei" panose="020B0503020204020204" pitchFamily="34" charset="-122"/>
              </a:rPr>
              <a:t>Gluon</a:t>
            </a:r>
            <a:r>
              <a:rPr lang="zh-CN" altLang="en-US" sz="1799" dirty="0">
                <a:solidFill>
                  <a:srgbClr val="31424E"/>
                </a:solidFill>
                <a:latin typeface="microsoft yahei" panose="020B0503020204020204" pitchFamily="34" charset="-122"/>
                <a:ea typeface="microsoft yahei" panose="020B0503020204020204" pitchFamily="34" charset="-122"/>
              </a:rPr>
              <a:t>。</a:t>
            </a:r>
          </a:p>
        </p:txBody>
      </p:sp>
      <p:pic>
        <p:nvPicPr>
          <p:cNvPr id="9" name="图片 8"/>
          <p:cNvPicPr>
            <a:picLocks noChangeAspect="1"/>
          </p:cNvPicPr>
          <p:nvPr/>
        </p:nvPicPr>
        <p:blipFill>
          <a:blip r:embed="rId3"/>
          <a:stretch>
            <a:fillRect/>
          </a:stretch>
        </p:blipFill>
        <p:spPr>
          <a:xfrm>
            <a:off x="5319731" y="1075040"/>
            <a:ext cx="6432254" cy="4501961"/>
          </a:xfrm>
          <a:prstGeom prst="rect">
            <a:avLst/>
          </a:prstGeom>
        </p:spPr>
      </p:pic>
    </p:spTree>
    <p:extLst>
      <p:ext uri="{BB962C8B-B14F-4D97-AF65-F5344CB8AC3E}">
        <p14:creationId xmlns:p14="http://schemas.microsoft.com/office/powerpoint/2010/main" val="281984354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Inhaltsplatzhalter 4">
            <a:extLst>
              <a:ext uri="{FF2B5EF4-FFF2-40B4-BE49-F238E27FC236}">
                <a16:creationId xmlns:a16="http://schemas.microsoft.com/office/drawing/2014/main" id="{E6D27945-C71B-4260-AFE1-790997FDA098}"/>
              </a:ext>
            </a:extLst>
          </p:cNvPr>
          <p:cNvSpPr txBox="1">
            <a:spLocks/>
          </p:cNvSpPr>
          <p:nvPr/>
        </p:nvSpPr>
        <p:spPr>
          <a:xfrm>
            <a:off x="7706158" y="3100251"/>
            <a:ext cx="3730192" cy="114492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eaLnBrk="0" fontAlgn="base" hangingPunct="0">
              <a:lnSpc>
                <a:spcPct val="150000"/>
              </a:lnSpc>
              <a:spcBef>
                <a:spcPct val="30000"/>
              </a:spcBef>
              <a:spcAft>
                <a:spcPct val="0"/>
              </a:spcAft>
              <a:buFont typeface="Wingdings" panose="05000000000000000000" pitchFamily="2" charset="2"/>
              <a:buNone/>
              <a:defRPr/>
            </a:pPr>
            <a:r>
              <a:rPr lang="en-US" altLang="zh-CN" sz="1600" b="1"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E</a:t>
            </a:r>
            <a:r>
              <a:rPr lang="en-US" altLang="zh-CN" sz="1600" dirty="0">
                <a:solidFill>
                  <a:srgbClr val="5F81FF"/>
                </a:solidFill>
                <a:latin typeface="Huawei Sans" panose="020C0503030203020204" pitchFamily="34" charset="0"/>
                <a:ea typeface="微软雅黑" panose="020B0503020204020204" pitchFamily="34" charset="-122"/>
                <a:cs typeface="Huawei Sans" panose="020C0503030203020204" pitchFamily="34" charset="0"/>
              </a:rPr>
              <a:t>nterprise</a:t>
            </a:r>
            <a:r>
              <a:rPr lang="zh-CN" altLang="en-US" sz="1600" dirty="0">
                <a:solidFill>
                  <a:srgbClr val="5F81FF"/>
                </a:solidFill>
                <a:latin typeface="Huawei Sans" panose="020C0503030203020204" pitchFamily="34" charset="0"/>
                <a:ea typeface="微软雅黑" panose="020B0503020204020204" pitchFamily="34" charset="-122"/>
                <a:cs typeface="Huawei Sans" panose="020C0503030203020204" pitchFamily="34" charset="0"/>
              </a:rPr>
              <a:t>（</a:t>
            </a:r>
            <a:r>
              <a:rPr lang="en-US" altLang="zh-CN" sz="1600" dirty="0">
                <a:solidFill>
                  <a:srgbClr val="5F81FF"/>
                </a:solidFill>
                <a:latin typeface="Huawei Sans" panose="020C0503030203020204" pitchFamily="34" charset="0"/>
                <a:ea typeface="微软雅黑" panose="020B0503020204020204" pitchFamily="34" charset="-122"/>
                <a:cs typeface="Huawei Sans" panose="020C0503030203020204" pitchFamily="34" charset="0"/>
              </a:rPr>
              <a:t> AI</a:t>
            </a:r>
            <a:r>
              <a:rPr lang="zh-CN" altLang="en-US" sz="1600" dirty="0">
                <a:solidFill>
                  <a:srgbClr val="5F81FF"/>
                </a:solidFill>
                <a:latin typeface="Huawei Sans" panose="020C0503030203020204" pitchFamily="34" charset="0"/>
                <a:ea typeface="微软雅黑" panose="020B0503020204020204" pitchFamily="34" charset="-122"/>
                <a:cs typeface="Huawei Sans" panose="020C0503030203020204" pitchFamily="34" charset="0"/>
              </a:rPr>
              <a:t>部署</a:t>
            </a:r>
            <a:r>
              <a:rPr lang="en-US" altLang="zh-CN" sz="1600" dirty="0">
                <a:solidFill>
                  <a:srgbClr val="5F81FF"/>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1600" dirty="0">
                <a:solidFill>
                  <a:srgbClr val="5F81FF"/>
                </a:solidFill>
                <a:latin typeface="Huawei Sans" panose="020C0503030203020204" pitchFamily="34" charset="0"/>
                <a:ea typeface="微软雅黑" panose="020B0503020204020204" pitchFamily="34" charset="-122"/>
                <a:cs typeface="Huawei Sans" panose="020C0503030203020204" pitchFamily="34" charset="0"/>
              </a:rPr>
              <a:t>责任）</a:t>
            </a:r>
            <a:endParaRPr lang="en-US" altLang="zh-CN" sz="1600" dirty="0">
              <a:solidFill>
                <a:srgbClr val="5F81FF"/>
              </a:solidFill>
              <a:latin typeface="Huawei Sans" panose="020C0503030203020204" pitchFamily="34" charset="0"/>
              <a:ea typeface="微软雅黑" panose="020B0503020204020204" pitchFamily="34" charset="-122"/>
              <a:cs typeface="Huawei Sans" panose="020C0503030203020204" pitchFamily="34" charset="0"/>
            </a:endParaRPr>
          </a:p>
          <a:p>
            <a:pPr marL="0" indent="0" eaLnBrk="0" fontAlgn="base" hangingPunct="0">
              <a:lnSpc>
                <a:spcPct val="150000"/>
              </a:lnSpc>
              <a:spcBef>
                <a:spcPct val="30000"/>
              </a:spcBef>
              <a:spcAft>
                <a:spcPct val="0"/>
              </a:spcAft>
              <a:buFont typeface="Wingdings" panose="05000000000000000000" pitchFamily="2" charset="2"/>
              <a:buNone/>
              <a:defRPr/>
            </a:pPr>
            <a: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安全、隐私保护</a:t>
            </a:r>
            <a:endParaRPr lang="en-US" altLang="zh-CN"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endParaRPr>
          </a:p>
          <a:p>
            <a:pPr marL="0" indent="0" eaLnBrk="0" fontAlgn="base" hangingPunct="0">
              <a:lnSpc>
                <a:spcPct val="150000"/>
              </a:lnSpc>
              <a:spcBef>
                <a:spcPct val="30000"/>
              </a:spcBef>
              <a:spcAft>
                <a:spcPct val="0"/>
              </a:spcAft>
              <a:buFont typeface="Wingdings" panose="05000000000000000000" pitchFamily="2" charset="2"/>
              <a:buNone/>
              <a:defRPr/>
            </a:pPr>
            <a: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sym typeface="+mn-lt"/>
              </a:rPr>
              <a:t>公平性、可解释挑战</a:t>
            </a:r>
            <a:endParaRPr 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36" name="Freeform 36">
            <a:extLst>
              <a:ext uri="{FF2B5EF4-FFF2-40B4-BE49-F238E27FC236}">
                <a16:creationId xmlns:a16="http://schemas.microsoft.com/office/drawing/2014/main" id="{F12114BA-F351-4A75-A515-AE438E532F3B}"/>
              </a:ext>
            </a:extLst>
          </p:cNvPr>
          <p:cNvSpPr>
            <a:spLocks noEditPoints="1"/>
          </p:cNvSpPr>
          <p:nvPr/>
        </p:nvSpPr>
        <p:spPr bwMode="auto">
          <a:xfrm>
            <a:off x="3470224" y="3783611"/>
            <a:ext cx="435512" cy="363356"/>
          </a:xfrm>
          <a:custGeom>
            <a:avLst/>
            <a:gdLst>
              <a:gd name="T0" fmla="*/ 1436 w 3383"/>
              <a:gd name="T1" fmla="*/ 1675 h 2815"/>
              <a:gd name="T2" fmla="*/ 1474 w 3383"/>
              <a:gd name="T3" fmla="*/ 1783 h 2815"/>
              <a:gd name="T4" fmla="*/ 1394 w 3383"/>
              <a:gd name="T5" fmla="*/ 1864 h 2815"/>
              <a:gd name="T6" fmla="*/ 1160 w 3383"/>
              <a:gd name="T7" fmla="*/ 1273 h 2815"/>
              <a:gd name="T8" fmla="*/ 1048 w 3383"/>
              <a:gd name="T9" fmla="*/ 1464 h 2815"/>
              <a:gd name="T10" fmla="*/ 1010 w 3383"/>
              <a:gd name="T11" fmla="*/ 1356 h 2815"/>
              <a:gd name="T12" fmla="*/ 1090 w 3383"/>
              <a:gd name="T13" fmla="*/ 1276 h 2815"/>
              <a:gd name="T14" fmla="*/ 1184 w 3383"/>
              <a:gd name="T15" fmla="*/ 1023 h 2815"/>
              <a:gd name="T16" fmla="*/ 1115 w 3383"/>
              <a:gd name="T17" fmla="*/ 1109 h 2815"/>
              <a:gd name="T18" fmla="*/ 937 w 3383"/>
              <a:gd name="T19" fmla="*/ 1176 h 2815"/>
              <a:gd name="T20" fmla="*/ 846 w 3383"/>
              <a:gd name="T21" fmla="*/ 1340 h 2815"/>
              <a:gd name="T22" fmla="*/ 888 w 3383"/>
              <a:gd name="T23" fmla="*/ 1528 h 2815"/>
              <a:gd name="T24" fmla="*/ 1037 w 3383"/>
              <a:gd name="T25" fmla="*/ 1640 h 2815"/>
              <a:gd name="T26" fmla="*/ 926 w 3383"/>
              <a:gd name="T27" fmla="*/ 1867 h 2815"/>
              <a:gd name="T28" fmla="*/ 846 w 3383"/>
              <a:gd name="T29" fmla="*/ 1926 h 2815"/>
              <a:gd name="T30" fmla="*/ 884 w 3383"/>
              <a:gd name="T31" fmla="*/ 2019 h 2815"/>
              <a:gd name="T32" fmla="*/ 1163 w 3383"/>
              <a:gd name="T33" fmla="*/ 2100 h 2815"/>
              <a:gd name="T34" fmla="*/ 1242 w 3383"/>
              <a:gd name="T35" fmla="*/ 2161 h 2815"/>
              <a:gd name="T36" fmla="*/ 1321 w 3383"/>
              <a:gd name="T37" fmla="*/ 2100 h 2815"/>
              <a:gd name="T38" fmla="*/ 1447 w 3383"/>
              <a:gd name="T39" fmla="*/ 2019 h 2815"/>
              <a:gd name="T40" fmla="*/ 1596 w 3383"/>
              <a:gd name="T41" fmla="*/ 1907 h 2815"/>
              <a:gd name="T42" fmla="*/ 1637 w 3383"/>
              <a:gd name="T43" fmla="*/ 1719 h 2815"/>
              <a:gd name="T44" fmla="*/ 1547 w 3383"/>
              <a:gd name="T45" fmla="*/ 1554 h 2815"/>
              <a:gd name="T46" fmla="*/ 1369 w 3383"/>
              <a:gd name="T47" fmla="*/ 1487 h 2815"/>
              <a:gd name="T48" fmla="*/ 1599 w 3383"/>
              <a:gd name="T49" fmla="*/ 1261 h 2815"/>
              <a:gd name="T50" fmla="*/ 1637 w 3383"/>
              <a:gd name="T51" fmla="*/ 1169 h 2815"/>
              <a:gd name="T52" fmla="*/ 1558 w 3383"/>
              <a:gd name="T53" fmla="*/ 1109 h 2815"/>
              <a:gd name="T54" fmla="*/ 1300 w 3383"/>
              <a:gd name="T55" fmla="*/ 1023 h 2815"/>
              <a:gd name="T56" fmla="*/ 2073 w 3383"/>
              <a:gd name="T57" fmla="*/ 814 h 2815"/>
              <a:gd name="T58" fmla="*/ 2308 w 3383"/>
              <a:gd name="T59" fmla="*/ 887 h 2815"/>
              <a:gd name="T60" fmla="*/ 2456 w 3383"/>
              <a:gd name="T61" fmla="*/ 1076 h 2815"/>
              <a:gd name="T62" fmla="*/ 2482 w 3383"/>
              <a:gd name="T63" fmla="*/ 1984 h 2815"/>
              <a:gd name="T64" fmla="*/ 2414 w 3383"/>
              <a:gd name="T65" fmla="*/ 2167 h 2815"/>
              <a:gd name="T66" fmla="*/ 2277 w 3383"/>
              <a:gd name="T67" fmla="*/ 2294 h 2815"/>
              <a:gd name="T68" fmla="*/ 2073 w 3383"/>
              <a:gd name="T69" fmla="*/ 2349 h 2815"/>
              <a:gd name="T70" fmla="*/ 389 w 3383"/>
              <a:gd name="T71" fmla="*/ 2348 h 2815"/>
              <a:gd name="T72" fmla="*/ 238 w 3383"/>
              <a:gd name="T73" fmla="*/ 2311 h 2815"/>
              <a:gd name="T74" fmla="*/ 97 w 3383"/>
              <a:gd name="T75" fmla="*/ 2203 h 2815"/>
              <a:gd name="T76" fmla="*/ 3 w 3383"/>
              <a:gd name="T77" fmla="*/ 1987 h 2815"/>
              <a:gd name="T78" fmla="*/ 18 w 3383"/>
              <a:gd name="T79" fmla="*/ 1103 h 2815"/>
              <a:gd name="T80" fmla="*/ 64 w 3383"/>
              <a:gd name="T81" fmla="*/ 1005 h 2815"/>
              <a:gd name="T82" fmla="*/ 191 w 3383"/>
              <a:gd name="T83" fmla="*/ 878 h 2815"/>
              <a:gd name="T84" fmla="*/ 348 w 3383"/>
              <a:gd name="T85" fmla="*/ 818 h 2815"/>
              <a:gd name="T86" fmla="*/ 2963 w 3383"/>
              <a:gd name="T87" fmla="*/ 3 h 2815"/>
              <a:gd name="T88" fmla="*/ 3205 w 3383"/>
              <a:gd name="T89" fmla="*/ 105 h 2815"/>
              <a:gd name="T90" fmla="*/ 3355 w 3383"/>
              <a:gd name="T91" fmla="*/ 316 h 2815"/>
              <a:gd name="T92" fmla="*/ 3380 w 3383"/>
              <a:gd name="T93" fmla="*/ 1214 h 2815"/>
              <a:gd name="T94" fmla="*/ 3278 w 3383"/>
              <a:gd name="T95" fmla="*/ 1456 h 2815"/>
              <a:gd name="T96" fmla="*/ 3067 w 3383"/>
              <a:gd name="T97" fmla="*/ 1607 h 2815"/>
              <a:gd name="T98" fmla="*/ 2647 w 3383"/>
              <a:gd name="T99" fmla="*/ 1225 h 2815"/>
              <a:gd name="T100" fmla="*/ 2577 w 3383"/>
              <a:gd name="T101" fmla="*/ 951 h 2815"/>
              <a:gd name="T102" fmla="*/ 2394 w 3383"/>
              <a:gd name="T103" fmla="*/ 748 h 2815"/>
              <a:gd name="T104" fmla="*/ 2132 w 3383"/>
              <a:gd name="T105" fmla="*/ 654 h 2815"/>
              <a:gd name="T106" fmla="*/ 853 w 3383"/>
              <a:gd name="T107" fmla="*/ 367 h 2815"/>
              <a:gd name="T108" fmla="*/ 979 w 3383"/>
              <a:gd name="T109" fmla="*/ 140 h 2815"/>
              <a:gd name="T110" fmla="*/ 1206 w 3383"/>
              <a:gd name="T111" fmla="*/ 12 h 2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83" h="2815">
                <a:moveTo>
                  <a:pt x="1324" y="1651"/>
                </a:moveTo>
                <a:lnTo>
                  <a:pt x="1369" y="1651"/>
                </a:lnTo>
                <a:lnTo>
                  <a:pt x="1394" y="1654"/>
                </a:lnTo>
                <a:lnTo>
                  <a:pt x="1417" y="1662"/>
                </a:lnTo>
                <a:lnTo>
                  <a:pt x="1436" y="1675"/>
                </a:lnTo>
                <a:lnTo>
                  <a:pt x="1454" y="1692"/>
                </a:lnTo>
                <a:lnTo>
                  <a:pt x="1466" y="1712"/>
                </a:lnTo>
                <a:lnTo>
                  <a:pt x="1474" y="1734"/>
                </a:lnTo>
                <a:lnTo>
                  <a:pt x="1477" y="1759"/>
                </a:lnTo>
                <a:lnTo>
                  <a:pt x="1474" y="1783"/>
                </a:lnTo>
                <a:lnTo>
                  <a:pt x="1466" y="1806"/>
                </a:lnTo>
                <a:lnTo>
                  <a:pt x="1454" y="1826"/>
                </a:lnTo>
                <a:lnTo>
                  <a:pt x="1436" y="1843"/>
                </a:lnTo>
                <a:lnTo>
                  <a:pt x="1417" y="1855"/>
                </a:lnTo>
                <a:lnTo>
                  <a:pt x="1394" y="1864"/>
                </a:lnTo>
                <a:lnTo>
                  <a:pt x="1369" y="1867"/>
                </a:lnTo>
                <a:lnTo>
                  <a:pt x="1324" y="1867"/>
                </a:lnTo>
                <a:lnTo>
                  <a:pt x="1324" y="1651"/>
                </a:lnTo>
                <a:close/>
                <a:moveTo>
                  <a:pt x="1115" y="1273"/>
                </a:moveTo>
                <a:lnTo>
                  <a:pt x="1160" y="1273"/>
                </a:lnTo>
                <a:lnTo>
                  <a:pt x="1160" y="1487"/>
                </a:lnTo>
                <a:lnTo>
                  <a:pt x="1115" y="1487"/>
                </a:lnTo>
                <a:lnTo>
                  <a:pt x="1090" y="1485"/>
                </a:lnTo>
                <a:lnTo>
                  <a:pt x="1067" y="1477"/>
                </a:lnTo>
                <a:lnTo>
                  <a:pt x="1048" y="1464"/>
                </a:lnTo>
                <a:lnTo>
                  <a:pt x="1030" y="1447"/>
                </a:lnTo>
                <a:lnTo>
                  <a:pt x="1018" y="1428"/>
                </a:lnTo>
                <a:lnTo>
                  <a:pt x="1010" y="1405"/>
                </a:lnTo>
                <a:lnTo>
                  <a:pt x="1007" y="1381"/>
                </a:lnTo>
                <a:lnTo>
                  <a:pt x="1010" y="1356"/>
                </a:lnTo>
                <a:lnTo>
                  <a:pt x="1018" y="1333"/>
                </a:lnTo>
                <a:lnTo>
                  <a:pt x="1030" y="1313"/>
                </a:lnTo>
                <a:lnTo>
                  <a:pt x="1048" y="1296"/>
                </a:lnTo>
                <a:lnTo>
                  <a:pt x="1067" y="1284"/>
                </a:lnTo>
                <a:lnTo>
                  <a:pt x="1090" y="1276"/>
                </a:lnTo>
                <a:lnTo>
                  <a:pt x="1115" y="1273"/>
                </a:lnTo>
                <a:close/>
                <a:moveTo>
                  <a:pt x="1242" y="999"/>
                </a:moveTo>
                <a:lnTo>
                  <a:pt x="1220" y="1002"/>
                </a:lnTo>
                <a:lnTo>
                  <a:pt x="1201" y="1011"/>
                </a:lnTo>
                <a:lnTo>
                  <a:pt x="1184" y="1023"/>
                </a:lnTo>
                <a:lnTo>
                  <a:pt x="1171" y="1039"/>
                </a:lnTo>
                <a:lnTo>
                  <a:pt x="1163" y="1059"/>
                </a:lnTo>
                <a:lnTo>
                  <a:pt x="1160" y="1080"/>
                </a:lnTo>
                <a:lnTo>
                  <a:pt x="1160" y="1109"/>
                </a:lnTo>
                <a:lnTo>
                  <a:pt x="1115" y="1109"/>
                </a:lnTo>
                <a:lnTo>
                  <a:pt x="1075" y="1112"/>
                </a:lnTo>
                <a:lnTo>
                  <a:pt x="1037" y="1120"/>
                </a:lnTo>
                <a:lnTo>
                  <a:pt x="1001" y="1135"/>
                </a:lnTo>
                <a:lnTo>
                  <a:pt x="968" y="1153"/>
                </a:lnTo>
                <a:lnTo>
                  <a:pt x="937" y="1176"/>
                </a:lnTo>
                <a:lnTo>
                  <a:pt x="910" y="1203"/>
                </a:lnTo>
                <a:lnTo>
                  <a:pt x="888" y="1233"/>
                </a:lnTo>
                <a:lnTo>
                  <a:pt x="869" y="1266"/>
                </a:lnTo>
                <a:lnTo>
                  <a:pt x="856" y="1302"/>
                </a:lnTo>
                <a:lnTo>
                  <a:pt x="846" y="1340"/>
                </a:lnTo>
                <a:lnTo>
                  <a:pt x="843" y="1381"/>
                </a:lnTo>
                <a:lnTo>
                  <a:pt x="846" y="1421"/>
                </a:lnTo>
                <a:lnTo>
                  <a:pt x="856" y="1459"/>
                </a:lnTo>
                <a:lnTo>
                  <a:pt x="869" y="1495"/>
                </a:lnTo>
                <a:lnTo>
                  <a:pt x="888" y="1528"/>
                </a:lnTo>
                <a:lnTo>
                  <a:pt x="910" y="1558"/>
                </a:lnTo>
                <a:lnTo>
                  <a:pt x="937" y="1585"/>
                </a:lnTo>
                <a:lnTo>
                  <a:pt x="968" y="1608"/>
                </a:lnTo>
                <a:lnTo>
                  <a:pt x="1001" y="1626"/>
                </a:lnTo>
                <a:lnTo>
                  <a:pt x="1037" y="1640"/>
                </a:lnTo>
                <a:lnTo>
                  <a:pt x="1075" y="1649"/>
                </a:lnTo>
                <a:lnTo>
                  <a:pt x="1115" y="1651"/>
                </a:lnTo>
                <a:lnTo>
                  <a:pt x="1160" y="1651"/>
                </a:lnTo>
                <a:lnTo>
                  <a:pt x="1160" y="1867"/>
                </a:lnTo>
                <a:lnTo>
                  <a:pt x="926" y="1867"/>
                </a:lnTo>
                <a:lnTo>
                  <a:pt x="904" y="1870"/>
                </a:lnTo>
                <a:lnTo>
                  <a:pt x="884" y="1878"/>
                </a:lnTo>
                <a:lnTo>
                  <a:pt x="868" y="1890"/>
                </a:lnTo>
                <a:lnTo>
                  <a:pt x="855" y="1907"/>
                </a:lnTo>
                <a:lnTo>
                  <a:pt x="846" y="1926"/>
                </a:lnTo>
                <a:lnTo>
                  <a:pt x="843" y="1948"/>
                </a:lnTo>
                <a:lnTo>
                  <a:pt x="846" y="1970"/>
                </a:lnTo>
                <a:lnTo>
                  <a:pt x="855" y="1989"/>
                </a:lnTo>
                <a:lnTo>
                  <a:pt x="868" y="2007"/>
                </a:lnTo>
                <a:lnTo>
                  <a:pt x="884" y="2019"/>
                </a:lnTo>
                <a:lnTo>
                  <a:pt x="904" y="2027"/>
                </a:lnTo>
                <a:lnTo>
                  <a:pt x="926" y="2030"/>
                </a:lnTo>
                <a:lnTo>
                  <a:pt x="1160" y="2030"/>
                </a:lnTo>
                <a:lnTo>
                  <a:pt x="1160" y="2078"/>
                </a:lnTo>
                <a:lnTo>
                  <a:pt x="1163" y="2100"/>
                </a:lnTo>
                <a:lnTo>
                  <a:pt x="1171" y="2120"/>
                </a:lnTo>
                <a:lnTo>
                  <a:pt x="1184" y="2137"/>
                </a:lnTo>
                <a:lnTo>
                  <a:pt x="1201" y="2149"/>
                </a:lnTo>
                <a:lnTo>
                  <a:pt x="1220" y="2158"/>
                </a:lnTo>
                <a:lnTo>
                  <a:pt x="1242" y="2161"/>
                </a:lnTo>
                <a:lnTo>
                  <a:pt x="1264" y="2158"/>
                </a:lnTo>
                <a:lnTo>
                  <a:pt x="1283" y="2149"/>
                </a:lnTo>
                <a:lnTo>
                  <a:pt x="1300" y="2137"/>
                </a:lnTo>
                <a:lnTo>
                  <a:pt x="1313" y="2120"/>
                </a:lnTo>
                <a:lnTo>
                  <a:pt x="1321" y="2100"/>
                </a:lnTo>
                <a:lnTo>
                  <a:pt x="1324" y="2078"/>
                </a:lnTo>
                <a:lnTo>
                  <a:pt x="1324" y="2030"/>
                </a:lnTo>
                <a:lnTo>
                  <a:pt x="1369" y="2030"/>
                </a:lnTo>
                <a:lnTo>
                  <a:pt x="1409" y="2027"/>
                </a:lnTo>
                <a:lnTo>
                  <a:pt x="1447" y="2019"/>
                </a:lnTo>
                <a:lnTo>
                  <a:pt x="1483" y="2004"/>
                </a:lnTo>
                <a:lnTo>
                  <a:pt x="1516" y="1986"/>
                </a:lnTo>
                <a:lnTo>
                  <a:pt x="1547" y="1963"/>
                </a:lnTo>
                <a:lnTo>
                  <a:pt x="1574" y="1937"/>
                </a:lnTo>
                <a:lnTo>
                  <a:pt x="1596" y="1907"/>
                </a:lnTo>
                <a:lnTo>
                  <a:pt x="1615" y="1873"/>
                </a:lnTo>
                <a:lnTo>
                  <a:pt x="1628" y="1837"/>
                </a:lnTo>
                <a:lnTo>
                  <a:pt x="1637" y="1799"/>
                </a:lnTo>
                <a:lnTo>
                  <a:pt x="1641" y="1759"/>
                </a:lnTo>
                <a:lnTo>
                  <a:pt x="1637" y="1719"/>
                </a:lnTo>
                <a:lnTo>
                  <a:pt x="1628" y="1681"/>
                </a:lnTo>
                <a:lnTo>
                  <a:pt x="1615" y="1645"/>
                </a:lnTo>
                <a:lnTo>
                  <a:pt x="1596" y="1612"/>
                </a:lnTo>
                <a:lnTo>
                  <a:pt x="1574" y="1581"/>
                </a:lnTo>
                <a:lnTo>
                  <a:pt x="1547" y="1554"/>
                </a:lnTo>
                <a:lnTo>
                  <a:pt x="1516" y="1532"/>
                </a:lnTo>
                <a:lnTo>
                  <a:pt x="1483" y="1513"/>
                </a:lnTo>
                <a:lnTo>
                  <a:pt x="1447" y="1500"/>
                </a:lnTo>
                <a:lnTo>
                  <a:pt x="1409" y="1491"/>
                </a:lnTo>
                <a:lnTo>
                  <a:pt x="1369" y="1487"/>
                </a:lnTo>
                <a:lnTo>
                  <a:pt x="1324" y="1487"/>
                </a:lnTo>
                <a:lnTo>
                  <a:pt x="1324" y="1273"/>
                </a:lnTo>
                <a:lnTo>
                  <a:pt x="1558" y="1273"/>
                </a:lnTo>
                <a:lnTo>
                  <a:pt x="1580" y="1270"/>
                </a:lnTo>
                <a:lnTo>
                  <a:pt x="1599" y="1261"/>
                </a:lnTo>
                <a:lnTo>
                  <a:pt x="1616" y="1249"/>
                </a:lnTo>
                <a:lnTo>
                  <a:pt x="1629" y="1233"/>
                </a:lnTo>
                <a:lnTo>
                  <a:pt x="1637" y="1213"/>
                </a:lnTo>
                <a:lnTo>
                  <a:pt x="1641" y="1191"/>
                </a:lnTo>
                <a:lnTo>
                  <a:pt x="1637" y="1169"/>
                </a:lnTo>
                <a:lnTo>
                  <a:pt x="1629" y="1149"/>
                </a:lnTo>
                <a:lnTo>
                  <a:pt x="1616" y="1133"/>
                </a:lnTo>
                <a:lnTo>
                  <a:pt x="1599" y="1120"/>
                </a:lnTo>
                <a:lnTo>
                  <a:pt x="1580" y="1112"/>
                </a:lnTo>
                <a:lnTo>
                  <a:pt x="1558" y="1109"/>
                </a:lnTo>
                <a:lnTo>
                  <a:pt x="1324" y="1109"/>
                </a:lnTo>
                <a:lnTo>
                  <a:pt x="1324" y="1080"/>
                </a:lnTo>
                <a:lnTo>
                  <a:pt x="1321" y="1059"/>
                </a:lnTo>
                <a:lnTo>
                  <a:pt x="1313" y="1039"/>
                </a:lnTo>
                <a:lnTo>
                  <a:pt x="1300" y="1023"/>
                </a:lnTo>
                <a:lnTo>
                  <a:pt x="1283" y="1011"/>
                </a:lnTo>
                <a:lnTo>
                  <a:pt x="1264" y="1002"/>
                </a:lnTo>
                <a:lnTo>
                  <a:pt x="1242" y="999"/>
                </a:lnTo>
                <a:close/>
                <a:moveTo>
                  <a:pt x="411" y="814"/>
                </a:moveTo>
                <a:lnTo>
                  <a:pt x="2073" y="814"/>
                </a:lnTo>
                <a:lnTo>
                  <a:pt x="2124" y="817"/>
                </a:lnTo>
                <a:lnTo>
                  <a:pt x="2175" y="827"/>
                </a:lnTo>
                <a:lnTo>
                  <a:pt x="2222" y="842"/>
                </a:lnTo>
                <a:lnTo>
                  <a:pt x="2266" y="862"/>
                </a:lnTo>
                <a:lnTo>
                  <a:pt x="2308" y="887"/>
                </a:lnTo>
                <a:lnTo>
                  <a:pt x="2346" y="918"/>
                </a:lnTo>
                <a:lnTo>
                  <a:pt x="2380" y="952"/>
                </a:lnTo>
                <a:lnTo>
                  <a:pt x="2410" y="990"/>
                </a:lnTo>
                <a:lnTo>
                  <a:pt x="2436" y="1032"/>
                </a:lnTo>
                <a:lnTo>
                  <a:pt x="2456" y="1076"/>
                </a:lnTo>
                <a:lnTo>
                  <a:pt x="2472" y="1124"/>
                </a:lnTo>
                <a:lnTo>
                  <a:pt x="2481" y="1173"/>
                </a:lnTo>
                <a:lnTo>
                  <a:pt x="2484" y="1225"/>
                </a:lnTo>
                <a:lnTo>
                  <a:pt x="2484" y="1938"/>
                </a:lnTo>
                <a:lnTo>
                  <a:pt x="2482" y="1984"/>
                </a:lnTo>
                <a:lnTo>
                  <a:pt x="2474" y="2028"/>
                </a:lnTo>
                <a:lnTo>
                  <a:pt x="2461" y="2071"/>
                </a:lnTo>
                <a:lnTo>
                  <a:pt x="2445" y="2112"/>
                </a:lnTo>
                <a:lnTo>
                  <a:pt x="2424" y="2150"/>
                </a:lnTo>
                <a:lnTo>
                  <a:pt x="2414" y="2167"/>
                </a:lnTo>
                <a:lnTo>
                  <a:pt x="2390" y="2199"/>
                </a:lnTo>
                <a:lnTo>
                  <a:pt x="2364" y="2229"/>
                </a:lnTo>
                <a:lnTo>
                  <a:pt x="2334" y="2254"/>
                </a:lnTo>
                <a:lnTo>
                  <a:pt x="2303" y="2278"/>
                </a:lnTo>
                <a:lnTo>
                  <a:pt x="2277" y="2294"/>
                </a:lnTo>
                <a:lnTo>
                  <a:pt x="2251" y="2308"/>
                </a:lnTo>
                <a:lnTo>
                  <a:pt x="2210" y="2325"/>
                </a:lnTo>
                <a:lnTo>
                  <a:pt x="2165" y="2337"/>
                </a:lnTo>
                <a:lnTo>
                  <a:pt x="2120" y="2346"/>
                </a:lnTo>
                <a:lnTo>
                  <a:pt x="2073" y="2349"/>
                </a:lnTo>
                <a:lnTo>
                  <a:pt x="1951" y="2349"/>
                </a:lnTo>
                <a:lnTo>
                  <a:pt x="1415" y="2815"/>
                </a:lnTo>
                <a:lnTo>
                  <a:pt x="1413" y="2349"/>
                </a:lnTo>
                <a:lnTo>
                  <a:pt x="411" y="2349"/>
                </a:lnTo>
                <a:lnTo>
                  <a:pt x="389" y="2348"/>
                </a:lnTo>
                <a:lnTo>
                  <a:pt x="348" y="2344"/>
                </a:lnTo>
                <a:lnTo>
                  <a:pt x="328" y="2341"/>
                </a:lnTo>
                <a:lnTo>
                  <a:pt x="289" y="2330"/>
                </a:lnTo>
                <a:lnTo>
                  <a:pt x="269" y="2323"/>
                </a:lnTo>
                <a:lnTo>
                  <a:pt x="238" y="2311"/>
                </a:lnTo>
                <a:lnTo>
                  <a:pt x="210" y="2295"/>
                </a:lnTo>
                <a:lnTo>
                  <a:pt x="181" y="2278"/>
                </a:lnTo>
                <a:lnTo>
                  <a:pt x="165" y="2267"/>
                </a:lnTo>
                <a:lnTo>
                  <a:pt x="129" y="2237"/>
                </a:lnTo>
                <a:lnTo>
                  <a:pt x="97" y="2203"/>
                </a:lnTo>
                <a:lnTo>
                  <a:pt x="69" y="2165"/>
                </a:lnTo>
                <a:lnTo>
                  <a:pt x="45" y="2125"/>
                </a:lnTo>
                <a:lnTo>
                  <a:pt x="26" y="2082"/>
                </a:lnTo>
                <a:lnTo>
                  <a:pt x="11" y="2035"/>
                </a:lnTo>
                <a:lnTo>
                  <a:pt x="3" y="1987"/>
                </a:lnTo>
                <a:lnTo>
                  <a:pt x="0" y="1938"/>
                </a:lnTo>
                <a:lnTo>
                  <a:pt x="0" y="1225"/>
                </a:lnTo>
                <a:lnTo>
                  <a:pt x="2" y="1183"/>
                </a:lnTo>
                <a:lnTo>
                  <a:pt x="8" y="1142"/>
                </a:lnTo>
                <a:lnTo>
                  <a:pt x="18" y="1103"/>
                </a:lnTo>
                <a:lnTo>
                  <a:pt x="18" y="1102"/>
                </a:lnTo>
                <a:lnTo>
                  <a:pt x="32" y="1065"/>
                </a:lnTo>
                <a:lnTo>
                  <a:pt x="49" y="1030"/>
                </a:lnTo>
                <a:lnTo>
                  <a:pt x="52" y="1025"/>
                </a:lnTo>
                <a:lnTo>
                  <a:pt x="64" y="1005"/>
                </a:lnTo>
                <a:lnTo>
                  <a:pt x="78" y="984"/>
                </a:lnTo>
                <a:lnTo>
                  <a:pt x="104" y="952"/>
                </a:lnTo>
                <a:lnTo>
                  <a:pt x="134" y="922"/>
                </a:lnTo>
                <a:lnTo>
                  <a:pt x="165" y="895"/>
                </a:lnTo>
                <a:lnTo>
                  <a:pt x="191" y="878"/>
                </a:lnTo>
                <a:lnTo>
                  <a:pt x="229" y="856"/>
                </a:lnTo>
                <a:lnTo>
                  <a:pt x="269" y="839"/>
                </a:lnTo>
                <a:lnTo>
                  <a:pt x="289" y="833"/>
                </a:lnTo>
                <a:lnTo>
                  <a:pt x="328" y="822"/>
                </a:lnTo>
                <a:lnTo>
                  <a:pt x="348" y="818"/>
                </a:lnTo>
                <a:lnTo>
                  <a:pt x="389" y="814"/>
                </a:lnTo>
                <a:lnTo>
                  <a:pt x="411" y="814"/>
                </a:lnTo>
                <a:close/>
                <a:moveTo>
                  <a:pt x="1315" y="0"/>
                </a:moveTo>
                <a:lnTo>
                  <a:pt x="2907" y="0"/>
                </a:lnTo>
                <a:lnTo>
                  <a:pt x="2963" y="3"/>
                </a:lnTo>
                <a:lnTo>
                  <a:pt x="3016" y="12"/>
                </a:lnTo>
                <a:lnTo>
                  <a:pt x="3067" y="28"/>
                </a:lnTo>
                <a:lnTo>
                  <a:pt x="3117" y="48"/>
                </a:lnTo>
                <a:lnTo>
                  <a:pt x="3162" y="74"/>
                </a:lnTo>
                <a:lnTo>
                  <a:pt x="3205" y="105"/>
                </a:lnTo>
                <a:lnTo>
                  <a:pt x="3243" y="140"/>
                </a:lnTo>
                <a:lnTo>
                  <a:pt x="3278" y="179"/>
                </a:lnTo>
                <a:lnTo>
                  <a:pt x="3309" y="221"/>
                </a:lnTo>
                <a:lnTo>
                  <a:pt x="3335" y="267"/>
                </a:lnTo>
                <a:lnTo>
                  <a:pt x="3355" y="316"/>
                </a:lnTo>
                <a:lnTo>
                  <a:pt x="3370" y="367"/>
                </a:lnTo>
                <a:lnTo>
                  <a:pt x="3380" y="421"/>
                </a:lnTo>
                <a:lnTo>
                  <a:pt x="3383" y="476"/>
                </a:lnTo>
                <a:lnTo>
                  <a:pt x="3383" y="1159"/>
                </a:lnTo>
                <a:lnTo>
                  <a:pt x="3380" y="1214"/>
                </a:lnTo>
                <a:lnTo>
                  <a:pt x="3370" y="1267"/>
                </a:lnTo>
                <a:lnTo>
                  <a:pt x="3355" y="1319"/>
                </a:lnTo>
                <a:lnTo>
                  <a:pt x="3335" y="1367"/>
                </a:lnTo>
                <a:lnTo>
                  <a:pt x="3309" y="1413"/>
                </a:lnTo>
                <a:lnTo>
                  <a:pt x="3278" y="1456"/>
                </a:lnTo>
                <a:lnTo>
                  <a:pt x="3243" y="1495"/>
                </a:lnTo>
                <a:lnTo>
                  <a:pt x="3205" y="1530"/>
                </a:lnTo>
                <a:lnTo>
                  <a:pt x="3162" y="1559"/>
                </a:lnTo>
                <a:lnTo>
                  <a:pt x="3117" y="1585"/>
                </a:lnTo>
                <a:lnTo>
                  <a:pt x="3067" y="1607"/>
                </a:lnTo>
                <a:lnTo>
                  <a:pt x="3016" y="1621"/>
                </a:lnTo>
                <a:lnTo>
                  <a:pt x="2963" y="1630"/>
                </a:lnTo>
                <a:lnTo>
                  <a:pt x="2907" y="1634"/>
                </a:lnTo>
                <a:lnTo>
                  <a:pt x="2647" y="1634"/>
                </a:lnTo>
                <a:lnTo>
                  <a:pt x="2647" y="1225"/>
                </a:lnTo>
                <a:lnTo>
                  <a:pt x="2644" y="1167"/>
                </a:lnTo>
                <a:lnTo>
                  <a:pt x="2636" y="1109"/>
                </a:lnTo>
                <a:lnTo>
                  <a:pt x="2622" y="1055"/>
                </a:lnTo>
                <a:lnTo>
                  <a:pt x="2602" y="1001"/>
                </a:lnTo>
                <a:lnTo>
                  <a:pt x="2577" y="951"/>
                </a:lnTo>
                <a:lnTo>
                  <a:pt x="2549" y="904"/>
                </a:lnTo>
                <a:lnTo>
                  <a:pt x="2516" y="859"/>
                </a:lnTo>
                <a:lnTo>
                  <a:pt x="2479" y="819"/>
                </a:lnTo>
                <a:lnTo>
                  <a:pt x="2438" y="781"/>
                </a:lnTo>
                <a:lnTo>
                  <a:pt x="2394" y="748"/>
                </a:lnTo>
                <a:lnTo>
                  <a:pt x="2346" y="720"/>
                </a:lnTo>
                <a:lnTo>
                  <a:pt x="2297" y="696"/>
                </a:lnTo>
                <a:lnTo>
                  <a:pt x="2244" y="676"/>
                </a:lnTo>
                <a:lnTo>
                  <a:pt x="2189" y="662"/>
                </a:lnTo>
                <a:lnTo>
                  <a:pt x="2132" y="654"/>
                </a:lnTo>
                <a:lnTo>
                  <a:pt x="2073" y="651"/>
                </a:lnTo>
                <a:lnTo>
                  <a:pt x="839" y="651"/>
                </a:lnTo>
                <a:lnTo>
                  <a:pt x="839" y="476"/>
                </a:lnTo>
                <a:lnTo>
                  <a:pt x="843" y="421"/>
                </a:lnTo>
                <a:lnTo>
                  <a:pt x="853" y="367"/>
                </a:lnTo>
                <a:lnTo>
                  <a:pt x="867" y="316"/>
                </a:lnTo>
                <a:lnTo>
                  <a:pt x="889" y="267"/>
                </a:lnTo>
                <a:lnTo>
                  <a:pt x="914" y="221"/>
                </a:lnTo>
                <a:lnTo>
                  <a:pt x="944" y="179"/>
                </a:lnTo>
                <a:lnTo>
                  <a:pt x="979" y="140"/>
                </a:lnTo>
                <a:lnTo>
                  <a:pt x="1018" y="105"/>
                </a:lnTo>
                <a:lnTo>
                  <a:pt x="1060" y="74"/>
                </a:lnTo>
                <a:lnTo>
                  <a:pt x="1106" y="48"/>
                </a:lnTo>
                <a:lnTo>
                  <a:pt x="1155" y="28"/>
                </a:lnTo>
                <a:lnTo>
                  <a:pt x="1206" y="12"/>
                </a:lnTo>
                <a:lnTo>
                  <a:pt x="1259" y="3"/>
                </a:lnTo>
                <a:lnTo>
                  <a:pt x="131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42" name="文本框 41">
            <a:extLst>
              <a:ext uri="{FF2B5EF4-FFF2-40B4-BE49-F238E27FC236}">
                <a16:creationId xmlns:a16="http://schemas.microsoft.com/office/drawing/2014/main" id="{F3CB55DF-6A43-4908-A6B0-66C5A7B27E8C}"/>
              </a:ext>
            </a:extLst>
          </p:cNvPr>
          <p:cNvSpPr txBox="1"/>
          <p:nvPr/>
        </p:nvSpPr>
        <p:spPr>
          <a:xfrm>
            <a:off x="568679" y="176703"/>
            <a:ext cx="7658100" cy="523220"/>
          </a:xfrm>
          <a:prstGeom prst="rect">
            <a:avLst/>
          </a:prstGeom>
          <a:noFill/>
        </p:spPr>
        <p:txBody>
          <a:bodyPr wrap="square" rtlCol="0">
            <a:spAutoFit/>
          </a:bodyPr>
          <a:lstStyle/>
          <a:p>
            <a:r>
              <a:rPr lang="en-US" altLang="zh-CN"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框架面临的挑战和趋势</a:t>
            </a:r>
          </a:p>
        </p:txBody>
      </p:sp>
      <p:sp>
        <p:nvSpPr>
          <p:cNvPr id="56" name="Inhaltsplatzhalter 4">
            <a:extLst>
              <a:ext uri="{FF2B5EF4-FFF2-40B4-BE49-F238E27FC236}">
                <a16:creationId xmlns:a16="http://schemas.microsoft.com/office/drawing/2014/main" id="{E6D27945-C71B-4260-AFE1-790997FDA098}"/>
              </a:ext>
            </a:extLst>
          </p:cNvPr>
          <p:cNvSpPr txBox="1">
            <a:spLocks/>
          </p:cNvSpPr>
          <p:nvPr/>
        </p:nvSpPr>
        <p:spPr>
          <a:xfrm>
            <a:off x="2918056" y="5087604"/>
            <a:ext cx="6279686" cy="108029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eaLnBrk="0" fontAlgn="base" hangingPunct="0">
              <a:lnSpc>
                <a:spcPct val="150000"/>
              </a:lnSpc>
              <a:spcBef>
                <a:spcPct val="30000"/>
              </a:spcBef>
              <a:spcAft>
                <a:spcPct val="0"/>
              </a:spcAft>
              <a:buFont typeface="Wingdings" panose="05000000000000000000" pitchFamily="2" charset="2"/>
              <a:buNone/>
              <a:defRPr/>
            </a:pPr>
            <a:r>
              <a:rPr lang="en-US" altLang="zh-CN" sz="1600" b="1" kern="0"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C</a:t>
            </a:r>
            <a:r>
              <a:rPr lang="en-US" altLang="zh-CN" sz="1600" kern="0" dirty="0">
                <a:solidFill>
                  <a:srgbClr val="5F81FF"/>
                </a:solidFill>
                <a:latin typeface="Huawei Sans" panose="020C0503030203020204" pitchFamily="34" charset="0"/>
                <a:ea typeface="微软雅黑" panose="020B0503020204020204" pitchFamily="34" charset="-122"/>
                <a:cs typeface="Huawei Sans" panose="020C0503030203020204" pitchFamily="34" charset="0"/>
              </a:rPr>
              <a:t>hip</a:t>
            </a:r>
            <a:r>
              <a:rPr lang="zh-CN" altLang="en-US" sz="1600" kern="0" dirty="0">
                <a:solidFill>
                  <a:srgbClr val="5F81FF"/>
                </a:solidFill>
                <a:latin typeface="Huawei Sans" panose="020C0503030203020204" pitchFamily="34" charset="0"/>
                <a:ea typeface="微软雅黑" panose="020B0503020204020204" pitchFamily="34" charset="-122"/>
                <a:cs typeface="Huawei Sans" panose="020C0503030203020204" pitchFamily="34" charset="0"/>
              </a:rPr>
              <a:t>（</a:t>
            </a:r>
            <a:r>
              <a:rPr lang="en-US" altLang="zh-CN" sz="1600" kern="0" dirty="0">
                <a:solidFill>
                  <a:srgbClr val="5F81FF"/>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1600" kern="0" dirty="0">
                <a:solidFill>
                  <a:srgbClr val="5F81FF"/>
                </a:solidFill>
                <a:latin typeface="Huawei Sans" panose="020C0503030203020204" pitchFamily="34" charset="0"/>
                <a:ea typeface="微软雅黑" panose="020B0503020204020204" pitchFamily="34" charset="-122"/>
                <a:cs typeface="Huawei Sans" panose="020C0503030203020204" pitchFamily="34" charset="0"/>
              </a:rPr>
              <a:t>芯片和算力）</a:t>
            </a:r>
            <a:endParaRPr lang="en-US" altLang="zh-CN" sz="1600" kern="0" dirty="0">
              <a:solidFill>
                <a:srgbClr val="5F81FF"/>
              </a:solidFill>
              <a:latin typeface="Huawei Sans" panose="020C0503030203020204" pitchFamily="34" charset="0"/>
              <a:ea typeface="微软雅黑" panose="020B0503020204020204" pitchFamily="34" charset="-122"/>
              <a:cs typeface="Huawei Sans" panose="020C0503030203020204" pitchFamily="34" charset="0"/>
            </a:endParaRPr>
          </a:p>
          <a:p>
            <a:pPr marL="0" indent="0" algn="ctr" eaLnBrk="0" fontAlgn="base" hangingPunct="0">
              <a:lnSpc>
                <a:spcPct val="150000"/>
              </a:lnSpc>
              <a:spcBef>
                <a:spcPct val="30000"/>
              </a:spcBef>
              <a:spcAft>
                <a:spcPct val="0"/>
              </a:spcAft>
              <a:buFont typeface="Wingdings" panose="05000000000000000000" pitchFamily="2" charset="2"/>
              <a:buNone/>
              <a:defRPr/>
            </a:pPr>
            <a: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芯片</a:t>
            </a:r>
            <a:r>
              <a:rPr lang="en-US" altLang="zh-CN"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a:t>
            </a:r>
            <a: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集群性能持续提升（</a:t>
            </a:r>
            <a:r>
              <a:rPr lang="en-US" altLang="zh-CN"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Atlas 900</a:t>
            </a:r>
            <a: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集群支持最大</a:t>
            </a:r>
            <a:r>
              <a:rPr lang="en-US" altLang="zh-CN"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E</a:t>
            </a:r>
            <a: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级算力拓展 ）</a:t>
            </a:r>
            <a:b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br>
            <a:r>
              <a:rPr lang="en-US" altLang="zh-CN"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CPU / GPU / NPU </a:t>
            </a:r>
            <a: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多样化异构算力</a:t>
            </a:r>
            <a:endParaRPr lang="en-US" altLang="zh-CN"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57" name="Inhaltsplatzhalter 4">
            <a:extLst>
              <a:ext uri="{FF2B5EF4-FFF2-40B4-BE49-F238E27FC236}">
                <a16:creationId xmlns:a16="http://schemas.microsoft.com/office/drawing/2014/main" id="{E6D27945-C71B-4260-AFE1-790997FDA098}"/>
              </a:ext>
            </a:extLst>
          </p:cNvPr>
          <p:cNvSpPr txBox="1">
            <a:spLocks/>
          </p:cNvSpPr>
          <p:nvPr/>
        </p:nvSpPr>
        <p:spPr>
          <a:xfrm>
            <a:off x="2908586" y="1070794"/>
            <a:ext cx="6374828" cy="108029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eaLnBrk="0" fontAlgn="base" hangingPunct="0">
              <a:lnSpc>
                <a:spcPct val="150000"/>
              </a:lnSpc>
              <a:spcBef>
                <a:spcPct val="30000"/>
              </a:spcBef>
              <a:spcAft>
                <a:spcPct val="0"/>
              </a:spcAft>
              <a:buFont typeface="Wingdings" panose="05000000000000000000" pitchFamily="2" charset="2"/>
              <a:buNone/>
              <a:defRPr/>
            </a:pPr>
            <a:r>
              <a:rPr lang="en-US" altLang="zh-CN" sz="1600" b="1" kern="0" dirty="0" err="1">
                <a:solidFill>
                  <a:srgbClr val="C00000"/>
                </a:solidFill>
                <a:latin typeface="Huawei Sans" panose="020C0503030203020204" pitchFamily="34" charset="0"/>
                <a:ea typeface="微软雅黑" panose="020B0503020204020204" pitchFamily="34" charset="-122"/>
                <a:cs typeface="Huawei Sans" panose="020C0503030203020204" pitchFamily="34" charset="0"/>
              </a:rPr>
              <a:t>A</a:t>
            </a:r>
            <a:r>
              <a:rPr lang="en-US" altLang="zh-CN" sz="1600" kern="0" dirty="0" err="1">
                <a:solidFill>
                  <a:srgbClr val="5F81FF"/>
                </a:solidFill>
                <a:latin typeface="Huawei Sans" panose="020C0503030203020204" pitchFamily="34" charset="0"/>
                <a:ea typeface="微软雅黑" panose="020B0503020204020204" pitchFamily="34" charset="-122"/>
                <a:cs typeface="Huawei Sans" panose="020C0503030203020204" pitchFamily="34" charset="0"/>
              </a:rPr>
              <a:t>pplication+</a:t>
            </a:r>
            <a:r>
              <a:rPr lang="en-US" altLang="zh-CN" sz="1600" b="1" kern="0" dirty="0" err="1">
                <a:solidFill>
                  <a:srgbClr val="C00000"/>
                </a:solidFill>
                <a:latin typeface="Huawei Sans" panose="020C0503030203020204" pitchFamily="34" charset="0"/>
                <a:ea typeface="微软雅黑" panose="020B0503020204020204" pitchFamily="34" charset="-122"/>
                <a:cs typeface="Huawei Sans" panose="020C0503030203020204" pitchFamily="34" charset="0"/>
              </a:rPr>
              <a:t>B</a:t>
            </a:r>
            <a:r>
              <a:rPr lang="en-US" altLang="zh-CN" sz="1600" kern="0" dirty="0" err="1">
                <a:solidFill>
                  <a:srgbClr val="5F81FF"/>
                </a:solidFill>
                <a:latin typeface="Huawei Sans" panose="020C0503030203020204" pitchFamily="34" charset="0"/>
                <a:ea typeface="微软雅黑" panose="020B0503020204020204" pitchFamily="34" charset="-122"/>
                <a:cs typeface="Huawei Sans" panose="020C0503030203020204" pitchFamily="34" charset="0"/>
              </a:rPr>
              <a:t>igdata</a:t>
            </a:r>
            <a:r>
              <a:rPr lang="zh-CN" altLang="en-US" sz="1600" kern="0" dirty="0">
                <a:solidFill>
                  <a:srgbClr val="5F81FF"/>
                </a:solidFill>
                <a:latin typeface="Huawei Sans" panose="020C0503030203020204" pitchFamily="34" charset="0"/>
                <a:ea typeface="微软雅黑" panose="020B0503020204020204" pitchFamily="34" charset="-122"/>
                <a:cs typeface="Huawei Sans" panose="020C0503030203020204" pitchFamily="34" charset="0"/>
              </a:rPr>
              <a:t>（</a:t>
            </a:r>
            <a:r>
              <a:rPr lang="en-US" altLang="zh-CN" sz="1600" kern="0" dirty="0">
                <a:solidFill>
                  <a:srgbClr val="5F81FF"/>
                </a:solidFill>
                <a:latin typeface="Huawei Sans" panose="020C0503030203020204" pitchFamily="34" charset="0"/>
                <a:ea typeface="微软雅黑" panose="020B0503020204020204" pitchFamily="34" charset="-122"/>
                <a:cs typeface="Huawei Sans" panose="020C0503030203020204" pitchFamily="34" charset="0"/>
              </a:rPr>
              <a:t> AI</a:t>
            </a:r>
            <a:r>
              <a:rPr lang="zh-CN" altLang="en-US" sz="1600" kern="0" dirty="0">
                <a:solidFill>
                  <a:srgbClr val="5F81FF"/>
                </a:solidFill>
                <a:latin typeface="Huawei Sans" panose="020C0503030203020204" pitchFamily="34" charset="0"/>
                <a:ea typeface="微软雅黑" panose="020B0503020204020204" pitchFamily="34" charset="-122"/>
                <a:cs typeface="Huawei Sans" panose="020C0503030203020204" pitchFamily="34" charset="0"/>
              </a:rPr>
              <a:t>模型和数据 ）</a:t>
            </a:r>
            <a:endParaRPr lang="en-US" altLang="zh-CN" sz="1600" kern="0" dirty="0">
              <a:solidFill>
                <a:srgbClr val="5F81FF"/>
              </a:solidFill>
              <a:latin typeface="Huawei Sans" panose="020C0503030203020204" pitchFamily="34" charset="0"/>
              <a:ea typeface="微软雅黑" panose="020B0503020204020204" pitchFamily="34" charset="-122"/>
              <a:cs typeface="Huawei Sans" panose="020C0503030203020204" pitchFamily="34" charset="0"/>
            </a:endParaRPr>
          </a:p>
          <a:p>
            <a:pPr marL="0" indent="0" algn="ctr" eaLnBrk="0" fontAlgn="base" hangingPunct="0">
              <a:lnSpc>
                <a:spcPct val="150000"/>
              </a:lnSpc>
              <a:spcBef>
                <a:spcPct val="30000"/>
              </a:spcBef>
              <a:spcAft>
                <a:spcPct val="0"/>
              </a:spcAft>
              <a:buFont typeface="Wingdings" panose="05000000000000000000" pitchFamily="2" charset="2"/>
              <a:buNone/>
              <a:defRPr/>
            </a:pPr>
            <a: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模型规模和复杂度越来越高（</a:t>
            </a:r>
            <a:r>
              <a:rPr lang="en-US" altLang="zh-CN"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GPT-3</a:t>
            </a:r>
            <a: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参数量达</a:t>
            </a:r>
            <a:r>
              <a:rPr lang="en-US" altLang="zh-CN"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1750</a:t>
            </a:r>
            <a: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亿）</a:t>
            </a:r>
            <a:b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br>
            <a: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从单一的</a:t>
            </a:r>
            <a:r>
              <a:rPr lang="en-US" altLang="zh-CN"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NN</a:t>
            </a:r>
            <a: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向通用</a:t>
            </a:r>
            <a:r>
              <a:rPr lang="en-US" altLang="zh-CN"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和科学计算演进</a:t>
            </a:r>
            <a:endParaRPr lang="en-US" altLang="zh-CN"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58" name="Inhaltsplatzhalter 4">
            <a:extLst>
              <a:ext uri="{FF2B5EF4-FFF2-40B4-BE49-F238E27FC236}">
                <a16:creationId xmlns:a16="http://schemas.microsoft.com/office/drawing/2014/main" id="{E6D27945-C71B-4260-AFE1-790997FDA098}"/>
              </a:ext>
            </a:extLst>
          </p:cNvPr>
          <p:cNvSpPr txBox="1">
            <a:spLocks/>
          </p:cNvSpPr>
          <p:nvPr/>
        </p:nvSpPr>
        <p:spPr>
          <a:xfrm>
            <a:off x="682037" y="3132568"/>
            <a:ext cx="3730192" cy="108029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eaLnBrk="0" fontAlgn="base" hangingPunct="0">
              <a:lnSpc>
                <a:spcPct val="150000"/>
              </a:lnSpc>
              <a:spcBef>
                <a:spcPct val="30000"/>
              </a:spcBef>
              <a:spcAft>
                <a:spcPct val="0"/>
              </a:spcAft>
              <a:buFont typeface="Wingdings" panose="05000000000000000000" pitchFamily="2" charset="2"/>
              <a:buNone/>
              <a:defRPr/>
            </a:pPr>
            <a:r>
              <a:rPr lang="en-US" altLang="zh-CN" sz="1600" b="1" kern="0" dirty="0">
                <a:solidFill>
                  <a:srgbClr val="C00000"/>
                </a:solidFill>
                <a:latin typeface="Huawei Sans" panose="020C0503030203020204" pitchFamily="34" charset="0"/>
                <a:ea typeface="微软雅黑" panose="020B0503020204020204" pitchFamily="34" charset="-122"/>
                <a:cs typeface="Huawei Sans" panose="020C0503030203020204" pitchFamily="34" charset="0"/>
              </a:rPr>
              <a:t>D</a:t>
            </a:r>
            <a:r>
              <a:rPr lang="en-US" altLang="zh-CN" sz="1600" kern="0" dirty="0">
                <a:solidFill>
                  <a:srgbClr val="5F81FF"/>
                </a:solidFill>
                <a:latin typeface="Huawei Sans" panose="020C0503030203020204" pitchFamily="34" charset="0"/>
                <a:ea typeface="微软雅黑" panose="020B0503020204020204" pitchFamily="34" charset="-122"/>
                <a:cs typeface="Huawei Sans" panose="020C0503030203020204" pitchFamily="34" charset="0"/>
              </a:rPr>
              <a:t>eveloper</a:t>
            </a:r>
            <a:r>
              <a:rPr lang="zh-CN" altLang="en-US" sz="1600" kern="0" dirty="0">
                <a:solidFill>
                  <a:srgbClr val="5F81FF"/>
                </a:solidFill>
                <a:latin typeface="Huawei Sans" panose="020C0503030203020204" pitchFamily="34" charset="0"/>
                <a:ea typeface="微软雅黑" panose="020B0503020204020204" pitchFamily="34" charset="-122"/>
                <a:cs typeface="Huawei Sans" panose="020C0503030203020204" pitchFamily="34" charset="0"/>
              </a:rPr>
              <a:t>（</a:t>
            </a:r>
            <a:r>
              <a:rPr lang="en-US" altLang="zh-CN" sz="1600" dirty="0">
                <a:solidFill>
                  <a:srgbClr val="5F81FF"/>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1600" dirty="0">
                <a:solidFill>
                  <a:srgbClr val="5F81FF"/>
                </a:solidFill>
                <a:latin typeface="Huawei Sans" panose="020C0503030203020204" pitchFamily="34" charset="0"/>
                <a:ea typeface="微软雅黑" panose="020B0503020204020204" pitchFamily="34" charset="-122"/>
                <a:cs typeface="Huawei Sans" panose="020C0503030203020204" pitchFamily="34" charset="0"/>
              </a:rPr>
              <a:t>算法工程师）</a:t>
            </a:r>
            <a:endParaRPr lang="en-US" altLang="zh-CN" sz="1600" kern="0" dirty="0">
              <a:solidFill>
                <a:srgbClr val="5F81FF"/>
              </a:solidFill>
              <a:latin typeface="Huawei Sans" panose="020C0503030203020204" pitchFamily="34" charset="0"/>
              <a:ea typeface="微软雅黑" panose="020B0503020204020204" pitchFamily="34" charset="-122"/>
              <a:cs typeface="Huawei Sans" panose="020C0503030203020204" pitchFamily="34" charset="0"/>
            </a:endParaRPr>
          </a:p>
          <a:p>
            <a:pPr marL="0" indent="0" algn="r" eaLnBrk="0" fontAlgn="base" hangingPunct="0">
              <a:lnSpc>
                <a:spcPct val="150000"/>
              </a:lnSpc>
              <a:spcBef>
                <a:spcPct val="30000"/>
              </a:spcBef>
              <a:spcAft>
                <a:spcPct val="0"/>
              </a:spcAft>
              <a:buFont typeface="Wingdings" panose="05000000000000000000" pitchFamily="2" charset="2"/>
              <a:buNone/>
              <a:defRPr/>
            </a:pPr>
            <a:r>
              <a:rPr lang="zh-CN" altLang="zh-CN" sz="1400" kern="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新的</a:t>
            </a:r>
            <a:r>
              <a:rPr lang="en-US" altLang="zh-CN" sz="1400" kern="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AI</a:t>
            </a:r>
            <a:r>
              <a:rPr lang="zh-CN" altLang="zh-CN" sz="1400" kern="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编程语言</a:t>
            </a:r>
            <a:b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br>
            <a:r>
              <a:rPr lang="zh-CN" alt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rPr>
              <a:t>动静态图统一</a:t>
            </a:r>
            <a:endParaRPr lang="en-US" sz="1400" dirty="0">
              <a:solidFill>
                <a:srgbClr val="E7E6E6">
                  <a:lumMod val="25000"/>
                </a:srgbClr>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grpSp>
        <p:nvGrpSpPr>
          <p:cNvPr id="2" name="组合 1"/>
          <p:cNvGrpSpPr/>
          <p:nvPr/>
        </p:nvGrpSpPr>
        <p:grpSpPr>
          <a:xfrm>
            <a:off x="4610100" y="2208077"/>
            <a:ext cx="2895600" cy="2851114"/>
            <a:chOff x="4539423" y="2273455"/>
            <a:chExt cx="3036954" cy="2990294"/>
          </a:xfrm>
        </p:grpSpPr>
        <p:sp>
          <p:nvSpPr>
            <p:cNvPr id="7" name="椭圆 6"/>
            <p:cNvSpPr/>
            <p:nvPr/>
          </p:nvSpPr>
          <p:spPr>
            <a:xfrm>
              <a:off x="5016871" y="2742582"/>
              <a:ext cx="2082058" cy="2082058"/>
            </a:xfrm>
            <a:prstGeom prst="ellipse">
              <a:avLst/>
            </a:prstGeom>
            <a:gradFill>
              <a:gsLst>
                <a:gs pos="0">
                  <a:srgbClr val="3F9AFF">
                    <a:alpha val="50000"/>
                  </a:srgbClr>
                </a:gs>
                <a:gs pos="100000">
                  <a:srgbClr val="3F9A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defRPr/>
              </a:pPr>
              <a:r>
                <a:rPr lang="en-US" altLang="zh-CN" sz="2000" b="1" kern="0" spc="6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2000" b="1" kern="0" spc="6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框架</a:t>
              </a:r>
              <a:endParaRPr lang="en-US" altLang="zh-CN" sz="2000" b="1" kern="0" spc="6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cxnSp>
          <p:nvCxnSpPr>
            <p:cNvPr id="48" name="Straight Connector 48">
              <a:extLst>
                <a:ext uri="{FF2B5EF4-FFF2-40B4-BE49-F238E27FC236}">
                  <a16:creationId xmlns:a16="http://schemas.microsoft.com/office/drawing/2014/main" id="{9A30624A-6598-4986-B2E2-3EFA12BE55FE}"/>
                </a:ext>
              </a:extLst>
            </p:cNvPr>
            <p:cNvCxnSpPr/>
            <p:nvPr/>
          </p:nvCxnSpPr>
          <p:spPr>
            <a:xfrm>
              <a:off x="6057900" y="4816630"/>
              <a:ext cx="0" cy="447119"/>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24" name="Freeform 104">
              <a:extLst>
                <a:ext uri="{FF2B5EF4-FFF2-40B4-BE49-F238E27FC236}">
                  <a16:creationId xmlns:a16="http://schemas.microsoft.com/office/drawing/2014/main" id="{8F869A66-2E3B-479F-9ED4-828C3AC62C42}"/>
                </a:ext>
              </a:extLst>
            </p:cNvPr>
            <p:cNvSpPr>
              <a:spLocks/>
            </p:cNvSpPr>
            <p:nvPr/>
          </p:nvSpPr>
          <p:spPr bwMode="auto">
            <a:xfrm>
              <a:off x="5975582" y="4762161"/>
              <a:ext cx="164635" cy="162956"/>
            </a:xfrm>
            <a:custGeom>
              <a:avLst/>
              <a:gdLst>
                <a:gd name="T0" fmla="*/ 73 w 83"/>
                <a:gd name="T1" fmla="*/ 59 h 82"/>
                <a:gd name="T2" fmla="*/ 23 w 83"/>
                <a:gd name="T3" fmla="*/ 72 h 82"/>
                <a:gd name="T4" fmla="*/ 10 w 83"/>
                <a:gd name="T5" fmla="*/ 23 h 82"/>
                <a:gd name="T6" fmla="*/ 59 w 83"/>
                <a:gd name="T7" fmla="*/ 10 h 82"/>
                <a:gd name="T8" fmla="*/ 73 w 83"/>
                <a:gd name="T9" fmla="*/ 59 h 82"/>
              </a:gdLst>
              <a:ahLst/>
              <a:cxnLst>
                <a:cxn ang="0">
                  <a:pos x="T0" y="T1"/>
                </a:cxn>
                <a:cxn ang="0">
                  <a:pos x="T2" y="T3"/>
                </a:cxn>
                <a:cxn ang="0">
                  <a:pos x="T4" y="T5"/>
                </a:cxn>
                <a:cxn ang="0">
                  <a:pos x="T6" y="T7"/>
                </a:cxn>
                <a:cxn ang="0">
                  <a:pos x="T8" y="T9"/>
                </a:cxn>
              </a:cxnLst>
              <a:rect l="0" t="0" r="r" b="b"/>
              <a:pathLst>
                <a:path w="83" h="82">
                  <a:moveTo>
                    <a:pt x="73" y="59"/>
                  </a:moveTo>
                  <a:cubicBezTo>
                    <a:pt x="63" y="76"/>
                    <a:pt x="41" y="82"/>
                    <a:pt x="23" y="72"/>
                  </a:cubicBezTo>
                  <a:cubicBezTo>
                    <a:pt x="6" y="62"/>
                    <a:pt x="0" y="40"/>
                    <a:pt x="10" y="23"/>
                  </a:cubicBezTo>
                  <a:cubicBezTo>
                    <a:pt x="20" y="5"/>
                    <a:pt x="42" y="0"/>
                    <a:pt x="59" y="10"/>
                  </a:cubicBezTo>
                  <a:cubicBezTo>
                    <a:pt x="77" y="20"/>
                    <a:pt x="83" y="42"/>
                    <a:pt x="73" y="59"/>
                  </a:cubicBezTo>
                  <a:close/>
                </a:path>
              </a:pathLst>
            </a:custGeom>
            <a:solidFill>
              <a:srgbClr val="0070C0"/>
            </a:solidFill>
            <a:ln w="28575">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45" name="Freeform 104">
              <a:extLst>
                <a:ext uri="{FF2B5EF4-FFF2-40B4-BE49-F238E27FC236}">
                  <a16:creationId xmlns:a16="http://schemas.microsoft.com/office/drawing/2014/main" id="{8F869A66-2E3B-479F-9ED4-828C3AC62C42}"/>
                </a:ext>
              </a:extLst>
            </p:cNvPr>
            <p:cNvSpPr>
              <a:spLocks/>
            </p:cNvSpPr>
            <p:nvPr/>
          </p:nvSpPr>
          <p:spPr bwMode="auto">
            <a:xfrm>
              <a:off x="5975582" y="2659089"/>
              <a:ext cx="164635" cy="162956"/>
            </a:xfrm>
            <a:custGeom>
              <a:avLst/>
              <a:gdLst>
                <a:gd name="T0" fmla="*/ 73 w 83"/>
                <a:gd name="T1" fmla="*/ 59 h 82"/>
                <a:gd name="T2" fmla="*/ 23 w 83"/>
                <a:gd name="T3" fmla="*/ 72 h 82"/>
                <a:gd name="T4" fmla="*/ 10 w 83"/>
                <a:gd name="T5" fmla="*/ 23 h 82"/>
                <a:gd name="T6" fmla="*/ 59 w 83"/>
                <a:gd name="T7" fmla="*/ 10 h 82"/>
                <a:gd name="T8" fmla="*/ 73 w 83"/>
                <a:gd name="T9" fmla="*/ 59 h 82"/>
              </a:gdLst>
              <a:ahLst/>
              <a:cxnLst>
                <a:cxn ang="0">
                  <a:pos x="T0" y="T1"/>
                </a:cxn>
                <a:cxn ang="0">
                  <a:pos x="T2" y="T3"/>
                </a:cxn>
                <a:cxn ang="0">
                  <a:pos x="T4" y="T5"/>
                </a:cxn>
                <a:cxn ang="0">
                  <a:pos x="T6" y="T7"/>
                </a:cxn>
                <a:cxn ang="0">
                  <a:pos x="T8" y="T9"/>
                </a:cxn>
              </a:cxnLst>
              <a:rect l="0" t="0" r="r" b="b"/>
              <a:pathLst>
                <a:path w="83" h="82">
                  <a:moveTo>
                    <a:pt x="73" y="59"/>
                  </a:moveTo>
                  <a:cubicBezTo>
                    <a:pt x="63" y="76"/>
                    <a:pt x="41" y="82"/>
                    <a:pt x="23" y="72"/>
                  </a:cubicBezTo>
                  <a:cubicBezTo>
                    <a:pt x="6" y="62"/>
                    <a:pt x="0" y="40"/>
                    <a:pt x="10" y="23"/>
                  </a:cubicBezTo>
                  <a:cubicBezTo>
                    <a:pt x="20" y="5"/>
                    <a:pt x="42" y="0"/>
                    <a:pt x="59" y="10"/>
                  </a:cubicBezTo>
                  <a:cubicBezTo>
                    <a:pt x="77" y="20"/>
                    <a:pt x="83" y="42"/>
                    <a:pt x="73" y="59"/>
                  </a:cubicBezTo>
                  <a:close/>
                </a:path>
              </a:pathLst>
            </a:custGeom>
            <a:solidFill>
              <a:srgbClr val="0070C0"/>
            </a:solidFill>
            <a:ln w="28575">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cxnSp>
          <p:nvCxnSpPr>
            <p:cNvPr id="61" name="Straight Connector 48">
              <a:extLst>
                <a:ext uri="{FF2B5EF4-FFF2-40B4-BE49-F238E27FC236}">
                  <a16:creationId xmlns:a16="http://schemas.microsoft.com/office/drawing/2014/main" id="{9A30624A-6598-4986-B2E2-3EFA12BE55FE}"/>
                </a:ext>
              </a:extLst>
            </p:cNvPr>
            <p:cNvCxnSpPr/>
            <p:nvPr/>
          </p:nvCxnSpPr>
          <p:spPr>
            <a:xfrm flipV="1">
              <a:off x="6057900" y="2273455"/>
              <a:ext cx="0" cy="447119"/>
            </a:xfrm>
            <a:prstGeom prst="line">
              <a:avLst/>
            </a:prstGeom>
            <a:ln>
              <a:tailEnd type="oval"/>
            </a:ln>
          </p:spPr>
          <p:style>
            <a:lnRef idx="1">
              <a:schemeClr val="accent1"/>
            </a:lnRef>
            <a:fillRef idx="0">
              <a:schemeClr val="accent1"/>
            </a:fillRef>
            <a:effectRef idx="0">
              <a:schemeClr val="accent1"/>
            </a:effectRef>
            <a:fontRef idx="minor">
              <a:schemeClr val="tx1"/>
            </a:fontRef>
          </p:style>
        </p:cxnSp>
        <p:grpSp>
          <p:nvGrpSpPr>
            <p:cNvPr id="64" name="组合 63"/>
            <p:cNvGrpSpPr/>
            <p:nvPr/>
          </p:nvGrpSpPr>
          <p:grpSpPr>
            <a:xfrm>
              <a:off x="7019206" y="3672716"/>
              <a:ext cx="557171" cy="164635"/>
              <a:chOff x="7057306" y="3682241"/>
              <a:chExt cx="557171" cy="164635"/>
            </a:xfrm>
          </p:grpSpPr>
          <p:cxnSp>
            <p:nvCxnSpPr>
              <p:cNvPr id="62" name="Straight Connector 48">
                <a:extLst>
                  <a:ext uri="{FF2B5EF4-FFF2-40B4-BE49-F238E27FC236}">
                    <a16:creationId xmlns:a16="http://schemas.microsoft.com/office/drawing/2014/main" id="{9A30624A-6598-4986-B2E2-3EFA12BE55FE}"/>
                  </a:ext>
                </a:extLst>
              </p:cNvPr>
              <p:cNvCxnSpPr/>
              <p:nvPr/>
            </p:nvCxnSpPr>
            <p:spPr>
              <a:xfrm rot="16200000">
                <a:off x="7390918" y="3541001"/>
                <a:ext cx="0" cy="447119"/>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63" name="Freeform 104">
                <a:extLst>
                  <a:ext uri="{FF2B5EF4-FFF2-40B4-BE49-F238E27FC236}">
                    <a16:creationId xmlns:a16="http://schemas.microsoft.com/office/drawing/2014/main" id="{8F869A66-2E3B-479F-9ED4-828C3AC62C42}"/>
                  </a:ext>
                </a:extLst>
              </p:cNvPr>
              <p:cNvSpPr>
                <a:spLocks/>
              </p:cNvSpPr>
              <p:nvPr/>
            </p:nvSpPr>
            <p:spPr bwMode="auto">
              <a:xfrm rot="16200000">
                <a:off x="7056466" y="3683081"/>
                <a:ext cx="164635" cy="162956"/>
              </a:xfrm>
              <a:custGeom>
                <a:avLst/>
                <a:gdLst>
                  <a:gd name="T0" fmla="*/ 73 w 83"/>
                  <a:gd name="T1" fmla="*/ 59 h 82"/>
                  <a:gd name="T2" fmla="*/ 23 w 83"/>
                  <a:gd name="T3" fmla="*/ 72 h 82"/>
                  <a:gd name="T4" fmla="*/ 10 w 83"/>
                  <a:gd name="T5" fmla="*/ 23 h 82"/>
                  <a:gd name="T6" fmla="*/ 59 w 83"/>
                  <a:gd name="T7" fmla="*/ 10 h 82"/>
                  <a:gd name="T8" fmla="*/ 73 w 83"/>
                  <a:gd name="T9" fmla="*/ 59 h 82"/>
                </a:gdLst>
                <a:ahLst/>
                <a:cxnLst>
                  <a:cxn ang="0">
                    <a:pos x="T0" y="T1"/>
                  </a:cxn>
                  <a:cxn ang="0">
                    <a:pos x="T2" y="T3"/>
                  </a:cxn>
                  <a:cxn ang="0">
                    <a:pos x="T4" y="T5"/>
                  </a:cxn>
                  <a:cxn ang="0">
                    <a:pos x="T6" y="T7"/>
                  </a:cxn>
                  <a:cxn ang="0">
                    <a:pos x="T8" y="T9"/>
                  </a:cxn>
                </a:cxnLst>
                <a:rect l="0" t="0" r="r" b="b"/>
                <a:pathLst>
                  <a:path w="83" h="82">
                    <a:moveTo>
                      <a:pt x="73" y="59"/>
                    </a:moveTo>
                    <a:cubicBezTo>
                      <a:pt x="63" y="76"/>
                      <a:pt x="41" y="82"/>
                      <a:pt x="23" y="72"/>
                    </a:cubicBezTo>
                    <a:cubicBezTo>
                      <a:pt x="6" y="62"/>
                      <a:pt x="0" y="40"/>
                      <a:pt x="10" y="23"/>
                    </a:cubicBezTo>
                    <a:cubicBezTo>
                      <a:pt x="20" y="5"/>
                      <a:pt x="42" y="0"/>
                      <a:pt x="59" y="10"/>
                    </a:cubicBezTo>
                    <a:cubicBezTo>
                      <a:pt x="77" y="20"/>
                      <a:pt x="83" y="42"/>
                      <a:pt x="73" y="59"/>
                    </a:cubicBezTo>
                    <a:close/>
                  </a:path>
                </a:pathLst>
              </a:custGeom>
              <a:solidFill>
                <a:srgbClr val="0070C0"/>
              </a:solidFill>
              <a:ln w="28575">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grpSp>
        <p:grpSp>
          <p:nvGrpSpPr>
            <p:cNvPr id="65" name="组合 64"/>
            <p:cNvGrpSpPr/>
            <p:nvPr/>
          </p:nvGrpSpPr>
          <p:grpSpPr>
            <a:xfrm flipH="1">
              <a:off x="4539423" y="3672716"/>
              <a:ext cx="557171" cy="164635"/>
              <a:chOff x="7057306" y="3682241"/>
              <a:chExt cx="557171" cy="164635"/>
            </a:xfrm>
          </p:grpSpPr>
          <p:cxnSp>
            <p:nvCxnSpPr>
              <p:cNvPr id="66" name="Straight Connector 48">
                <a:extLst>
                  <a:ext uri="{FF2B5EF4-FFF2-40B4-BE49-F238E27FC236}">
                    <a16:creationId xmlns:a16="http://schemas.microsoft.com/office/drawing/2014/main" id="{9A30624A-6598-4986-B2E2-3EFA12BE55FE}"/>
                  </a:ext>
                </a:extLst>
              </p:cNvPr>
              <p:cNvCxnSpPr/>
              <p:nvPr/>
            </p:nvCxnSpPr>
            <p:spPr>
              <a:xfrm rot="16200000">
                <a:off x="7390918" y="3541001"/>
                <a:ext cx="0" cy="447119"/>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67" name="Freeform 104">
                <a:extLst>
                  <a:ext uri="{FF2B5EF4-FFF2-40B4-BE49-F238E27FC236}">
                    <a16:creationId xmlns:a16="http://schemas.microsoft.com/office/drawing/2014/main" id="{8F869A66-2E3B-479F-9ED4-828C3AC62C42}"/>
                  </a:ext>
                </a:extLst>
              </p:cNvPr>
              <p:cNvSpPr>
                <a:spLocks/>
              </p:cNvSpPr>
              <p:nvPr/>
            </p:nvSpPr>
            <p:spPr bwMode="auto">
              <a:xfrm rot="16200000">
                <a:off x="7056466" y="3683081"/>
                <a:ext cx="164635" cy="162956"/>
              </a:xfrm>
              <a:custGeom>
                <a:avLst/>
                <a:gdLst>
                  <a:gd name="T0" fmla="*/ 73 w 83"/>
                  <a:gd name="T1" fmla="*/ 59 h 82"/>
                  <a:gd name="T2" fmla="*/ 23 w 83"/>
                  <a:gd name="T3" fmla="*/ 72 h 82"/>
                  <a:gd name="T4" fmla="*/ 10 w 83"/>
                  <a:gd name="T5" fmla="*/ 23 h 82"/>
                  <a:gd name="T6" fmla="*/ 59 w 83"/>
                  <a:gd name="T7" fmla="*/ 10 h 82"/>
                  <a:gd name="T8" fmla="*/ 73 w 83"/>
                  <a:gd name="T9" fmla="*/ 59 h 82"/>
                </a:gdLst>
                <a:ahLst/>
                <a:cxnLst>
                  <a:cxn ang="0">
                    <a:pos x="T0" y="T1"/>
                  </a:cxn>
                  <a:cxn ang="0">
                    <a:pos x="T2" y="T3"/>
                  </a:cxn>
                  <a:cxn ang="0">
                    <a:pos x="T4" y="T5"/>
                  </a:cxn>
                  <a:cxn ang="0">
                    <a:pos x="T6" y="T7"/>
                  </a:cxn>
                  <a:cxn ang="0">
                    <a:pos x="T8" y="T9"/>
                  </a:cxn>
                </a:cxnLst>
                <a:rect l="0" t="0" r="r" b="b"/>
                <a:pathLst>
                  <a:path w="83" h="82">
                    <a:moveTo>
                      <a:pt x="73" y="59"/>
                    </a:moveTo>
                    <a:cubicBezTo>
                      <a:pt x="63" y="76"/>
                      <a:pt x="41" y="82"/>
                      <a:pt x="23" y="72"/>
                    </a:cubicBezTo>
                    <a:cubicBezTo>
                      <a:pt x="6" y="62"/>
                      <a:pt x="0" y="40"/>
                      <a:pt x="10" y="23"/>
                    </a:cubicBezTo>
                    <a:cubicBezTo>
                      <a:pt x="20" y="5"/>
                      <a:pt x="42" y="0"/>
                      <a:pt x="59" y="10"/>
                    </a:cubicBezTo>
                    <a:cubicBezTo>
                      <a:pt x="77" y="20"/>
                      <a:pt x="83" y="42"/>
                      <a:pt x="73" y="59"/>
                    </a:cubicBezTo>
                    <a:close/>
                  </a:path>
                </a:pathLst>
              </a:custGeom>
              <a:solidFill>
                <a:srgbClr val="0070C0"/>
              </a:solidFill>
              <a:ln w="28575">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grpSp>
      </p:grpSp>
      <p:sp>
        <p:nvSpPr>
          <p:cNvPr id="3" name="灯片编号占位符 2"/>
          <p:cNvSpPr>
            <a:spLocks noGrp="1"/>
          </p:cNvSpPr>
          <p:nvPr>
            <p:ph type="sldNum" sz="quarter" idx="12"/>
          </p:nvPr>
        </p:nvSpPr>
        <p:spPr>
          <a:xfrm>
            <a:off x="852023" y="6356349"/>
            <a:ext cx="2743200" cy="365125"/>
          </a:xfrm>
        </p:spPr>
        <p:txBody>
          <a:bodyPr/>
          <a:lstStyle/>
          <a:p>
            <a:pPr algn="l"/>
            <a:fld id="{121F91D6-B666-4B05-8BB0-A162590E5748}" type="slidenum">
              <a:rPr lang="zh-CN" altLang="en-US" smtClean="0"/>
              <a:pPr algn="l"/>
              <a:t>8</a:t>
            </a:fld>
            <a:endParaRPr lang="zh-CN" altLang="en-US" dirty="0"/>
          </a:p>
        </p:txBody>
      </p:sp>
    </p:spTree>
    <p:extLst>
      <p:ext uri="{BB962C8B-B14F-4D97-AF65-F5344CB8AC3E}">
        <p14:creationId xmlns:p14="http://schemas.microsoft.com/office/powerpoint/2010/main" val="354342734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F3CB55DF-6A43-4908-A6B0-66C5A7B27E8C}"/>
              </a:ext>
            </a:extLst>
          </p:cNvPr>
          <p:cNvSpPr txBox="1"/>
          <p:nvPr/>
        </p:nvSpPr>
        <p:spPr>
          <a:xfrm>
            <a:off x="568679" y="176703"/>
            <a:ext cx="7658100" cy="523220"/>
          </a:xfrm>
          <a:prstGeom prst="rect">
            <a:avLst/>
          </a:prstGeom>
          <a:noFill/>
        </p:spPr>
        <p:txBody>
          <a:bodyPr wrap="square" rtlCol="0">
            <a:spAutoFit/>
          </a:bodyPr>
          <a:lstStyle/>
          <a:p>
            <a:r>
              <a:rPr lang="en-US" altLang="zh-CN"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AI</a:t>
            </a:r>
            <a:r>
              <a:rPr lang="zh-CN" altLang="en-US" sz="2800" b="1" spc="30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从研究到生产存在巨大的鸿沟</a:t>
            </a:r>
          </a:p>
        </p:txBody>
      </p:sp>
      <p:sp>
        <p:nvSpPr>
          <p:cNvPr id="39" name="圆角矩形 38"/>
          <p:cNvSpPr/>
          <p:nvPr/>
        </p:nvSpPr>
        <p:spPr>
          <a:xfrm>
            <a:off x="8806783" y="1198398"/>
            <a:ext cx="2648929" cy="1553358"/>
          </a:xfrm>
          <a:prstGeom prst="roundRect">
            <a:avLst>
              <a:gd name="adj" fmla="val 0"/>
            </a:avLst>
          </a:prstGeom>
          <a:solidFill>
            <a:schemeClr val="bg1"/>
          </a:solidFill>
          <a:ln w="12700" cap="flat" cmpd="sng" algn="ctr">
            <a:solidFill>
              <a:srgbClr val="0070C0"/>
            </a:solidFill>
            <a:prstDash val="solid"/>
            <a:miter lim="800000"/>
          </a:ln>
          <a:effectLst>
            <a:outerShdw blurRad="63500" sx="102000" sy="102000" algn="ctr" rotWithShape="0">
              <a:prstClr val="black">
                <a:alpha val="10000"/>
              </a:prstClr>
            </a:outerShdw>
          </a:effectLst>
        </p:spPr>
        <p:txBody>
          <a:bodyPr rtlCol="0" anchor="ctr"/>
          <a:lstStyle/>
          <a:p>
            <a:pPr algn="ctr" defTabSz="914034">
              <a:spcBef>
                <a:spcPts val="600"/>
              </a:spcBef>
              <a:defRPr/>
            </a:pPr>
            <a:endParaRPr lang="en-US" altLang="zh-CN" sz="1400" b="1" kern="0" spc="30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0" name="圆角矩形 39"/>
          <p:cNvSpPr/>
          <p:nvPr/>
        </p:nvSpPr>
        <p:spPr>
          <a:xfrm>
            <a:off x="674930" y="1198398"/>
            <a:ext cx="2648929" cy="1553358"/>
          </a:xfrm>
          <a:prstGeom prst="roundRect">
            <a:avLst>
              <a:gd name="adj" fmla="val 0"/>
            </a:avLst>
          </a:prstGeom>
          <a:solidFill>
            <a:schemeClr val="bg1"/>
          </a:solidFill>
          <a:ln w="12700" cap="flat" cmpd="sng" algn="ctr">
            <a:solidFill>
              <a:srgbClr val="0070C0"/>
            </a:solidFill>
            <a:prstDash val="solid"/>
            <a:miter lim="800000"/>
          </a:ln>
          <a:effectLst>
            <a:outerShdw blurRad="63500" sx="102000" sy="102000" algn="ctr" rotWithShape="0">
              <a:prstClr val="black">
                <a:alpha val="10000"/>
              </a:prstClr>
            </a:outerShdw>
          </a:effectLst>
        </p:spPr>
        <p:txBody>
          <a:bodyPr rtlCol="0" anchor="ctr"/>
          <a:lstStyle/>
          <a:p>
            <a:pPr algn="ctr" defTabSz="914034">
              <a:spcBef>
                <a:spcPts val="600"/>
              </a:spcBef>
              <a:defRPr/>
            </a:pPr>
            <a:endParaRPr lang="en-US" altLang="zh-CN" sz="1400" b="1" kern="0" spc="30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1" name="Content Placeholder 2">
            <a:extLst>
              <a:ext uri="{FF2B5EF4-FFF2-40B4-BE49-F238E27FC236}">
                <a16:creationId xmlns:a16="http://schemas.microsoft.com/office/drawing/2014/main" id="{55F986D5-D7D9-6446-9526-9389CD9831D8}"/>
              </a:ext>
            </a:extLst>
          </p:cNvPr>
          <p:cNvSpPr txBox="1">
            <a:spLocks/>
          </p:cNvSpPr>
          <p:nvPr/>
        </p:nvSpPr>
        <p:spPr>
          <a:xfrm>
            <a:off x="735971" y="1916504"/>
            <a:ext cx="10729366" cy="4688628"/>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a:buClr>
                <a:srgbClr val="E9002F"/>
              </a:buClr>
            </a:pPr>
            <a:endParaRPr lang="en-US" sz="1799" dirty="0">
              <a:solidFill>
                <a:srgbClr val="1D1D1A"/>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2" name="圆角矩形 41"/>
          <p:cNvSpPr/>
          <p:nvPr/>
        </p:nvSpPr>
        <p:spPr>
          <a:xfrm>
            <a:off x="7276899" y="3523997"/>
            <a:ext cx="4188437" cy="737073"/>
          </a:xfrm>
          <a:prstGeom prst="round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spcBef>
                <a:spcPts val="2999"/>
              </a:spcBef>
              <a:defRPr/>
            </a:pPr>
            <a:r>
              <a:rPr lang="zh-CN" altLang="en-US" sz="14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特点：静态图优势，功能完备，适应多种应用场景</a:t>
            </a:r>
            <a:endParaRPr lang="en-US" altLang="zh-CN" sz="14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defTabSz="914034">
              <a:spcBef>
                <a:spcPts val="1200"/>
              </a:spcBef>
              <a:defRPr/>
            </a:pPr>
            <a:r>
              <a:rPr lang="zh-CN" altLang="en-US" sz="14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诉求：高性能、低成本、快速上线</a:t>
            </a:r>
          </a:p>
        </p:txBody>
      </p:sp>
      <p:sp>
        <p:nvSpPr>
          <p:cNvPr id="43" name="圆角矩形 42"/>
          <p:cNvSpPr/>
          <p:nvPr/>
        </p:nvSpPr>
        <p:spPr>
          <a:xfrm>
            <a:off x="674930" y="3532284"/>
            <a:ext cx="4463728" cy="742554"/>
          </a:xfrm>
          <a:prstGeom prst="roundRect">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p:spPr>
        <p:txBody>
          <a:bodyPr rtlCol="0" anchor="ctr"/>
          <a:lstStyle/>
          <a:p>
            <a:pPr algn="ctr" defTabSz="914034">
              <a:spcBef>
                <a:spcPts val="600"/>
              </a:spcBef>
              <a:defRPr/>
            </a:pPr>
            <a:r>
              <a:rPr lang="zh-CN" altLang="en-US" sz="14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特点：动态图优势，创造新模型，易于验证想法</a:t>
            </a:r>
            <a:endParaRPr lang="en-US" altLang="zh-CN" sz="14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defTabSz="914034">
              <a:spcBef>
                <a:spcPts val="600"/>
              </a:spcBef>
              <a:defRPr/>
            </a:pPr>
            <a:r>
              <a:rPr lang="zh-CN" altLang="en-US" sz="1400" kern="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诉求：简单易上手、易于调精度</a:t>
            </a:r>
          </a:p>
        </p:txBody>
      </p:sp>
      <p:sp>
        <p:nvSpPr>
          <p:cNvPr id="44" name="矩形 43"/>
          <p:cNvSpPr/>
          <p:nvPr/>
        </p:nvSpPr>
        <p:spPr>
          <a:xfrm>
            <a:off x="9142436" y="3807249"/>
            <a:ext cx="184659" cy="338294"/>
          </a:xfrm>
          <a:prstGeom prst="rect">
            <a:avLst/>
          </a:prstGeom>
        </p:spPr>
        <p:txBody>
          <a:bodyPr wrap="none">
            <a:spAutoFit/>
          </a:bodyPr>
          <a:lstStyle/>
          <a:p>
            <a:endParaRPr lang="zh-CN" altLang="en-US" sz="1599"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5" name="上箭头 44"/>
          <p:cNvSpPr/>
          <p:nvPr/>
        </p:nvSpPr>
        <p:spPr>
          <a:xfrm>
            <a:off x="3923474" y="2887192"/>
            <a:ext cx="396002" cy="523619"/>
          </a:xfrm>
          <a:prstGeom prst="upArrow">
            <a:avLst/>
          </a:prstGeom>
          <a:solidFill>
            <a:srgbClr val="3F9AFF"/>
          </a:solidFill>
          <a:ln w="12700" cap="flat" cmpd="sng" algn="ctr">
            <a:solidFill>
              <a:srgbClr val="0070C0"/>
            </a:solidFill>
            <a:prstDash val="solid"/>
            <a:miter lim="800000"/>
          </a:ln>
          <a:effectLst/>
        </p:spPr>
        <p:txBody>
          <a:bodyPr rtlCol="0" anchor="ctr"/>
          <a:lstStyle/>
          <a:p>
            <a:pPr algn="ctr" defTabSz="914034">
              <a:defRPr/>
            </a:pPr>
            <a:endParaRPr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6" name="上箭头 45"/>
          <p:cNvSpPr/>
          <p:nvPr/>
        </p:nvSpPr>
        <p:spPr>
          <a:xfrm>
            <a:off x="7846652" y="2887192"/>
            <a:ext cx="396002" cy="523619"/>
          </a:xfrm>
          <a:prstGeom prst="upArrow">
            <a:avLst/>
          </a:prstGeom>
          <a:solidFill>
            <a:srgbClr val="3F9AFF"/>
          </a:solidFill>
          <a:ln w="12700" cap="flat" cmpd="sng" algn="ctr">
            <a:solidFill>
              <a:srgbClr val="0070C0"/>
            </a:solidFill>
            <a:prstDash val="solid"/>
            <a:miter lim="800000"/>
          </a:ln>
          <a:effectLst/>
        </p:spPr>
        <p:txBody>
          <a:bodyPr rtlCol="0" anchor="ctr"/>
          <a:lstStyle/>
          <a:p>
            <a:pPr algn="ctr" defTabSz="914034">
              <a:defRPr/>
            </a:pPr>
            <a:endParaRPr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47" name="左右箭头 46"/>
          <p:cNvSpPr/>
          <p:nvPr/>
        </p:nvSpPr>
        <p:spPr>
          <a:xfrm>
            <a:off x="4991076" y="1699056"/>
            <a:ext cx="2136776" cy="555776"/>
          </a:xfrm>
          <a:prstGeom prst="leftRightArrow">
            <a:avLst>
              <a:gd name="adj1" fmla="val 63711"/>
              <a:gd name="adj2" fmla="val 50000"/>
            </a:avLst>
          </a:prstGeom>
          <a:solidFill>
            <a:srgbClr val="3F9A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a:r>
              <a:rPr lang="zh-CN" altLang="en-US" sz="1400" b="1" spc="300" dirty="0">
                <a:solidFill>
                  <a:prstClr val="white"/>
                </a:solidFill>
                <a:latin typeface="Huawei Sans" panose="020C0503030203020204" pitchFamily="34" charset="0"/>
                <a:ea typeface="微软雅黑" panose="020B0503020204020204" pitchFamily="34" charset="-122"/>
                <a:cs typeface="Huawei Sans" panose="020C0503030203020204" pitchFamily="34" charset="0"/>
              </a:rPr>
              <a:t> 如何兼顾两者？</a:t>
            </a:r>
          </a:p>
        </p:txBody>
      </p:sp>
      <p:sp>
        <p:nvSpPr>
          <p:cNvPr id="48" name="TextBox 37"/>
          <p:cNvSpPr txBox="1"/>
          <p:nvPr/>
        </p:nvSpPr>
        <p:spPr>
          <a:xfrm>
            <a:off x="841772" y="1342746"/>
            <a:ext cx="1107997" cy="276999"/>
          </a:xfrm>
          <a:prstGeom prst="rect">
            <a:avLst/>
          </a:prstGeom>
          <a:solidFill>
            <a:srgbClr val="5B9BD5">
              <a:lumMod val="40000"/>
              <a:lumOff val="60000"/>
            </a:srgbClr>
          </a:solidFill>
        </p:spPr>
        <p:txBody>
          <a:bodyPr wrap="none" rtlCol="0">
            <a:spAutoFit/>
          </a:bodyPr>
          <a:lstStyle/>
          <a:p>
            <a:pPr algn="ctr" defTabSz="914034">
              <a:defRPr/>
            </a:pPr>
            <a:r>
              <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深度概率编程</a:t>
            </a:r>
          </a:p>
        </p:txBody>
      </p:sp>
      <p:sp>
        <p:nvSpPr>
          <p:cNvPr id="49" name="TextBox 38"/>
          <p:cNvSpPr txBox="1"/>
          <p:nvPr/>
        </p:nvSpPr>
        <p:spPr>
          <a:xfrm>
            <a:off x="852993" y="1836316"/>
            <a:ext cx="548548" cy="276999"/>
          </a:xfrm>
          <a:prstGeom prst="rect">
            <a:avLst/>
          </a:prstGeom>
          <a:solidFill>
            <a:srgbClr val="5B9BD5">
              <a:lumMod val="40000"/>
              <a:lumOff val="60000"/>
            </a:srgbClr>
          </a:solidFill>
        </p:spPr>
        <p:txBody>
          <a:bodyPr wrap="none" rtlCol="0">
            <a:spAutoFit/>
          </a:bodyPr>
          <a:lstStyle/>
          <a:p>
            <a:pPr algn="ctr" defTabSz="914034">
              <a:defRPr/>
            </a:pPr>
            <a:r>
              <a:rPr lang="en-US" altLang="zh-CN"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GNN</a:t>
            </a:r>
            <a:endPar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0" name="TextBox 39"/>
          <p:cNvSpPr txBox="1"/>
          <p:nvPr/>
        </p:nvSpPr>
        <p:spPr>
          <a:xfrm>
            <a:off x="1844397" y="2342428"/>
            <a:ext cx="564507" cy="275705"/>
          </a:xfrm>
          <a:prstGeom prst="rect">
            <a:avLst/>
          </a:prstGeom>
          <a:solidFill>
            <a:srgbClr val="5B9BD5">
              <a:lumMod val="40000"/>
              <a:lumOff val="60000"/>
            </a:srgbClr>
          </a:solidFill>
        </p:spPr>
        <p:txBody>
          <a:bodyPr wrap="square" rtlCol="0">
            <a:spAutoFit/>
          </a:bodyPr>
          <a:lstStyle/>
          <a:p>
            <a:pPr algn="ctr" defTabSz="914034">
              <a:defRPr/>
            </a:pPr>
            <a:r>
              <a:rPr lang="en-US" altLang="zh-CN"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GAN</a:t>
            </a:r>
            <a:endPar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1" name="TextBox 40"/>
          <p:cNvSpPr txBox="1"/>
          <p:nvPr/>
        </p:nvSpPr>
        <p:spPr>
          <a:xfrm>
            <a:off x="2628490" y="1831946"/>
            <a:ext cx="554960" cy="276999"/>
          </a:xfrm>
          <a:prstGeom prst="rect">
            <a:avLst/>
          </a:prstGeom>
          <a:solidFill>
            <a:srgbClr val="5B9BD5">
              <a:lumMod val="40000"/>
              <a:lumOff val="60000"/>
            </a:srgbClr>
          </a:solidFill>
        </p:spPr>
        <p:txBody>
          <a:bodyPr wrap="none" rtlCol="0">
            <a:spAutoFit/>
          </a:bodyPr>
          <a:lstStyle/>
          <a:p>
            <a:pPr algn="ctr" defTabSz="914034">
              <a:defRPr/>
            </a:pPr>
            <a:r>
              <a:rPr lang="en-US" altLang="zh-CN"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BERT</a:t>
            </a:r>
            <a:endPar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2" name="TextBox 41"/>
          <p:cNvSpPr txBox="1"/>
          <p:nvPr/>
        </p:nvSpPr>
        <p:spPr>
          <a:xfrm>
            <a:off x="2496870" y="2341134"/>
            <a:ext cx="681597" cy="276999"/>
          </a:xfrm>
          <a:prstGeom prst="rect">
            <a:avLst/>
          </a:prstGeom>
          <a:solidFill>
            <a:srgbClr val="5B9BD5">
              <a:lumMod val="40000"/>
              <a:lumOff val="60000"/>
            </a:srgbClr>
          </a:solidFill>
        </p:spPr>
        <p:txBody>
          <a:bodyPr wrap="none" rtlCol="0">
            <a:spAutoFit/>
          </a:bodyPr>
          <a:lstStyle/>
          <a:p>
            <a:pPr algn="ctr" defTabSz="914034">
              <a:defRPr/>
            </a:pPr>
            <a:r>
              <a:rPr lang="en-US" altLang="zh-CN" sz="1200" kern="0" dirty="0" err="1">
                <a:solidFill>
                  <a:prstClr val="black"/>
                </a:solidFill>
                <a:latin typeface="Huawei Sans" panose="020C0503030203020204" pitchFamily="34" charset="0"/>
                <a:ea typeface="微软雅黑" panose="020B0503020204020204" pitchFamily="34" charset="-122"/>
                <a:cs typeface="Huawei Sans" panose="020C0503030203020204" pitchFamily="34" charset="0"/>
              </a:rPr>
              <a:t>ResNet</a:t>
            </a:r>
            <a:endPar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3" name="TextBox 42"/>
          <p:cNvSpPr txBox="1"/>
          <p:nvPr/>
        </p:nvSpPr>
        <p:spPr>
          <a:xfrm>
            <a:off x="2338201" y="1341828"/>
            <a:ext cx="891736" cy="277917"/>
          </a:xfrm>
          <a:prstGeom prst="rect">
            <a:avLst/>
          </a:prstGeom>
          <a:solidFill>
            <a:srgbClr val="5B9BD5">
              <a:lumMod val="40000"/>
              <a:lumOff val="60000"/>
            </a:srgbClr>
          </a:solidFill>
        </p:spPr>
        <p:txBody>
          <a:bodyPr wrap="square" rtlCol="0">
            <a:spAutoFit/>
          </a:bodyPr>
          <a:lstStyle/>
          <a:p>
            <a:pPr algn="ctr" defTabSz="914034">
              <a:defRPr/>
            </a:pPr>
            <a:r>
              <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强化学习</a:t>
            </a:r>
          </a:p>
        </p:txBody>
      </p:sp>
      <p:sp>
        <p:nvSpPr>
          <p:cNvPr id="54" name="TextBox 43"/>
          <p:cNvSpPr txBox="1"/>
          <p:nvPr/>
        </p:nvSpPr>
        <p:spPr>
          <a:xfrm>
            <a:off x="841771" y="2342428"/>
            <a:ext cx="956271" cy="276999"/>
          </a:xfrm>
          <a:prstGeom prst="rect">
            <a:avLst/>
          </a:prstGeom>
          <a:solidFill>
            <a:srgbClr val="5B9BD5">
              <a:lumMod val="40000"/>
              <a:lumOff val="60000"/>
            </a:srgbClr>
          </a:solidFill>
        </p:spPr>
        <p:txBody>
          <a:bodyPr wrap="square" rtlCol="0">
            <a:spAutoFit/>
          </a:bodyPr>
          <a:lstStyle/>
          <a:p>
            <a:pPr algn="ctr" defTabSz="914034">
              <a:defRPr/>
            </a:pPr>
            <a:r>
              <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无监督学习</a:t>
            </a:r>
          </a:p>
        </p:txBody>
      </p:sp>
      <p:sp>
        <p:nvSpPr>
          <p:cNvPr id="55" name="TextBox 44"/>
          <p:cNvSpPr txBox="1"/>
          <p:nvPr/>
        </p:nvSpPr>
        <p:spPr>
          <a:xfrm>
            <a:off x="9003929" y="2327965"/>
            <a:ext cx="646331" cy="276999"/>
          </a:xfrm>
          <a:prstGeom prst="rect">
            <a:avLst/>
          </a:prstGeom>
          <a:solidFill>
            <a:srgbClr val="5B9BD5">
              <a:lumMod val="40000"/>
              <a:lumOff val="60000"/>
            </a:srgbClr>
          </a:solidFill>
        </p:spPr>
        <p:txBody>
          <a:bodyPr wrap="none" rtlCol="0">
            <a:spAutoFit/>
          </a:bodyPr>
          <a:lstStyle/>
          <a:p>
            <a:pPr algn="ctr" defTabSz="914034">
              <a:defRPr/>
            </a:pPr>
            <a:r>
              <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互联网</a:t>
            </a:r>
          </a:p>
        </p:txBody>
      </p:sp>
      <p:sp>
        <p:nvSpPr>
          <p:cNvPr id="56" name="TextBox 45"/>
          <p:cNvSpPr txBox="1"/>
          <p:nvPr/>
        </p:nvSpPr>
        <p:spPr>
          <a:xfrm>
            <a:off x="10960689" y="1341828"/>
            <a:ext cx="388248" cy="276999"/>
          </a:xfrm>
          <a:prstGeom prst="rect">
            <a:avLst/>
          </a:prstGeom>
          <a:solidFill>
            <a:srgbClr val="5B9BD5">
              <a:lumMod val="40000"/>
              <a:lumOff val="60000"/>
            </a:srgbClr>
          </a:solidFill>
        </p:spPr>
        <p:txBody>
          <a:bodyPr wrap="none" rtlCol="0">
            <a:spAutoFit/>
          </a:bodyPr>
          <a:lstStyle/>
          <a:p>
            <a:pPr algn="ctr" defTabSz="914034">
              <a:defRPr/>
            </a:pPr>
            <a:r>
              <a:rPr lang="en-US" altLang="zh-CN"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5G</a:t>
            </a:r>
            <a:endPar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7" name="TextBox 46"/>
          <p:cNvSpPr txBox="1"/>
          <p:nvPr/>
        </p:nvSpPr>
        <p:spPr>
          <a:xfrm>
            <a:off x="10793176" y="1828693"/>
            <a:ext cx="551754" cy="276999"/>
          </a:xfrm>
          <a:prstGeom prst="rect">
            <a:avLst/>
          </a:prstGeom>
          <a:solidFill>
            <a:srgbClr val="5B9BD5">
              <a:lumMod val="40000"/>
              <a:lumOff val="60000"/>
            </a:srgbClr>
          </a:solidFill>
        </p:spPr>
        <p:txBody>
          <a:bodyPr wrap="none" rtlCol="0">
            <a:spAutoFit/>
          </a:bodyPr>
          <a:lstStyle/>
          <a:p>
            <a:pPr algn="ctr" defTabSz="914034">
              <a:defRPr/>
            </a:pPr>
            <a:r>
              <a:rPr lang="en-US" altLang="zh-CN"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AIOT</a:t>
            </a:r>
            <a:endPar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58" name="TextBox 47"/>
          <p:cNvSpPr txBox="1"/>
          <p:nvPr/>
        </p:nvSpPr>
        <p:spPr>
          <a:xfrm>
            <a:off x="9863604" y="1341828"/>
            <a:ext cx="800219" cy="276999"/>
          </a:xfrm>
          <a:prstGeom prst="rect">
            <a:avLst/>
          </a:prstGeom>
          <a:solidFill>
            <a:srgbClr val="5B9BD5">
              <a:lumMod val="40000"/>
              <a:lumOff val="60000"/>
            </a:srgbClr>
          </a:solidFill>
        </p:spPr>
        <p:txBody>
          <a:bodyPr wrap="none" rtlCol="0">
            <a:spAutoFit/>
          </a:bodyPr>
          <a:lstStyle/>
          <a:p>
            <a:pPr algn="ctr" defTabSz="914034">
              <a:defRPr/>
            </a:pPr>
            <a:r>
              <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平安城市</a:t>
            </a:r>
          </a:p>
        </p:txBody>
      </p:sp>
      <p:sp>
        <p:nvSpPr>
          <p:cNvPr id="59" name="TextBox 48"/>
          <p:cNvSpPr txBox="1"/>
          <p:nvPr/>
        </p:nvSpPr>
        <p:spPr>
          <a:xfrm>
            <a:off x="9003929" y="1828693"/>
            <a:ext cx="800219" cy="276999"/>
          </a:xfrm>
          <a:prstGeom prst="rect">
            <a:avLst/>
          </a:prstGeom>
          <a:solidFill>
            <a:srgbClr val="5B9BD5">
              <a:lumMod val="40000"/>
              <a:lumOff val="60000"/>
            </a:srgbClr>
          </a:solidFill>
        </p:spPr>
        <p:txBody>
          <a:bodyPr wrap="none" rtlCol="0">
            <a:spAutoFit/>
          </a:bodyPr>
          <a:lstStyle/>
          <a:p>
            <a:pPr algn="ctr" defTabSz="914034">
              <a:defRPr/>
            </a:pPr>
            <a:r>
              <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智慧交通</a:t>
            </a:r>
          </a:p>
        </p:txBody>
      </p:sp>
      <p:sp>
        <p:nvSpPr>
          <p:cNvPr id="60" name="TextBox 49"/>
          <p:cNvSpPr txBox="1"/>
          <p:nvPr/>
        </p:nvSpPr>
        <p:spPr>
          <a:xfrm>
            <a:off x="9889736" y="1828693"/>
            <a:ext cx="800219" cy="276999"/>
          </a:xfrm>
          <a:prstGeom prst="rect">
            <a:avLst/>
          </a:prstGeom>
          <a:solidFill>
            <a:srgbClr val="5B9BD5">
              <a:lumMod val="40000"/>
              <a:lumOff val="60000"/>
            </a:srgbClr>
          </a:solidFill>
        </p:spPr>
        <p:txBody>
          <a:bodyPr wrap="none" rtlCol="0">
            <a:spAutoFit/>
          </a:bodyPr>
          <a:lstStyle/>
          <a:p>
            <a:pPr algn="ctr" defTabSz="914034">
              <a:defRPr/>
            </a:pPr>
            <a:r>
              <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视频监控</a:t>
            </a:r>
          </a:p>
        </p:txBody>
      </p:sp>
      <p:sp>
        <p:nvSpPr>
          <p:cNvPr id="61" name="TextBox 50"/>
          <p:cNvSpPr txBox="1"/>
          <p:nvPr/>
        </p:nvSpPr>
        <p:spPr>
          <a:xfrm>
            <a:off x="9898553" y="2327964"/>
            <a:ext cx="800219" cy="276999"/>
          </a:xfrm>
          <a:prstGeom prst="rect">
            <a:avLst/>
          </a:prstGeom>
          <a:solidFill>
            <a:srgbClr val="5B9BD5">
              <a:lumMod val="40000"/>
              <a:lumOff val="60000"/>
            </a:srgbClr>
          </a:solidFill>
        </p:spPr>
        <p:txBody>
          <a:bodyPr wrap="none" rtlCol="0">
            <a:spAutoFit/>
          </a:bodyPr>
          <a:lstStyle/>
          <a:p>
            <a:pPr algn="ctr" defTabSz="914034">
              <a:defRPr/>
            </a:pPr>
            <a:r>
              <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生物医疗</a:t>
            </a:r>
          </a:p>
        </p:txBody>
      </p:sp>
      <p:sp>
        <p:nvSpPr>
          <p:cNvPr id="62" name="TextBox 52"/>
          <p:cNvSpPr txBox="1"/>
          <p:nvPr/>
        </p:nvSpPr>
        <p:spPr>
          <a:xfrm>
            <a:off x="9003929" y="1341828"/>
            <a:ext cx="646331" cy="276999"/>
          </a:xfrm>
          <a:prstGeom prst="rect">
            <a:avLst/>
          </a:prstGeom>
          <a:solidFill>
            <a:srgbClr val="5B9BD5">
              <a:lumMod val="40000"/>
              <a:lumOff val="60000"/>
            </a:srgbClr>
          </a:solidFill>
        </p:spPr>
        <p:txBody>
          <a:bodyPr wrap="none" rtlCol="0">
            <a:spAutoFit/>
          </a:bodyPr>
          <a:lstStyle/>
          <a:p>
            <a:pPr algn="ctr" defTabSz="914034">
              <a:defRPr/>
            </a:pPr>
            <a:r>
              <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云计算</a:t>
            </a:r>
          </a:p>
        </p:txBody>
      </p:sp>
      <p:sp>
        <p:nvSpPr>
          <p:cNvPr id="63" name="矩形 62"/>
          <p:cNvSpPr/>
          <p:nvPr/>
        </p:nvSpPr>
        <p:spPr>
          <a:xfrm>
            <a:off x="1626928" y="1836315"/>
            <a:ext cx="740908" cy="276999"/>
          </a:xfrm>
          <a:prstGeom prst="rect">
            <a:avLst/>
          </a:prstGeom>
          <a:solidFill>
            <a:srgbClr val="5B9BD5">
              <a:lumMod val="40000"/>
              <a:lumOff val="60000"/>
            </a:srgbClr>
          </a:solidFill>
        </p:spPr>
        <p:txBody>
          <a:bodyPr wrap="none">
            <a:spAutoFit/>
          </a:bodyPr>
          <a:lstStyle/>
          <a:p>
            <a:pPr algn="ctr" defTabSz="914034">
              <a:defRPr/>
            </a:pPr>
            <a:r>
              <a:rPr lang="en-US" altLang="zh-CN" sz="1200" kern="0" dirty="0" err="1">
                <a:solidFill>
                  <a:prstClr val="black"/>
                </a:solidFill>
                <a:latin typeface="Huawei Sans" panose="020C0503030203020204" pitchFamily="34" charset="0"/>
                <a:ea typeface="微软雅黑" panose="020B0503020204020204" pitchFamily="34" charset="-122"/>
                <a:cs typeface="Huawei Sans" panose="020C0503030203020204" pitchFamily="34" charset="0"/>
              </a:rPr>
              <a:t>AutoML</a:t>
            </a:r>
            <a:endParaRPr lang="zh-CN" altLang="en-US" sz="1200"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endParaRPr>
          </a:p>
        </p:txBody>
      </p:sp>
      <p:graphicFrame>
        <p:nvGraphicFramePr>
          <p:cNvPr id="64" name="表格 63"/>
          <p:cNvGraphicFramePr>
            <a:graphicFrameLocks noGrp="1"/>
          </p:cNvGraphicFramePr>
          <p:nvPr>
            <p:extLst>
              <p:ext uri="{D42A27DB-BD31-4B8C-83A1-F6EECF244321}">
                <p14:modId xmlns:p14="http://schemas.microsoft.com/office/powerpoint/2010/main" val="2871264670"/>
              </p:ext>
            </p:extLst>
          </p:nvPr>
        </p:nvGraphicFramePr>
        <p:xfrm>
          <a:off x="674930" y="4562968"/>
          <a:ext cx="10790406" cy="893477"/>
        </p:xfrm>
        <a:graphic>
          <a:graphicData uri="http://schemas.openxmlformats.org/drawingml/2006/table">
            <a:tbl>
              <a:tblPr firstRow="1">
                <a:tableStyleId>{69CF1AB2-1976-4502-BF36-3FF5EA218861}</a:tableStyleId>
              </a:tblPr>
              <a:tblGrid>
                <a:gridCol w="1567662">
                  <a:extLst>
                    <a:ext uri="{9D8B030D-6E8A-4147-A177-3AD203B41FA5}">
                      <a16:colId xmlns:a16="http://schemas.microsoft.com/office/drawing/2014/main" val="20000"/>
                    </a:ext>
                  </a:extLst>
                </a:gridCol>
                <a:gridCol w="9222744">
                  <a:extLst>
                    <a:ext uri="{9D8B030D-6E8A-4147-A177-3AD203B41FA5}">
                      <a16:colId xmlns:a16="http://schemas.microsoft.com/office/drawing/2014/main" val="20001"/>
                    </a:ext>
                  </a:extLst>
                </a:gridCol>
              </a:tblGrid>
              <a:tr h="365617">
                <a:tc>
                  <a:txBody>
                    <a:bodyPr/>
                    <a:lstStyle/>
                    <a:p>
                      <a:pPr algn="ctr" defTabSz="914400">
                        <a:lnSpc>
                          <a:spcPct val="100000"/>
                        </a:lnSpc>
                        <a:defRPr sz="1800" b="0">
                          <a:solidFill>
                            <a:srgbClr val="000000"/>
                          </a:solidFill>
                        </a:defRPr>
                      </a:pPr>
                      <a:r>
                        <a:rPr lang="zh-CN" altLang="en-US" sz="1400" dirty="0">
                          <a:latin typeface="微软雅黑" panose="020B0503020204020204" pitchFamily="34" charset="-122"/>
                          <a:ea typeface="微软雅黑" panose="020B0503020204020204" pitchFamily="34" charset="-122"/>
                          <a:sym typeface="FZLanTingHeiS-R-GB"/>
                        </a:rPr>
                        <a:t>灵活性和执行性能无法兼顾</a:t>
                      </a:r>
                      <a:endParaRPr sz="1400" b="1" dirty="0">
                        <a:solidFill>
                          <a:srgbClr val="3B3A3A"/>
                        </a:solidFill>
                        <a:latin typeface="微软雅黑" panose="020B0503020204020204" pitchFamily="34" charset="-122"/>
                        <a:ea typeface="微软雅黑" panose="020B0503020204020204" pitchFamily="34" charset="-122"/>
                        <a:cs typeface="FZLanTingHeiS-R-GB"/>
                        <a:sym typeface="FZLanTingHeiS-R-GB"/>
                      </a:endParaRPr>
                    </a:p>
                  </a:txBody>
                  <a:tcPr marL="45702" marR="45702" marT="45702" marB="45702" anchor="ctr" horzOverflow="overflow">
                    <a:solidFill>
                      <a:schemeClr val="bg1"/>
                    </a:solidFill>
                  </a:tcPr>
                </a:tc>
                <a:tc>
                  <a:txBody>
                    <a:bodyPr/>
                    <a:lstStyle/>
                    <a:p>
                      <a:pPr algn="ctr" defTabSz="914400">
                        <a:lnSpc>
                          <a:spcPct val="100000"/>
                        </a:lnSpc>
                        <a:defRPr sz="3600" b="0">
                          <a:solidFill>
                            <a:srgbClr val="3B3A3A"/>
                          </a:solidFill>
                          <a:latin typeface="微软雅黑"/>
                          <a:ea typeface="微软雅黑"/>
                          <a:cs typeface="微软雅黑"/>
                          <a:sym typeface="微软雅黑"/>
                        </a:defRPr>
                      </a:pPr>
                      <a:r>
                        <a:rPr lang="zh-CN" altLang="en-US" sz="1400" dirty="0">
                          <a:latin typeface="微软雅黑" panose="020B0503020204020204" pitchFamily="34" charset="-122"/>
                          <a:ea typeface="微软雅黑" panose="020B0503020204020204" pitchFamily="34" charset="-122"/>
                          <a:sym typeface="FZLanTingHeiS-R-GB"/>
                        </a:rPr>
                        <a:t>动态图灵活调试但执行效率较差，静态图执行效率高但调试不灵活，业界没有框架能够兼顾</a:t>
                      </a:r>
                      <a:endParaRPr sz="1400" dirty="0">
                        <a:latin typeface="微软雅黑" panose="020B0503020204020204" pitchFamily="34" charset="-122"/>
                        <a:ea typeface="微软雅黑" panose="020B0503020204020204" pitchFamily="34" charset="-122"/>
                        <a:cs typeface="FZLanTingHeiS-R-GB"/>
                        <a:sym typeface="FZLanTingHeiS-R-GB"/>
                      </a:endParaRPr>
                    </a:p>
                  </a:txBody>
                  <a:tcPr marL="45702" marR="45702" marT="45702" marB="45702" anchor="ctr" horzOverflow="overflow">
                    <a:solidFill>
                      <a:schemeClr val="bg1"/>
                    </a:solidFill>
                  </a:tcPr>
                </a:tc>
                <a:extLst>
                  <a:ext uri="{0D108BD9-81ED-4DB2-BD59-A6C34878D82A}">
                    <a16:rowId xmlns:a16="http://schemas.microsoft.com/office/drawing/2014/main" val="10000"/>
                  </a:ext>
                </a:extLst>
              </a:tr>
              <a:tr h="375353">
                <a:tc>
                  <a:txBody>
                    <a:bodyPr/>
                    <a:lstStyle>
                      <a:lvl1pPr marL="0" algn="l" defTabSz="1187798" rtl="0" eaLnBrk="1" latinLnBrk="0" hangingPunct="1">
                        <a:defRPr sz="2338" kern="1200">
                          <a:solidFill>
                            <a:schemeClr val="tx1"/>
                          </a:solidFill>
                          <a:latin typeface="Calibri" panose="020F0502020204030204"/>
                        </a:defRPr>
                      </a:lvl1pPr>
                      <a:lvl2pPr marL="593900" algn="l" defTabSz="1187798" rtl="0" eaLnBrk="1" latinLnBrk="0" hangingPunct="1">
                        <a:defRPr sz="2338" kern="1200">
                          <a:solidFill>
                            <a:schemeClr val="tx1"/>
                          </a:solidFill>
                          <a:latin typeface="Calibri" panose="020F0502020204030204"/>
                        </a:defRPr>
                      </a:lvl2pPr>
                      <a:lvl3pPr marL="1187798" algn="l" defTabSz="1187798" rtl="0" eaLnBrk="1" latinLnBrk="0" hangingPunct="1">
                        <a:defRPr sz="2338" kern="1200">
                          <a:solidFill>
                            <a:schemeClr val="tx1"/>
                          </a:solidFill>
                          <a:latin typeface="Calibri" panose="020F0502020204030204"/>
                        </a:defRPr>
                      </a:lvl3pPr>
                      <a:lvl4pPr marL="1781699" algn="l" defTabSz="1187798" rtl="0" eaLnBrk="1" latinLnBrk="0" hangingPunct="1">
                        <a:defRPr sz="2338" kern="1200">
                          <a:solidFill>
                            <a:schemeClr val="tx1"/>
                          </a:solidFill>
                          <a:latin typeface="Calibri" panose="020F0502020204030204"/>
                        </a:defRPr>
                      </a:lvl4pPr>
                      <a:lvl5pPr marL="2375598" algn="l" defTabSz="1187798" rtl="0" eaLnBrk="1" latinLnBrk="0" hangingPunct="1">
                        <a:defRPr sz="2338" kern="1200">
                          <a:solidFill>
                            <a:schemeClr val="tx1"/>
                          </a:solidFill>
                          <a:latin typeface="Calibri" panose="020F0502020204030204"/>
                        </a:defRPr>
                      </a:lvl5pPr>
                      <a:lvl6pPr marL="2969497" algn="l" defTabSz="1187798" rtl="0" eaLnBrk="1" latinLnBrk="0" hangingPunct="1">
                        <a:defRPr sz="2338" kern="1200">
                          <a:solidFill>
                            <a:schemeClr val="tx1"/>
                          </a:solidFill>
                          <a:latin typeface="Calibri" panose="020F0502020204030204"/>
                        </a:defRPr>
                      </a:lvl6pPr>
                      <a:lvl7pPr marL="3563396" algn="l" defTabSz="1187798" rtl="0" eaLnBrk="1" latinLnBrk="0" hangingPunct="1">
                        <a:defRPr sz="2338" kern="1200">
                          <a:solidFill>
                            <a:schemeClr val="tx1"/>
                          </a:solidFill>
                          <a:latin typeface="Calibri" panose="020F0502020204030204"/>
                        </a:defRPr>
                      </a:lvl7pPr>
                      <a:lvl8pPr marL="4157297" algn="l" defTabSz="1187798" rtl="0" eaLnBrk="1" latinLnBrk="0" hangingPunct="1">
                        <a:defRPr sz="2338" kern="1200">
                          <a:solidFill>
                            <a:schemeClr val="tx1"/>
                          </a:solidFill>
                          <a:latin typeface="Calibri" panose="020F0502020204030204"/>
                        </a:defRPr>
                      </a:lvl8pPr>
                      <a:lvl9pPr marL="4751195" algn="l" defTabSz="1187798" rtl="0" eaLnBrk="1" latinLnBrk="0" hangingPunct="1">
                        <a:defRPr sz="2338" kern="1200">
                          <a:solidFill>
                            <a:schemeClr val="tx1"/>
                          </a:solidFill>
                          <a:latin typeface="Calibri" panose="020F0502020204030204"/>
                        </a:defRPr>
                      </a:lvl9pPr>
                    </a:lstStyle>
                    <a:p>
                      <a:pPr algn="ctr" defTabSz="914400">
                        <a:lnSpc>
                          <a:spcPct val="100000"/>
                        </a:lnSpc>
                        <a:defRPr sz="1800"/>
                      </a:pPr>
                      <a:r>
                        <a:rPr sz="1400" dirty="0" err="1">
                          <a:latin typeface="微软雅黑" panose="020B0503020204020204" pitchFamily="34" charset="-122"/>
                          <a:ea typeface="微软雅黑" panose="020B0503020204020204" pitchFamily="34" charset="-122"/>
                          <a:sym typeface="FZLanTingHeiS-R-GB"/>
                        </a:rPr>
                        <a:t>全场景能力不足</a:t>
                      </a:r>
                      <a:endParaRPr sz="1400" b="1" dirty="0">
                        <a:solidFill>
                          <a:srgbClr val="3B3A3A"/>
                        </a:solidFill>
                        <a:latin typeface="微软雅黑" panose="020B0503020204020204" pitchFamily="34" charset="-122"/>
                        <a:ea typeface="微软雅黑" panose="020B0503020204020204" pitchFamily="34" charset="-122"/>
                        <a:cs typeface="FZLanTingHeiS-R-GB"/>
                        <a:sym typeface="FZLanTingHeiS-R-GB"/>
                      </a:endParaRPr>
                    </a:p>
                  </a:txBody>
                  <a:tcPr marL="45702" marR="45702" marT="45702" marB="45702" anchor="ctr" horzOverflow="overflow">
                    <a:solidFill>
                      <a:schemeClr val="bg1"/>
                    </a:solidFill>
                  </a:tcPr>
                </a:tc>
                <a:tc>
                  <a:txBody>
                    <a:bodyPr/>
                    <a:lstStyle>
                      <a:lvl1pPr marL="0" algn="l" defTabSz="1187798" rtl="0" eaLnBrk="1" latinLnBrk="0" hangingPunct="1">
                        <a:defRPr sz="2338" kern="1200">
                          <a:solidFill>
                            <a:schemeClr val="tx1"/>
                          </a:solidFill>
                          <a:latin typeface="Calibri" panose="020F0502020204030204"/>
                        </a:defRPr>
                      </a:lvl1pPr>
                      <a:lvl2pPr marL="593900" algn="l" defTabSz="1187798" rtl="0" eaLnBrk="1" latinLnBrk="0" hangingPunct="1">
                        <a:defRPr sz="2338" kern="1200">
                          <a:solidFill>
                            <a:schemeClr val="tx1"/>
                          </a:solidFill>
                          <a:latin typeface="Calibri" panose="020F0502020204030204"/>
                        </a:defRPr>
                      </a:lvl2pPr>
                      <a:lvl3pPr marL="1187798" algn="l" defTabSz="1187798" rtl="0" eaLnBrk="1" latinLnBrk="0" hangingPunct="1">
                        <a:defRPr sz="2338" kern="1200">
                          <a:solidFill>
                            <a:schemeClr val="tx1"/>
                          </a:solidFill>
                          <a:latin typeface="Calibri" panose="020F0502020204030204"/>
                        </a:defRPr>
                      </a:lvl3pPr>
                      <a:lvl4pPr marL="1781699" algn="l" defTabSz="1187798" rtl="0" eaLnBrk="1" latinLnBrk="0" hangingPunct="1">
                        <a:defRPr sz="2338" kern="1200">
                          <a:solidFill>
                            <a:schemeClr val="tx1"/>
                          </a:solidFill>
                          <a:latin typeface="Calibri" panose="020F0502020204030204"/>
                        </a:defRPr>
                      </a:lvl4pPr>
                      <a:lvl5pPr marL="2375598" algn="l" defTabSz="1187798" rtl="0" eaLnBrk="1" latinLnBrk="0" hangingPunct="1">
                        <a:defRPr sz="2338" kern="1200">
                          <a:solidFill>
                            <a:schemeClr val="tx1"/>
                          </a:solidFill>
                          <a:latin typeface="Calibri" panose="020F0502020204030204"/>
                        </a:defRPr>
                      </a:lvl5pPr>
                      <a:lvl6pPr marL="2969497" algn="l" defTabSz="1187798" rtl="0" eaLnBrk="1" latinLnBrk="0" hangingPunct="1">
                        <a:defRPr sz="2338" kern="1200">
                          <a:solidFill>
                            <a:schemeClr val="tx1"/>
                          </a:solidFill>
                          <a:latin typeface="Calibri" panose="020F0502020204030204"/>
                        </a:defRPr>
                      </a:lvl6pPr>
                      <a:lvl7pPr marL="3563396" algn="l" defTabSz="1187798" rtl="0" eaLnBrk="1" latinLnBrk="0" hangingPunct="1">
                        <a:defRPr sz="2338" kern="1200">
                          <a:solidFill>
                            <a:schemeClr val="tx1"/>
                          </a:solidFill>
                          <a:latin typeface="Calibri" panose="020F0502020204030204"/>
                        </a:defRPr>
                      </a:lvl7pPr>
                      <a:lvl8pPr marL="4157297" algn="l" defTabSz="1187798" rtl="0" eaLnBrk="1" latinLnBrk="0" hangingPunct="1">
                        <a:defRPr sz="2338" kern="1200">
                          <a:solidFill>
                            <a:schemeClr val="tx1"/>
                          </a:solidFill>
                          <a:latin typeface="Calibri" panose="020F0502020204030204"/>
                        </a:defRPr>
                      </a:lvl8pPr>
                      <a:lvl9pPr marL="4751195" algn="l" defTabSz="1187798" rtl="0" eaLnBrk="1" latinLnBrk="0" hangingPunct="1">
                        <a:defRPr sz="2338" kern="1200">
                          <a:solidFill>
                            <a:schemeClr val="tx1"/>
                          </a:solidFill>
                          <a:latin typeface="Calibri" panose="020F0502020204030204"/>
                        </a:defRPr>
                      </a:lvl9pPr>
                    </a:lstStyle>
                    <a:p>
                      <a:pPr algn="ctr" defTabSz="1187798">
                        <a:lnSpc>
                          <a:spcPct val="100000"/>
                        </a:lnSpc>
                        <a:defRPr sz="1800"/>
                      </a:pPr>
                      <a:r>
                        <a:rPr sz="1400" dirty="0" err="1">
                          <a:latin typeface="微软雅黑" panose="020B0503020204020204" pitchFamily="34" charset="-122"/>
                          <a:ea typeface="微软雅黑" panose="020B0503020204020204" pitchFamily="34" charset="-122"/>
                          <a:sym typeface="FZLanTingHeiS-R-GB"/>
                        </a:rPr>
                        <a:t>全场景业务关注性能、体积、能耗、可信等工业级述求，开源框架多聚焦部分场景，无法满足端边云协同场景</a:t>
                      </a:r>
                      <a:endParaRPr sz="1400" dirty="0">
                        <a:solidFill>
                          <a:srgbClr val="3B3A3A"/>
                        </a:solidFill>
                        <a:latin typeface="微软雅黑" panose="020B0503020204020204" pitchFamily="34" charset="-122"/>
                        <a:ea typeface="微软雅黑" panose="020B0503020204020204" pitchFamily="34" charset="-122"/>
                        <a:cs typeface="FZLanTingHeiS-R-GB"/>
                        <a:sym typeface="FZLanTingHeiS-R-GB"/>
                      </a:endParaRPr>
                    </a:p>
                  </a:txBody>
                  <a:tcPr marL="45702" marR="45702" marT="45702" marB="45702" anchor="ctr" horzOverflow="overflow">
                    <a:solidFill>
                      <a:schemeClr val="bg1"/>
                    </a:solidFill>
                  </a:tcPr>
                </a:tc>
                <a:extLst>
                  <a:ext uri="{0D108BD9-81ED-4DB2-BD59-A6C34878D82A}">
                    <a16:rowId xmlns:a16="http://schemas.microsoft.com/office/drawing/2014/main" val="10001"/>
                  </a:ext>
                </a:extLst>
              </a:tr>
            </a:tbl>
          </a:graphicData>
        </a:graphic>
      </p:graphicFrame>
      <p:sp>
        <p:nvSpPr>
          <p:cNvPr id="66" name="圆角矩形 65"/>
          <p:cNvSpPr/>
          <p:nvPr/>
        </p:nvSpPr>
        <p:spPr>
          <a:xfrm>
            <a:off x="3315668" y="1198398"/>
            <a:ext cx="1560766" cy="1553358"/>
          </a:xfrm>
          <a:prstGeom prst="roundRect">
            <a:avLst>
              <a:gd name="adj" fmla="val 0"/>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a:outerShdw blurRad="63500" sx="102000" sy="102000" algn="ctr" rotWithShape="0">
              <a:prstClr val="black">
                <a:alpha val="10000"/>
              </a:prstClr>
            </a:outerShdw>
          </a:effectLst>
        </p:spPr>
        <p:txBody>
          <a:bodyPr rtlCol="0" anchor="ctr"/>
          <a:lstStyle/>
          <a:p>
            <a:pPr algn="ctr" defTabSz="914034">
              <a:spcBef>
                <a:spcPts val="600"/>
              </a:spcBef>
              <a:defRPr/>
            </a:pPr>
            <a:r>
              <a:rPr lang="zh-CN" altLang="en-US" sz="1400" b="1" kern="0" spc="3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学术界</a:t>
            </a:r>
            <a:endParaRPr lang="en-US" altLang="zh-CN" sz="1400" b="1" kern="0" spc="3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defTabSz="914034">
              <a:spcBef>
                <a:spcPts val="600"/>
              </a:spcBef>
              <a:defRPr/>
            </a:pPr>
            <a:r>
              <a:rPr lang="zh-CN" altLang="en-US" sz="1400" b="1" kern="0" spc="3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研究为主</a:t>
            </a:r>
            <a:endParaRPr lang="en-US" altLang="zh-CN" sz="1400" b="1" kern="0" spc="3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67" name="圆角矩形 66"/>
          <p:cNvSpPr/>
          <p:nvPr/>
        </p:nvSpPr>
        <p:spPr>
          <a:xfrm>
            <a:off x="7242494" y="1198398"/>
            <a:ext cx="1560766" cy="1553358"/>
          </a:xfrm>
          <a:prstGeom prst="roundRect">
            <a:avLst>
              <a:gd name="adj" fmla="val 0"/>
            </a:avLst>
          </a:prstGeom>
          <a:gradFill>
            <a:gsLst>
              <a:gs pos="0">
                <a:srgbClr val="3F9AFF">
                  <a:alpha val="50000"/>
                </a:srgbClr>
              </a:gs>
              <a:gs pos="100000">
                <a:srgbClr val="3F9AFF">
                  <a:alpha val="0"/>
                </a:srgbClr>
              </a:gs>
            </a:gsLst>
            <a:lin ang="5400000" scaled="0"/>
          </a:gradFill>
          <a:ln w="12700" cap="flat" cmpd="sng" algn="ctr">
            <a:noFill/>
            <a:prstDash val="solid"/>
            <a:miter lim="800000"/>
          </a:ln>
          <a:effectLst>
            <a:outerShdw blurRad="63500" sx="102000" sy="102000" algn="ctr" rotWithShape="0">
              <a:prstClr val="black">
                <a:alpha val="10000"/>
              </a:prstClr>
            </a:outerShdw>
          </a:effectLst>
        </p:spPr>
        <p:txBody>
          <a:bodyPr rtlCol="0" anchor="ctr"/>
          <a:lstStyle/>
          <a:p>
            <a:pPr algn="ctr" defTabSz="914034">
              <a:spcBef>
                <a:spcPts val="600"/>
              </a:spcBef>
              <a:defRPr/>
            </a:pPr>
            <a:r>
              <a:rPr lang="zh-CN" altLang="en-US" sz="1400" b="1" kern="0" spc="3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工业界</a:t>
            </a:r>
            <a:endParaRPr lang="en-US" altLang="zh-CN" sz="1400" b="1" kern="0" spc="3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a:p>
            <a:pPr algn="ctr" defTabSz="914034">
              <a:spcBef>
                <a:spcPts val="600"/>
              </a:spcBef>
              <a:defRPr/>
            </a:pPr>
            <a:r>
              <a:rPr lang="zh-CN" altLang="en-US" sz="1400" b="1" kern="0" spc="3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rPr>
              <a:t>生产为主</a:t>
            </a:r>
            <a:endParaRPr lang="en-US" altLang="zh-CN" sz="1400" b="1" kern="0" spc="300" dirty="0">
              <a:solidFill>
                <a:prstClr val="black">
                  <a:lumMod val="85000"/>
                  <a:lumOff val="15000"/>
                </a:prstClr>
              </a:solidFill>
              <a:latin typeface="Huawei Sans" panose="020C0503030203020204" pitchFamily="34" charset="0"/>
              <a:ea typeface="微软雅黑" panose="020B0503020204020204" pitchFamily="34" charset="-122"/>
              <a:cs typeface="Huawei Sans" panose="020C0503030203020204" pitchFamily="34" charset="0"/>
            </a:endParaRPr>
          </a:p>
        </p:txBody>
      </p:sp>
      <p:sp>
        <p:nvSpPr>
          <p:cNvPr id="32" name="矩形 31"/>
          <p:cNvSpPr/>
          <p:nvPr/>
        </p:nvSpPr>
        <p:spPr>
          <a:xfrm>
            <a:off x="1498005" y="5806996"/>
            <a:ext cx="9462684" cy="265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prstClr val="black"/>
                </a:solidFill>
                <a:latin typeface="Huawei Sans" panose="020C0503030203020204" pitchFamily="34" charset="0"/>
                <a:ea typeface="微软雅黑" panose="020B0503020204020204" pitchFamily="34" charset="-122"/>
                <a:cs typeface="Huawei Sans" panose="020C0503030203020204" pitchFamily="34" charset="0"/>
              </a:rPr>
              <a:t>MindSpore</a:t>
            </a:r>
            <a:r>
              <a:rPr lang="en-US" altLang="zh-CN"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 </a:t>
            </a:r>
            <a:r>
              <a:rPr lang="zh-CN" altLang="en-US" sz="1600" b="1" dirty="0">
                <a:solidFill>
                  <a:prstClr val="black"/>
                </a:solidFill>
                <a:latin typeface="Huawei Sans" panose="020C0503030203020204" pitchFamily="34" charset="0"/>
                <a:ea typeface="微软雅黑" panose="020B0503020204020204" pitchFamily="34" charset="-122"/>
                <a:cs typeface="Huawei Sans" panose="020C0503030203020204" pitchFamily="34" charset="0"/>
              </a:rPr>
              <a:t>同时兼顾学术界研究的灵活性以及工业界的高性能，覆盖端边云全场景业务</a:t>
            </a:r>
          </a:p>
        </p:txBody>
      </p:sp>
      <p:sp>
        <p:nvSpPr>
          <p:cNvPr id="2" name="灯片编号占位符 1"/>
          <p:cNvSpPr>
            <a:spLocks noGrp="1"/>
          </p:cNvSpPr>
          <p:nvPr>
            <p:ph type="sldNum" sz="quarter" idx="12"/>
          </p:nvPr>
        </p:nvSpPr>
        <p:spPr>
          <a:xfrm>
            <a:off x="835400" y="6356349"/>
            <a:ext cx="2743200" cy="365125"/>
          </a:xfrm>
        </p:spPr>
        <p:txBody>
          <a:bodyPr/>
          <a:lstStyle/>
          <a:p>
            <a:pPr algn="l"/>
            <a:fld id="{121F91D6-B666-4B05-8BB0-A162590E5748}" type="slidenum">
              <a:rPr lang="zh-CN" altLang="en-US" smtClean="0"/>
              <a:pPr algn="l"/>
              <a:t>9</a:t>
            </a:fld>
            <a:endParaRPr lang="zh-CN" altLang="en-US" dirty="0"/>
          </a:p>
        </p:txBody>
      </p:sp>
    </p:spTree>
    <p:extLst>
      <p:ext uri="{BB962C8B-B14F-4D97-AF65-F5344CB8AC3E}">
        <p14:creationId xmlns:p14="http://schemas.microsoft.com/office/powerpoint/2010/main" val="195642943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2541_7*a*1"/>
  <p:tag name="KSO_WM_TEMPLATE_CATEGORY" val="custom"/>
  <p:tag name="KSO_WM_TEMPLATE_INDEX" val="2020254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2541_7*a*1"/>
  <p:tag name="KSO_WM_TEMPLATE_CATEGORY" val="custom"/>
  <p:tag name="KSO_WM_TEMPLATE_INDEX" val="2020254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6.xml><?xml version="1.0" encoding="utf-8"?>
<p:tagLst xmlns:a="http://schemas.openxmlformats.org/drawingml/2006/main" xmlns:r="http://schemas.openxmlformats.org/officeDocument/2006/relationships" xmlns:p="http://schemas.openxmlformats.org/presentationml/2006/main">
  <p:tag name="KSO_WM_UNIT_COLOR_SCHEME_SHAPE_ID" val="18"/>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custom20204285_4*l_i*1_1"/>
  <p:tag name="KSO_WM_TEMPLATE_CATEGORY" val="custom"/>
  <p:tag name="KSO_WM_TEMPLATE_INDEX" val="20204285"/>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77.xml><?xml version="1.0" encoding="utf-8"?>
<p:tagLst xmlns:a="http://schemas.openxmlformats.org/drawingml/2006/main" xmlns:r="http://schemas.openxmlformats.org/officeDocument/2006/relationships" xmlns:p="http://schemas.openxmlformats.org/presentationml/2006/main">
  <p:tag name="KSO_WM_UNIT_COLOR_SCHEME_SHAPE_ID" val="22"/>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custom20204285_4*l_h_i*1_4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78.xml><?xml version="1.0" encoding="utf-8"?>
<p:tagLst xmlns:a="http://schemas.openxmlformats.org/drawingml/2006/main" xmlns:r="http://schemas.openxmlformats.org/officeDocument/2006/relationships" xmlns:p="http://schemas.openxmlformats.org/presentationml/2006/main">
  <p:tag name="KSO_WM_UNIT_COLOR_SCHEME_SHAPE_ID" val="20"/>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custom20204285_4*l_h_i*1_2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79.xml><?xml version="1.0" encoding="utf-8"?>
<p:tagLst xmlns:a="http://schemas.openxmlformats.org/drawingml/2006/main" xmlns:r="http://schemas.openxmlformats.org/officeDocument/2006/relationships" xmlns:p="http://schemas.openxmlformats.org/presentationml/2006/main">
  <p:tag name="KSO_WM_UNIT_COLOR_SCHEME_SHAPE_ID" val="1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custom20204285_4*l_h_i*1_1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COLOR_SCHEME_SHAPE_ID" val="21"/>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04285_4*l_h_i*1_3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2.xml><?xml version="1.0" encoding="utf-8"?>
<p:tagLst xmlns:a="http://schemas.openxmlformats.org/drawingml/2006/main" xmlns:r="http://schemas.openxmlformats.org/officeDocument/2006/relationships" xmlns:p="http://schemas.openxmlformats.org/presentationml/2006/main">
  <p:tag name="KSO_WM_UNIT_COLOR_SCHEME_SHAPE_ID" val="18"/>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custom20204285_4*l_i*1_1"/>
  <p:tag name="KSO_WM_TEMPLATE_CATEGORY" val="custom"/>
  <p:tag name="KSO_WM_TEMPLATE_INDEX" val="20204285"/>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83.xml><?xml version="1.0" encoding="utf-8"?>
<p:tagLst xmlns:a="http://schemas.openxmlformats.org/drawingml/2006/main" xmlns:r="http://schemas.openxmlformats.org/officeDocument/2006/relationships" xmlns:p="http://schemas.openxmlformats.org/presentationml/2006/main">
  <p:tag name="KSO_WM_UNIT_COLOR_SCHEME_SHAPE_ID" val="22"/>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custom20204285_4*l_h_i*1_4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84.xml><?xml version="1.0" encoding="utf-8"?>
<p:tagLst xmlns:a="http://schemas.openxmlformats.org/drawingml/2006/main" xmlns:r="http://schemas.openxmlformats.org/officeDocument/2006/relationships" xmlns:p="http://schemas.openxmlformats.org/presentationml/2006/main">
  <p:tag name="KSO_WM_UNIT_COLOR_SCHEME_SHAPE_ID" val="20"/>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custom20204285_4*l_h_i*1_2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85.xml><?xml version="1.0" encoding="utf-8"?>
<p:tagLst xmlns:a="http://schemas.openxmlformats.org/drawingml/2006/main" xmlns:r="http://schemas.openxmlformats.org/officeDocument/2006/relationships" xmlns:p="http://schemas.openxmlformats.org/presentationml/2006/main">
  <p:tag name="KSO_WM_UNIT_COLOR_SCHEME_SHAPE_ID" val="1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custom20204285_4*l_h_i*1_1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86.xml><?xml version="1.0" encoding="utf-8"?>
<p:tagLst xmlns:a="http://schemas.openxmlformats.org/drawingml/2006/main" xmlns:r="http://schemas.openxmlformats.org/officeDocument/2006/relationships" xmlns:p="http://schemas.openxmlformats.org/presentationml/2006/main">
  <p:tag name="KSO_WM_UNIT_COLOR_SCHEME_SHAPE_ID" val="21"/>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04285_4*l_h_i*1_3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87.xml><?xml version="1.0" encoding="utf-8"?>
<p:tagLst xmlns:a="http://schemas.openxmlformats.org/drawingml/2006/main" xmlns:r="http://schemas.openxmlformats.org/officeDocument/2006/relationships" xmlns:p="http://schemas.openxmlformats.org/presentationml/2006/main">
  <p:tag name="TIMING" val="|5.7"/>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9.xml><?xml version="1.0" encoding="utf-8"?>
<p:tagLst xmlns:a="http://schemas.openxmlformats.org/drawingml/2006/main" xmlns:r="http://schemas.openxmlformats.org/officeDocument/2006/relationships" xmlns:p="http://schemas.openxmlformats.org/presentationml/2006/main">
  <p:tag name="KSO_WM_UNIT_COLOR_SCHEME_SHAPE_ID" val="18"/>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custom20204285_4*l_i*1_1"/>
  <p:tag name="KSO_WM_TEMPLATE_CATEGORY" val="custom"/>
  <p:tag name="KSO_WM_TEMPLATE_INDEX" val="20204285"/>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COLOR_SCHEME_SHAPE_ID" val="22"/>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custom20204285_4*l_h_i*1_4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91.xml><?xml version="1.0" encoding="utf-8"?>
<p:tagLst xmlns:a="http://schemas.openxmlformats.org/drawingml/2006/main" xmlns:r="http://schemas.openxmlformats.org/officeDocument/2006/relationships" xmlns:p="http://schemas.openxmlformats.org/presentationml/2006/main">
  <p:tag name="KSO_WM_UNIT_COLOR_SCHEME_SHAPE_ID" val="20"/>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custom20204285_4*l_h_i*1_2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92.xml><?xml version="1.0" encoding="utf-8"?>
<p:tagLst xmlns:a="http://schemas.openxmlformats.org/drawingml/2006/main" xmlns:r="http://schemas.openxmlformats.org/officeDocument/2006/relationships" xmlns:p="http://schemas.openxmlformats.org/presentationml/2006/main">
  <p:tag name="KSO_WM_UNIT_COLOR_SCHEME_SHAPE_ID" val="1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custom20204285_4*l_h_i*1_1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93.xml><?xml version="1.0" encoding="utf-8"?>
<p:tagLst xmlns:a="http://schemas.openxmlformats.org/drawingml/2006/main" xmlns:r="http://schemas.openxmlformats.org/officeDocument/2006/relationships" xmlns:p="http://schemas.openxmlformats.org/presentationml/2006/main">
  <p:tag name="KSO_WM_UNIT_COLOR_SCHEME_SHAPE_ID" val="21"/>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04285_4*l_h_i*1_3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5.xml><?xml version="1.0" encoding="utf-8"?>
<p:tagLst xmlns:a="http://schemas.openxmlformats.org/drawingml/2006/main" xmlns:r="http://schemas.openxmlformats.org/officeDocument/2006/relationships" xmlns:p="http://schemas.openxmlformats.org/presentationml/2006/main">
  <p:tag name="KSO_WM_UNIT_COLOR_SCHEME_SHAPE_ID" val="18"/>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custom20204285_4*l_i*1_1"/>
  <p:tag name="KSO_WM_TEMPLATE_CATEGORY" val="custom"/>
  <p:tag name="KSO_WM_TEMPLATE_INDEX" val="20204285"/>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96.xml><?xml version="1.0" encoding="utf-8"?>
<p:tagLst xmlns:a="http://schemas.openxmlformats.org/drawingml/2006/main" xmlns:r="http://schemas.openxmlformats.org/officeDocument/2006/relationships" xmlns:p="http://schemas.openxmlformats.org/presentationml/2006/main">
  <p:tag name="KSO_WM_UNIT_COLOR_SCHEME_SHAPE_ID" val="22"/>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custom20204285_4*l_h_i*1_4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97.xml><?xml version="1.0" encoding="utf-8"?>
<p:tagLst xmlns:a="http://schemas.openxmlformats.org/drawingml/2006/main" xmlns:r="http://schemas.openxmlformats.org/officeDocument/2006/relationships" xmlns:p="http://schemas.openxmlformats.org/presentationml/2006/main">
  <p:tag name="KSO_WM_UNIT_COLOR_SCHEME_SHAPE_ID" val="20"/>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custom20204285_4*l_h_i*1_2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98.xml><?xml version="1.0" encoding="utf-8"?>
<p:tagLst xmlns:a="http://schemas.openxmlformats.org/drawingml/2006/main" xmlns:r="http://schemas.openxmlformats.org/officeDocument/2006/relationships" xmlns:p="http://schemas.openxmlformats.org/presentationml/2006/main">
  <p:tag name="KSO_WM_UNIT_COLOR_SCHEME_SHAPE_ID" val="1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custom20204285_4*l_h_i*1_1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ags/tag99.xml><?xml version="1.0" encoding="utf-8"?>
<p:tagLst xmlns:a="http://schemas.openxmlformats.org/drawingml/2006/main" xmlns:r="http://schemas.openxmlformats.org/officeDocument/2006/relationships" xmlns:p="http://schemas.openxmlformats.org/presentationml/2006/main">
  <p:tag name="KSO_WM_UNIT_COLOR_SCHEME_SHAPE_ID" val="21"/>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04285_4*l_h_i*1_3_1"/>
  <p:tag name="KSO_WM_TEMPLATE_CATEGORY" val="custom"/>
  <p:tag name="KSO_WM_TEMPLATE_INDEX" val="20204285"/>
  <p:tag name="KSO_WM_UNIT_LAYERLEVEL" val="1_1_1"/>
  <p:tag name="KSO_WM_TAG_VERSION" val="1.0"/>
  <p:tag name="KSO_WM_BEAUTIFY_FLAG" val="#wm#"/>
  <p:tag name="KSO_WM_UNIT_FILL_FORE_SCHEMECOLOR_INDEX" val="14"/>
  <p:tag name="KSO_WM_UNIT_FILL_TYPE" val="1"/>
  <p:tag name="KSO_WM_UNIT_TEXT_FILL_FORE_SCHEMECOLOR_INDEX" val="1"/>
  <p:tag name="KSO_WM_UNIT_TEXT_FILL_TYPE" val="1"/>
  <p:tag name="KSO_WM_UNIT_USESOURCEFORMAT_APPLY" val="1"/>
</p:tagLst>
</file>

<file path=ppt/theme/theme1.xml><?xml version="1.0" encoding="utf-8"?>
<a:theme xmlns:a="http://schemas.openxmlformats.org/drawingml/2006/main" name="Office Theme">
  <a:themeElements>
    <a:clrScheme name="自定义 618">
      <a:dk1>
        <a:sysClr val="windowText" lastClr="000000"/>
      </a:dk1>
      <a:lt1>
        <a:sysClr val="window" lastClr="FFFFFF"/>
      </a:lt1>
      <a:dk2>
        <a:srgbClr val="44546A"/>
      </a:dk2>
      <a:lt2>
        <a:srgbClr val="E7E6E6"/>
      </a:lt2>
      <a:accent1>
        <a:srgbClr val="0070C0"/>
      </a:accent1>
      <a:accent2>
        <a:srgbClr val="00B0F0"/>
      </a:accent2>
      <a:accent3>
        <a:srgbClr val="6F31A1"/>
      </a:accent3>
      <a:accent4>
        <a:srgbClr val="7F7F7F"/>
      </a:accent4>
      <a:accent5>
        <a:srgbClr val="595959"/>
      </a:accent5>
      <a:accent6>
        <a:srgbClr val="3F3F3F"/>
      </a:accent6>
      <a:hlink>
        <a:srgbClr val="262626"/>
      </a:hlink>
      <a:folHlink>
        <a:srgbClr val="262626"/>
      </a:folHlink>
    </a:clrScheme>
    <a:fontScheme name="思源黑体">
      <a:majorFont>
        <a:latin typeface="思源黑体 CN Heavy"/>
        <a:ea typeface="思源黑体"/>
        <a:cs typeface=""/>
      </a:majorFont>
      <a:minorFont>
        <a:latin typeface="思源黑体"/>
        <a:ea typeface="思源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3F9AFF">
                <a:alpha val="50000"/>
              </a:srgbClr>
            </a:gs>
            <a:gs pos="100000">
              <a:srgbClr val="3F9AFF">
                <a:alpha val="0"/>
              </a:srgbClr>
            </a:gs>
          </a:gsLst>
          <a:lin ang="5400000" scaled="0"/>
        </a:gradFill>
        <a:ln w="12700" cap="flat" cmpd="sng" algn="ctr">
          <a:noFill/>
          <a:prstDash val="solid"/>
          <a:miter lim="800000"/>
        </a:ln>
        <a:effectLst/>
      </a:spPr>
      <a:bodyPr rtlCol="0" anchor="ctr"/>
      <a:lstStyle>
        <a:defPPr algn="ctr" defTabSz="914034">
          <a:defRPr sz="12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fidpmvyv">
      <a:majorFont>
        <a:latin typeface="Huawei Sans" panose="020B0A04020102020204"/>
        <a:ea typeface="微软雅黑"/>
        <a:cs typeface=""/>
      </a:majorFont>
      <a:minorFont>
        <a:latin typeface="Huawei Sans" panose="020B06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pptx" id="{B4542FC2-A7B2-4ED3-BB20-F6750F3E246A}" vid="{200B2CC3-038E-4B68-ADA0-F89367E15FF9}"/>
    </a:ext>
  </a:extLst>
</a:theme>
</file>

<file path=ppt/theme/theme4.xml><?xml version="1.0" encoding="utf-8"?>
<a:theme xmlns:a="http://schemas.openxmlformats.org/drawingml/2006/main" name="3_Office Theme">
  <a:themeElements>
    <a:clrScheme name="自定义 618">
      <a:dk1>
        <a:sysClr val="windowText" lastClr="000000"/>
      </a:dk1>
      <a:lt1>
        <a:sysClr val="window" lastClr="FFFFFF"/>
      </a:lt1>
      <a:dk2>
        <a:srgbClr val="44546A"/>
      </a:dk2>
      <a:lt2>
        <a:srgbClr val="E7E6E6"/>
      </a:lt2>
      <a:accent1>
        <a:srgbClr val="0070C0"/>
      </a:accent1>
      <a:accent2>
        <a:srgbClr val="00B0F0"/>
      </a:accent2>
      <a:accent3>
        <a:srgbClr val="6F31A1"/>
      </a:accent3>
      <a:accent4>
        <a:srgbClr val="7F7F7F"/>
      </a:accent4>
      <a:accent5>
        <a:srgbClr val="595959"/>
      </a:accent5>
      <a:accent6>
        <a:srgbClr val="3F3F3F"/>
      </a:accent6>
      <a:hlink>
        <a:srgbClr val="262626"/>
      </a:hlink>
      <a:folHlink>
        <a:srgbClr val="262626"/>
      </a:folHlink>
    </a:clrScheme>
    <a:fontScheme name="思源黑体">
      <a:majorFont>
        <a:latin typeface="思源黑体 CN Heavy"/>
        <a:ea typeface="思源黑体"/>
        <a:cs typeface=""/>
      </a:majorFont>
      <a:minorFont>
        <a:latin typeface="思源黑体"/>
        <a:ea typeface="思源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3F9AFF">
                <a:alpha val="50000"/>
              </a:srgbClr>
            </a:gs>
            <a:gs pos="100000">
              <a:srgbClr val="3F9AFF">
                <a:alpha val="0"/>
              </a:srgbClr>
            </a:gs>
          </a:gsLst>
          <a:lin ang="5400000" scaled="0"/>
        </a:gradFill>
        <a:ln w="12700" cap="flat" cmpd="sng" algn="ctr">
          <a:noFill/>
          <a:prstDash val="solid"/>
          <a:miter lim="800000"/>
        </a:ln>
        <a:effectLst/>
      </a:spPr>
      <a:bodyPr rtlCol="0" anchor="ctr"/>
      <a:lstStyle>
        <a:defPPr algn="ctr" defTabSz="914034">
          <a:defRPr sz="1200" b="1" dirty="0" smtClean="0">
            <a:solidFill>
              <a:srgbClr val="1D1D1A"/>
            </a:solidFill>
            <a:latin typeface="Huawei Sans" panose="020C0503030203020204" pitchFamily="34" charset="0"/>
            <a:ea typeface="微软雅黑" panose="020B0503020204020204" pitchFamily="34" charset="-122"/>
            <a:cs typeface="Huawei Sans" panose="020C0503030203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6027</TotalTime>
  <Words>4393</Words>
  <Application>Microsoft Office PowerPoint</Application>
  <PresentationFormat>宽屏</PresentationFormat>
  <Paragraphs>742</Paragraphs>
  <Slides>32</Slides>
  <Notes>27</Notes>
  <HiddenSlides>0</HiddenSlides>
  <MMClips>0</MMClips>
  <ScaleCrop>false</ScaleCrop>
  <HeadingPairs>
    <vt:vector size="8" baseType="variant">
      <vt:variant>
        <vt:lpstr>已用的字体</vt:lpstr>
      </vt:variant>
      <vt:variant>
        <vt:i4>24</vt:i4>
      </vt:variant>
      <vt:variant>
        <vt:lpstr>主题</vt:lpstr>
      </vt:variant>
      <vt:variant>
        <vt:i4>4</vt:i4>
      </vt:variant>
      <vt:variant>
        <vt:lpstr>嵌入 OLE 服务器</vt:lpstr>
      </vt:variant>
      <vt:variant>
        <vt:i4>1</vt:i4>
      </vt:variant>
      <vt:variant>
        <vt:lpstr>幻灯片标题</vt:lpstr>
      </vt:variant>
      <vt:variant>
        <vt:i4>32</vt:i4>
      </vt:variant>
    </vt:vector>
  </HeadingPairs>
  <TitlesOfParts>
    <vt:vector size="61" baseType="lpstr">
      <vt:lpstr>Akkurat Pro</vt:lpstr>
      <vt:lpstr>FZLanTingHeiS-R-GB</vt:lpstr>
      <vt:lpstr>Helvetica Neue</vt:lpstr>
      <vt:lpstr>Helvetica Neue Medium</vt:lpstr>
      <vt:lpstr>Huawei Sans</vt:lpstr>
      <vt:lpstr>Huawei Sans Medium</vt:lpstr>
      <vt:lpstr>microsoft yahei</vt:lpstr>
      <vt:lpstr>Open Sans Extrabold</vt:lpstr>
      <vt:lpstr>TypeLand.com 康熙字典體</vt:lpstr>
      <vt:lpstr>等线</vt:lpstr>
      <vt:lpstr>方正兰亭粗黑简体</vt:lpstr>
      <vt:lpstr>方正兰亭黑简体</vt:lpstr>
      <vt:lpstr>思源黑体</vt:lpstr>
      <vt:lpstr>思源黑体 CN Heavy</vt:lpstr>
      <vt:lpstr>宋体</vt:lpstr>
      <vt:lpstr>微软雅黑</vt:lpstr>
      <vt:lpstr>微软雅黑</vt:lpstr>
      <vt:lpstr>浙江民間書刻體</vt:lpstr>
      <vt:lpstr>Arial</vt:lpstr>
      <vt:lpstr>Calibri</vt:lpstr>
      <vt:lpstr>Cambria Math</vt:lpstr>
      <vt:lpstr>Source Sans Pro</vt:lpstr>
      <vt:lpstr>Times New Roman</vt:lpstr>
      <vt:lpstr>Wingdings</vt:lpstr>
      <vt:lpstr>Office Theme</vt:lpstr>
      <vt:lpstr>Office 主题​​</vt:lpstr>
      <vt:lpstr>4_Chart page</vt:lpstr>
      <vt:lpstr>3_Office Theme</vt:lpstr>
      <vt:lpstr>工作表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Jing Qi</cp:lastModifiedBy>
  <cp:revision>353</cp:revision>
  <dcterms:created xsi:type="dcterms:W3CDTF">2019-07-11T04:52:53Z</dcterms:created>
  <dcterms:modified xsi:type="dcterms:W3CDTF">2021-04-26T00:56:07Z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(3)3TAyLovGUcszVmyTvZPtdACOp0eymursPlyhcvliwClST16cv3PWiJSL0KntQYWCe+gRSbbU
JXI9twy0pL1L60klb9TiD0DnIu6QFfl7UEwT1rpc6rfU7jJ2HrV3JwrC6958hvBqiDx/2hSN
rmH+uUDwpaIdqtoYiMwT/PAfurXF9Bm5OsHHzn/ApR0lZYmL8ceIbqQ9rH+n7t2XYyGunSr3
1tLqlVzOwjBWaVC2SX</vt:lpwstr>
  </property>
  <property fmtid="{D5CDD505-2E9C-101B-9397-08002B2CF9AE}" pid="3" name="_2015_ms_pID_7253431">
    <vt:lpwstr>pBZc5U01yQM1PS8gQV7kn0+LDalvjItl1N6OjAo+F0jQjjz75FOHZ/
u0R8AAWqBBLnsQBjop5iNhaExp+e0Ogr+gbUEt8bA+2Q+AzOcNzLlidb8GpSmdPbdJU9h0XZ
FaJ0vxlIAkQI/mw1i/j+qmCYVBeH5ccneaScIU7jFXze2fwyQoExPVuEmdnkq557W0kHyodw
kX5bQt8Yf9n68Dn0uOH4RB4htjbGaibmKzTN</vt:lpwstr>
  </property>
  <property fmtid="{D5CDD505-2E9C-101B-9397-08002B2CF9AE}" pid="4" name="_2015_ms_pID_7253432">
    <vt:lpwstr>/ggcKfQC/eGKZm2v8JpJpM8=</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1600218629</vt:lpwstr>
  </property>
</Properties>
</file>